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71" r:id="rId15"/>
    <p:sldId id="268" r:id="rId16"/>
    <p:sldId id="269"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751F080-980A-4C8F-B7D3-215754FB9BF9}"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20B4-9209-4928-B1E9-0CEDC7FD9E8F}"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51F080-980A-4C8F-B7D3-215754FB9BF9}"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20B4-9209-4928-B1E9-0CEDC7FD9E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51F080-980A-4C8F-B7D3-215754FB9BF9}" type="datetimeFigureOut">
              <a:rPr lang="en-US" smtClean="0"/>
              <a:pPr/>
              <a:t>6/24/2016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08020B4-9209-4928-B1E9-0CEDC7FD9E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51F080-980A-4C8F-B7D3-215754FB9BF9}"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20B4-9209-4928-B1E9-0CEDC7FD9E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51F080-980A-4C8F-B7D3-215754FB9BF9}"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20B4-9209-4928-B1E9-0CEDC7FD9E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51F080-980A-4C8F-B7D3-215754FB9BF9}"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20B4-9209-4928-B1E9-0CEDC7FD9E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51F080-980A-4C8F-B7D3-215754FB9BF9}" type="datetimeFigureOut">
              <a:rPr lang="en-US" smtClean="0"/>
              <a:pPr/>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020B4-9209-4928-B1E9-0CEDC7FD9E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51F080-980A-4C8F-B7D3-215754FB9BF9}" type="datetimeFigureOut">
              <a:rPr lang="en-US" smtClean="0"/>
              <a:pPr/>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020B4-9209-4928-B1E9-0CEDC7FD9E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1F080-980A-4C8F-B7D3-215754FB9BF9}" type="datetimeFigureOut">
              <a:rPr lang="en-US" smtClean="0"/>
              <a:pPr/>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020B4-9209-4928-B1E9-0CEDC7FD9E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51F080-980A-4C8F-B7D3-215754FB9BF9}"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20B4-9209-4928-B1E9-0CEDC7FD9E8F}"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751F080-980A-4C8F-B7D3-215754FB9BF9}" type="datetimeFigureOut">
              <a:rPr lang="en-US" smtClean="0"/>
              <a:pPr/>
              <a:t>6/24/2016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08020B4-9209-4928-B1E9-0CEDC7FD9E8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751F080-980A-4C8F-B7D3-215754FB9BF9}" type="datetimeFigureOut">
              <a:rPr lang="en-US" smtClean="0"/>
              <a:pPr/>
              <a:t>6/24/2016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08020B4-9209-4928-B1E9-0CEDC7FD9E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fontScale="90000"/>
          </a:bodyPr>
          <a:lstStyle/>
          <a:p>
            <a:r>
              <a:rPr lang="en-US" dirty="0"/>
              <a:t/>
            </a:r>
            <a:br>
              <a:rPr lang="en-US" dirty="0"/>
            </a:br>
            <a:r>
              <a:rPr lang="en-US" dirty="0"/>
              <a:t/>
            </a:r>
            <a:br>
              <a:rPr lang="en-US" dirty="0"/>
            </a:br>
            <a:r>
              <a:rPr lang="en-US" b="1" dirty="0" smtClean="0"/>
              <a:t>Introduction </a:t>
            </a:r>
            <a:r>
              <a:rPr lang="en-US" b="1" dirty="0"/>
              <a:t>to Digital Marketing Game-Changing Techniques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Social Media Marketing </a:t>
            </a:r>
            <a:endParaRPr lang="en-US" dirty="0"/>
          </a:p>
        </p:txBody>
      </p:sp>
      <p:sp>
        <p:nvSpPr>
          <p:cNvPr id="3" name="Content Placeholder 2"/>
          <p:cNvSpPr>
            <a:spLocks noGrp="1"/>
          </p:cNvSpPr>
          <p:nvPr>
            <p:ph idx="1"/>
          </p:nvPr>
        </p:nvSpPr>
        <p:spPr>
          <a:xfrm>
            <a:off x="0" y="1524000"/>
            <a:ext cx="5105400" cy="5334000"/>
          </a:xfrm>
        </p:spPr>
        <p:txBody>
          <a:bodyPr>
            <a:normAutofit fontScale="85000" lnSpcReduction="20000"/>
          </a:bodyPr>
          <a:lstStyle/>
          <a:p>
            <a:endParaRPr lang="en-US" dirty="0"/>
          </a:p>
          <a:p>
            <a:r>
              <a:rPr lang="en-US" b="1" dirty="0"/>
              <a:t>Advertising on social networking sites as Face book, Twitter, LinkedIn, YouTube. </a:t>
            </a:r>
            <a:endParaRPr lang="en-US" b="1" dirty="0" smtClean="0"/>
          </a:p>
          <a:p>
            <a:pPr>
              <a:buNone/>
            </a:pPr>
            <a:endParaRPr lang="en-US" b="1" dirty="0"/>
          </a:p>
          <a:p>
            <a:r>
              <a:rPr lang="en-US" dirty="0" smtClean="0"/>
              <a:t> </a:t>
            </a:r>
            <a:r>
              <a:rPr lang="en-US" dirty="0"/>
              <a:t>Media buying </a:t>
            </a:r>
          </a:p>
          <a:p>
            <a:r>
              <a:rPr lang="en-US" dirty="0" smtClean="0"/>
              <a:t> </a:t>
            </a:r>
            <a:r>
              <a:rPr lang="en-US" dirty="0"/>
              <a:t>Creating pages and accounts </a:t>
            </a:r>
          </a:p>
          <a:p>
            <a:r>
              <a:rPr lang="en-US" dirty="0" smtClean="0"/>
              <a:t> </a:t>
            </a:r>
            <a:r>
              <a:rPr lang="en-US" dirty="0"/>
              <a:t>Program updates &amp; news feeds </a:t>
            </a:r>
          </a:p>
          <a:p>
            <a:r>
              <a:rPr lang="en-US" dirty="0" smtClean="0"/>
              <a:t> </a:t>
            </a:r>
            <a:r>
              <a:rPr lang="en-US" dirty="0"/>
              <a:t>Articles </a:t>
            </a:r>
          </a:p>
          <a:p>
            <a:r>
              <a:rPr lang="en-US" dirty="0" smtClean="0"/>
              <a:t> </a:t>
            </a:r>
            <a:r>
              <a:rPr lang="en-US" dirty="0"/>
              <a:t>Blogs </a:t>
            </a:r>
          </a:p>
          <a:p>
            <a:r>
              <a:rPr lang="en-US" dirty="0" smtClean="0"/>
              <a:t> </a:t>
            </a:r>
            <a:r>
              <a:rPr lang="en-US" dirty="0"/>
              <a:t>Press releases </a:t>
            </a:r>
          </a:p>
          <a:p>
            <a:r>
              <a:rPr lang="en-US" dirty="0" smtClean="0"/>
              <a:t> </a:t>
            </a:r>
            <a:r>
              <a:rPr lang="en-US" dirty="0"/>
              <a:t>Feedback responses </a:t>
            </a:r>
          </a:p>
          <a:p>
            <a:r>
              <a:rPr lang="en-US" dirty="0" err="1" smtClean="0"/>
              <a:t>Weblink</a:t>
            </a:r>
            <a:r>
              <a:rPr lang="en-US" dirty="0" smtClean="0"/>
              <a:t> </a:t>
            </a:r>
            <a:r>
              <a:rPr lang="en-US" dirty="0"/>
              <a:t>to enquiries and registrations </a:t>
            </a:r>
          </a:p>
        </p:txBody>
      </p:sp>
      <p:pic>
        <p:nvPicPr>
          <p:cNvPr id="5122" name="Picture 2"/>
          <p:cNvPicPr>
            <a:picLocks noChangeAspect="1" noChangeArrowheads="1"/>
          </p:cNvPicPr>
          <p:nvPr/>
        </p:nvPicPr>
        <p:blipFill>
          <a:blip r:embed="rId2"/>
          <a:srcRect l="5316"/>
          <a:stretch>
            <a:fillRect/>
          </a:stretch>
        </p:blipFill>
        <p:spPr bwMode="auto">
          <a:xfrm>
            <a:off x="5072676" y="1828800"/>
            <a:ext cx="4071324" cy="4114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Affiliate Marketing </a:t>
            </a:r>
            <a:endParaRPr lang="en-US" dirty="0"/>
          </a:p>
        </p:txBody>
      </p:sp>
      <p:sp>
        <p:nvSpPr>
          <p:cNvPr id="3" name="Content Placeholder 2"/>
          <p:cNvSpPr>
            <a:spLocks noGrp="1"/>
          </p:cNvSpPr>
          <p:nvPr>
            <p:ph idx="1"/>
          </p:nvPr>
        </p:nvSpPr>
        <p:spPr>
          <a:xfrm>
            <a:off x="457200" y="1600200"/>
            <a:ext cx="7848600" cy="4525963"/>
          </a:xfrm>
        </p:spPr>
        <p:txBody>
          <a:bodyPr>
            <a:normAutofit fontScale="92500" lnSpcReduction="10000"/>
          </a:bodyPr>
          <a:lstStyle/>
          <a:p>
            <a:endParaRPr lang="en-US" dirty="0"/>
          </a:p>
          <a:p>
            <a:r>
              <a:rPr lang="en-US" dirty="0"/>
              <a:t>Affiliate marketing is a type of performance-based marketing in which a business rewards one or more affiliates for each visitor or customer brought about by the affiliate's own marketing efforts. </a:t>
            </a:r>
          </a:p>
          <a:p>
            <a:r>
              <a:rPr lang="en-US" dirty="0"/>
              <a:t>The industry has four core players: the merchant ('retailer' or 'brand'), the network, the publisher (also known as 'the affiliate'), and the customer.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bwMode="auto">
          <a:xfrm>
            <a:off x="304800" y="1905000"/>
            <a:ext cx="8239933" cy="4724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9728"/>
            <a:ext cx="8991600" cy="1252728"/>
          </a:xfrm>
        </p:spPr>
        <p:txBody>
          <a:bodyPr>
            <a:normAutofit fontScale="90000"/>
          </a:bodyPr>
          <a:lstStyle/>
          <a:p>
            <a:r>
              <a:rPr lang="en-US" dirty="0"/>
              <a:t/>
            </a:r>
            <a:br>
              <a:rPr lang="en-US" dirty="0"/>
            </a:br>
            <a:r>
              <a:rPr lang="en-US" sz="4400" b="1" dirty="0"/>
              <a:t>Digital Display Advertising (Banner Ads) </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r>
              <a:rPr lang="en-US" dirty="0"/>
              <a:t>Online Display advertising appears on web pages in many forms, including web banners, leader boards, skyscrapers, large boxes, and other sized graphical ads. </a:t>
            </a:r>
          </a:p>
          <a:p>
            <a:r>
              <a:rPr lang="en-US" dirty="0"/>
              <a:t>Display ads use eye-catching visuals to quickly grab catch the attention of website visitors browsing the pages on which they are featured. </a:t>
            </a:r>
          </a:p>
          <a:p>
            <a:r>
              <a:rPr lang="en-US" dirty="0"/>
              <a:t>Display ads are sold on non-search websites and can be served either by individual websites, or a publisher’s own ad servers. Basis banner ads: </a:t>
            </a:r>
            <a:endParaRPr lang="en-US" dirty="0" smtClean="0"/>
          </a:p>
          <a:p>
            <a:pPr>
              <a:buNone/>
            </a:pPr>
            <a:endParaRPr lang="en-US" dirty="0"/>
          </a:p>
          <a:p>
            <a:r>
              <a:rPr lang="en-US" dirty="0" err="1"/>
              <a:t>I.Cost</a:t>
            </a:r>
            <a:r>
              <a:rPr lang="en-US" dirty="0"/>
              <a:t> per </a:t>
            </a:r>
            <a:r>
              <a:rPr lang="en-US" dirty="0" err="1"/>
              <a:t>mili</a:t>
            </a:r>
            <a:r>
              <a:rPr lang="en-US" dirty="0"/>
              <a:t> (CPM) </a:t>
            </a:r>
          </a:p>
          <a:p>
            <a:r>
              <a:rPr lang="en-US" dirty="0" err="1"/>
              <a:t>II.Cost</a:t>
            </a:r>
            <a:r>
              <a:rPr lang="en-US" dirty="0"/>
              <a:t> per click (CPC)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p:cNvPicPr>
            <a:picLocks noGrp="1" noChangeAspect="1" noChangeArrowheads="1"/>
          </p:cNvPicPr>
          <p:nvPr>
            <p:ph idx="1"/>
          </p:nvPr>
        </p:nvPicPr>
        <p:blipFill>
          <a:blip r:embed="rId2"/>
          <a:stretch>
            <a:fillRect/>
          </a:stretch>
        </p:blipFill>
        <p:spPr bwMode="auto">
          <a:xfrm>
            <a:off x="1371600" y="1752600"/>
            <a:ext cx="5486400" cy="459775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Mobile Marketing </a:t>
            </a:r>
            <a:endParaRPr lang="en-US" dirty="0"/>
          </a:p>
        </p:txBody>
      </p:sp>
      <p:sp>
        <p:nvSpPr>
          <p:cNvPr id="3" name="Content Placeholder 2"/>
          <p:cNvSpPr>
            <a:spLocks noGrp="1"/>
          </p:cNvSpPr>
          <p:nvPr>
            <p:ph idx="1"/>
          </p:nvPr>
        </p:nvSpPr>
        <p:spPr>
          <a:xfrm>
            <a:off x="152400" y="1600200"/>
            <a:ext cx="4953000" cy="4525963"/>
          </a:xfrm>
        </p:spPr>
        <p:txBody>
          <a:bodyPr>
            <a:normAutofit/>
          </a:bodyPr>
          <a:lstStyle/>
          <a:p>
            <a:endParaRPr lang="en-US" dirty="0"/>
          </a:p>
          <a:p>
            <a:r>
              <a:rPr lang="en-US" b="1" dirty="0"/>
              <a:t>Mobile marketing - marketing on or with a mobile device such as a cell phone, enabling the distribution of any promotional/ advertising messages to customers. </a:t>
            </a:r>
            <a:endParaRPr lang="en-US" dirty="0"/>
          </a:p>
        </p:txBody>
      </p:sp>
      <p:pic>
        <p:nvPicPr>
          <p:cNvPr id="8194" name="Picture 2"/>
          <p:cNvPicPr>
            <a:picLocks noChangeAspect="1" noChangeArrowheads="1"/>
          </p:cNvPicPr>
          <p:nvPr/>
        </p:nvPicPr>
        <p:blipFill>
          <a:blip r:embed="rId2"/>
          <a:srcRect/>
          <a:stretch>
            <a:fillRect/>
          </a:stretch>
        </p:blipFill>
        <p:spPr bwMode="auto">
          <a:xfrm>
            <a:off x="5105400" y="1828800"/>
            <a:ext cx="4038600" cy="35242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Online PR </a:t>
            </a:r>
            <a:endParaRPr lang="en-US" dirty="0"/>
          </a:p>
        </p:txBody>
      </p:sp>
      <p:sp>
        <p:nvSpPr>
          <p:cNvPr id="3" name="Content Placeholder 2"/>
          <p:cNvSpPr>
            <a:spLocks noGrp="1"/>
          </p:cNvSpPr>
          <p:nvPr>
            <p:ph idx="1"/>
          </p:nvPr>
        </p:nvSpPr>
        <p:spPr/>
        <p:txBody>
          <a:bodyPr>
            <a:normAutofit/>
          </a:bodyPr>
          <a:lstStyle/>
          <a:p>
            <a:endParaRPr lang="en-US" dirty="0"/>
          </a:p>
          <a:p>
            <a:r>
              <a:rPr lang="en-US" b="1" dirty="0"/>
              <a:t>Online PR- involves activities geared towards influencing media and audiences that exist solely on the Internet. </a:t>
            </a:r>
          </a:p>
          <a:p>
            <a:r>
              <a:rPr lang="en-US" dirty="0" smtClean="0"/>
              <a:t>Includes </a:t>
            </a:r>
            <a:r>
              <a:rPr lang="en-US" dirty="0"/>
              <a:t>search engines, blogs, news search, forums, discussion threads, social networks and other online communication tools. </a:t>
            </a:r>
          </a:p>
          <a:p>
            <a:r>
              <a:rPr lang="en-US" dirty="0" smtClean="0"/>
              <a:t>Focus </a:t>
            </a:r>
            <a:r>
              <a:rPr lang="en-US" dirty="0"/>
              <a:t>area- Brand reputation monitoring and management.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Grp="1" noChangeAspect="1" noChangeArrowheads="1"/>
          </p:cNvPicPr>
          <p:nvPr>
            <p:ph idx="1"/>
          </p:nvPr>
        </p:nvPicPr>
        <p:blipFill>
          <a:blip r:embed="rId2"/>
          <a:stretch>
            <a:fillRect/>
          </a:stretch>
        </p:blipFill>
        <p:spPr bwMode="auto">
          <a:xfrm>
            <a:off x="1600200" y="1905000"/>
            <a:ext cx="5562600" cy="415469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Online Video Marketing</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b="1" dirty="0"/>
              <a:t>Online Video Marketing- Making videos and posting them online is fairly inexpensive. </a:t>
            </a:r>
          </a:p>
          <a:p>
            <a:r>
              <a:rPr lang="en-US" dirty="0" smtClean="0"/>
              <a:t>Videos </a:t>
            </a:r>
            <a:r>
              <a:rPr lang="en-US" dirty="0"/>
              <a:t>were 50 times more likely to receive an organic first page ranking than traditional text pages. </a:t>
            </a:r>
          </a:p>
          <a:p>
            <a:r>
              <a:rPr lang="da-DK" dirty="0" smtClean="0"/>
              <a:t>Online </a:t>
            </a:r>
            <a:r>
              <a:rPr lang="da-DK" dirty="0"/>
              <a:t>videos stay online forever. </a:t>
            </a:r>
          </a:p>
          <a:p>
            <a:r>
              <a:rPr lang="en-US" dirty="0" smtClean="0"/>
              <a:t>Money </a:t>
            </a:r>
            <a:r>
              <a:rPr lang="en-US" dirty="0"/>
              <a:t>is spend to record a video once but it could still be getting views a year later. </a:t>
            </a:r>
          </a:p>
          <a:p>
            <a:r>
              <a:rPr lang="en-US" dirty="0" smtClean="0"/>
              <a:t>Social </a:t>
            </a:r>
            <a:r>
              <a:rPr lang="en-US" dirty="0"/>
              <a:t>media sites and videos go hand in hand and most sites encourage video posting and sharing.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304800" y="1752600"/>
            <a:ext cx="8542764" cy="4419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What is Digital Marketing?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28600" y="1905000"/>
            <a:ext cx="4435522" cy="2971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724399" y="1752600"/>
            <a:ext cx="4251289"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Search Marketing </a:t>
            </a:r>
            <a:endParaRPr lang="en-US" dirty="0"/>
          </a:p>
        </p:txBody>
      </p:sp>
      <p:pic>
        <p:nvPicPr>
          <p:cNvPr id="11266" name="Picture 2"/>
          <p:cNvPicPr>
            <a:picLocks noGrp="1" noChangeAspect="1" noChangeArrowheads="1"/>
          </p:cNvPicPr>
          <p:nvPr>
            <p:ph idx="1"/>
          </p:nvPr>
        </p:nvPicPr>
        <p:blipFill>
          <a:blip r:embed="rId2"/>
          <a:stretch>
            <a:fillRect/>
          </a:stretch>
        </p:blipFill>
        <p:spPr bwMode="auto">
          <a:xfrm>
            <a:off x="574459" y="1774825"/>
            <a:ext cx="7995081" cy="46259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What are Paid Listings? </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r>
              <a:rPr lang="en-US" dirty="0"/>
              <a:t>These are </a:t>
            </a:r>
            <a:r>
              <a:rPr lang="en-US" b="1" dirty="0"/>
              <a:t>listings that search engines sell to advertisers, usually through </a:t>
            </a:r>
            <a:r>
              <a:rPr lang="en-US" b="1" i="1" dirty="0"/>
              <a:t>paid placement or paid inclusion programs. In contrast, organic listings are not sold. </a:t>
            </a:r>
            <a:endParaRPr lang="en-US" b="1" i="1" dirty="0" smtClean="0"/>
          </a:p>
          <a:p>
            <a:endParaRPr lang="en-US" b="1" i="1" dirty="0"/>
          </a:p>
          <a:p>
            <a:r>
              <a:rPr lang="en-US" dirty="0"/>
              <a:t>Paid inclusions - </a:t>
            </a:r>
            <a:r>
              <a:rPr lang="en-US" b="1" dirty="0"/>
              <a:t>Advertising programs where pages are guaranteed to be included in a search engine's index in exchange for payment. - No guaranteed ranking - Payment made on a </a:t>
            </a:r>
            <a:r>
              <a:rPr lang="en-US" b="1" i="1" dirty="0"/>
              <a:t>Cost Per Click (CPC) basis . </a:t>
            </a:r>
            <a:endParaRPr lang="en-US" b="1" i="1" dirty="0" smtClean="0"/>
          </a:p>
          <a:p>
            <a:pPr>
              <a:buNone/>
            </a:pPr>
            <a:endParaRPr lang="en-US" b="1" i="1" dirty="0"/>
          </a:p>
          <a:p>
            <a:r>
              <a:rPr lang="en-US" dirty="0"/>
              <a:t>Paid placements - </a:t>
            </a:r>
            <a:r>
              <a:rPr lang="en-US" b="1" dirty="0"/>
              <a:t>Advertising programs where listings are guaranteed to appear in organic listings. - The higher the fee, the higher the ranking. E.g. sponsored links and Google’s </a:t>
            </a:r>
            <a:r>
              <a:rPr lang="en-US" b="1" dirty="0" err="1"/>
              <a:t>Adwords</a:t>
            </a:r>
            <a:r>
              <a:rPr lang="en-US" b="1" dirty="0"/>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tretch>
            <a:fillRect/>
          </a:stretch>
        </p:blipFill>
        <p:spPr bwMode="auto">
          <a:xfrm>
            <a:off x="457200" y="1862298"/>
            <a:ext cx="8229600" cy="445102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Benefits Of SEM </a:t>
            </a:r>
            <a:endParaRPr lang="en-US" dirty="0"/>
          </a:p>
        </p:txBody>
      </p:sp>
      <p:pic>
        <p:nvPicPr>
          <p:cNvPr id="13315" name="Picture 3"/>
          <p:cNvPicPr>
            <a:picLocks noGrp="1" noChangeAspect="1" noChangeArrowheads="1"/>
          </p:cNvPicPr>
          <p:nvPr>
            <p:ph idx="1"/>
          </p:nvPr>
        </p:nvPicPr>
        <p:blipFill>
          <a:blip r:embed="rId2"/>
          <a:stretch>
            <a:fillRect/>
          </a:stretch>
        </p:blipFill>
        <p:spPr bwMode="auto">
          <a:xfrm>
            <a:off x="475504" y="1774825"/>
            <a:ext cx="8192992" cy="46259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Why SEM? </a:t>
            </a:r>
            <a:endParaRPr lang="en-US" dirty="0"/>
          </a:p>
        </p:txBody>
      </p:sp>
      <p:pic>
        <p:nvPicPr>
          <p:cNvPr id="14339" name="Picture 3"/>
          <p:cNvPicPr>
            <a:picLocks noGrp="1" noChangeAspect="1" noChangeArrowheads="1"/>
          </p:cNvPicPr>
          <p:nvPr>
            <p:ph idx="1"/>
          </p:nvPr>
        </p:nvPicPr>
        <p:blipFill>
          <a:blip r:embed="rId2"/>
          <a:srcRect r="1787"/>
          <a:stretch>
            <a:fillRect/>
          </a:stretch>
        </p:blipFill>
        <p:spPr bwMode="auto">
          <a:xfrm>
            <a:off x="1143000" y="1447800"/>
            <a:ext cx="6400800" cy="5184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stretch>
            <a:fillRect/>
          </a:stretch>
        </p:blipFill>
        <p:spPr bwMode="auto">
          <a:xfrm>
            <a:off x="1188429" y="1774825"/>
            <a:ext cx="6767141" cy="46259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252728"/>
          </a:xfrm>
        </p:spPr>
        <p:txBody>
          <a:bodyPr>
            <a:noAutofit/>
          </a:bodyPr>
          <a:lstStyle/>
          <a:p>
            <a:r>
              <a:rPr lang="en-US" sz="3600" dirty="0"/>
              <a:t/>
            </a:r>
            <a:br>
              <a:rPr lang="en-US" sz="3600" dirty="0"/>
            </a:br>
            <a:r>
              <a:rPr lang="en-US" sz="3600" b="1" dirty="0"/>
              <a:t>Social Media Marketing- </a:t>
            </a:r>
            <a:r>
              <a:rPr lang="en-US" sz="3600" b="1" dirty="0" err="1"/>
              <a:t>Facebook</a:t>
            </a:r>
            <a:r>
              <a:rPr lang="en-US" sz="3600" b="1" dirty="0"/>
              <a:t> Rules </a:t>
            </a:r>
            <a:endParaRPr lang="en-US" sz="3600" dirty="0"/>
          </a:p>
        </p:txBody>
      </p:sp>
      <p:sp>
        <p:nvSpPr>
          <p:cNvPr id="3" name="Content Placeholder 2"/>
          <p:cNvSpPr>
            <a:spLocks noGrp="1"/>
          </p:cNvSpPr>
          <p:nvPr>
            <p:ph idx="1"/>
          </p:nvPr>
        </p:nvSpPr>
        <p:spPr>
          <a:xfrm>
            <a:off x="0" y="1524000"/>
            <a:ext cx="8915400" cy="5105400"/>
          </a:xfrm>
        </p:spPr>
        <p:txBody>
          <a:bodyPr>
            <a:normAutofit fontScale="85000" lnSpcReduction="20000"/>
          </a:bodyPr>
          <a:lstStyle/>
          <a:p>
            <a:pPr>
              <a:buNone/>
            </a:pPr>
            <a:endParaRPr lang="en-US" dirty="0"/>
          </a:p>
          <a:p>
            <a:r>
              <a:rPr lang="en-US" dirty="0"/>
              <a:t>Total users on </a:t>
            </a:r>
            <a:r>
              <a:rPr lang="en-US" dirty="0" err="1"/>
              <a:t>Facebook</a:t>
            </a:r>
            <a:r>
              <a:rPr lang="en-US" dirty="0"/>
              <a:t> 845 million. </a:t>
            </a:r>
          </a:p>
          <a:p>
            <a:r>
              <a:rPr lang="en-US" dirty="0" smtClean="0"/>
              <a:t>More </a:t>
            </a:r>
            <a:r>
              <a:rPr lang="en-US" dirty="0"/>
              <a:t>than 50% of active users log in to </a:t>
            </a:r>
            <a:r>
              <a:rPr lang="en-US" dirty="0" err="1"/>
              <a:t>Facebook</a:t>
            </a:r>
            <a:r>
              <a:rPr lang="en-US" dirty="0"/>
              <a:t> in any given day. </a:t>
            </a:r>
          </a:p>
          <a:p>
            <a:r>
              <a:rPr lang="en-US" dirty="0" err="1" smtClean="0"/>
              <a:t>Facebook</a:t>
            </a:r>
            <a:r>
              <a:rPr lang="en-US" dirty="0" smtClean="0"/>
              <a:t> </a:t>
            </a:r>
            <a:r>
              <a:rPr lang="en-US" dirty="0"/>
              <a:t>has 45 million users in India. </a:t>
            </a:r>
          </a:p>
          <a:p>
            <a:r>
              <a:rPr lang="en-US" dirty="0" smtClean="0"/>
              <a:t>Average </a:t>
            </a:r>
            <a:r>
              <a:rPr lang="en-US" dirty="0"/>
              <a:t>user has 130 friends. </a:t>
            </a:r>
          </a:p>
          <a:p>
            <a:r>
              <a:rPr lang="en-US" dirty="0" smtClean="0"/>
              <a:t>More </a:t>
            </a:r>
            <a:r>
              <a:rPr lang="en-US" dirty="0"/>
              <a:t>than 900 million objects that people interact with (pages, groups, events and community pages). </a:t>
            </a:r>
          </a:p>
          <a:p>
            <a:r>
              <a:rPr lang="en-US" dirty="0" smtClean="0"/>
              <a:t>The </a:t>
            </a:r>
            <a:r>
              <a:rPr lang="en-US" dirty="0"/>
              <a:t>average time spent 3 hrs per month </a:t>
            </a:r>
          </a:p>
          <a:p>
            <a:r>
              <a:rPr lang="en-US" dirty="0" smtClean="0"/>
              <a:t>More </a:t>
            </a:r>
            <a:r>
              <a:rPr lang="en-US" dirty="0"/>
              <a:t>than 350 million active users currently access FB through their mobile devices. </a:t>
            </a:r>
          </a:p>
          <a:p>
            <a:r>
              <a:rPr lang="en-US" dirty="0" smtClean="0"/>
              <a:t>Is </a:t>
            </a:r>
            <a:r>
              <a:rPr lang="en-US" dirty="0"/>
              <a:t>on road to become the next Google, is transforming to a Social Media based Search Engine. </a:t>
            </a:r>
          </a:p>
          <a:p>
            <a:r>
              <a:rPr lang="en-US" b="1" dirty="0"/>
              <a:t>Social Media Marketing- </a:t>
            </a:r>
            <a:r>
              <a:rPr lang="en-US" b="1" dirty="0" err="1"/>
              <a:t>Facebook</a:t>
            </a:r>
            <a:r>
              <a:rPr lang="en-US" b="1" dirty="0"/>
              <a:t> Rules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525963"/>
          </a:xfrm>
        </p:spPr>
        <p:txBody>
          <a:bodyPr/>
          <a:lstStyle/>
          <a:p>
            <a:endParaRPr lang="en-US" dirty="0"/>
          </a:p>
          <a:p>
            <a:r>
              <a:rPr lang="en-US" dirty="0"/>
              <a:t>Digital marketing is marketing that makes use of electronic devices such as computers, tablets, </a:t>
            </a:r>
            <a:r>
              <a:rPr lang="en-US" dirty="0" smtClean="0"/>
              <a:t>smart phones, cell phones, </a:t>
            </a:r>
            <a:r>
              <a:rPr lang="en-US" dirty="0"/>
              <a:t>digital billboards, and game consoles to engage with consumers and other business partners. Internet Marketing is a major component of digital marketing.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normAutofit fontScale="90000"/>
          </a:bodyPr>
          <a:lstStyle/>
          <a:p>
            <a:r>
              <a:rPr lang="en-US" dirty="0"/>
              <a:t/>
            </a:r>
            <a:br>
              <a:rPr lang="en-US" dirty="0"/>
            </a:br>
            <a:r>
              <a:rPr lang="en-US" b="1" dirty="0" smtClean="0"/>
              <a:t>Steps </a:t>
            </a:r>
            <a:r>
              <a:rPr lang="en-US" b="1" dirty="0"/>
              <a:t>to developing your own digital marketing strategy </a:t>
            </a:r>
            <a:endParaRPr lang="en-US" dirty="0"/>
          </a:p>
        </p:txBody>
      </p:sp>
      <p:sp>
        <p:nvSpPr>
          <p:cNvPr id="3" name="Content Placeholder 2"/>
          <p:cNvSpPr>
            <a:spLocks noGrp="1"/>
          </p:cNvSpPr>
          <p:nvPr>
            <p:ph idx="1"/>
          </p:nvPr>
        </p:nvSpPr>
        <p:spPr>
          <a:xfrm>
            <a:off x="304800" y="1676400"/>
            <a:ext cx="8534400" cy="4953000"/>
          </a:xfrm>
        </p:spPr>
        <p:txBody>
          <a:bodyPr>
            <a:normAutofit fontScale="92500" lnSpcReduction="20000"/>
          </a:bodyPr>
          <a:lstStyle/>
          <a:p>
            <a:pPr>
              <a:buNone/>
            </a:pPr>
            <a:endParaRPr lang="en-US" dirty="0"/>
          </a:p>
          <a:p>
            <a:r>
              <a:rPr lang="en-US" dirty="0" smtClean="0"/>
              <a:t>It </a:t>
            </a:r>
            <a:r>
              <a:rPr lang="en-US" dirty="0"/>
              <a:t>all begins with the customer, listen! </a:t>
            </a:r>
          </a:p>
          <a:p>
            <a:r>
              <a:rPr lang="en-US" dirty="0" smtClean="0"/>
              <a:t>But </a:t>
            </a:r>
            <a:r>
              <a:rPr lang="en-US" dirty="0"/>
              <a:t>don’t forget about your objectives </a:t>
            </a:r>
          </a:p>
          <a:p>
            <a:r>
              <a:rPr lang="en-US" dirty="0" smtClean="0"/>
              <a:t>Make </a:t>
            </a:r>
            <a:r>
              <a:rPr lang="en-US" dirty="0"/>
              <a:t>sure you know what you’re already doing </a:t>
            </a:r>
          </a:p>
          <a:p>
            <a:r>
              <a:rPr lang="en-US" dirty="0" smtClean="0"/>
              <a:t>Play </a:t>
            </a:r>
            <a:r>
              <a:rPr lang="en-US" dirty="0"/>
              <a:t>to your strengths and manage your weaknesses </a:t>
            </a:r>
          </a:p>
          <a:p>
            <a:r>
              <a:rPr lang="en-US" dirty="0" smtClean="0"/>
              <a:t>Find </a:t>
            </a:r>
            <a:r>
              <a:rPr lang="en-US" dirty="0"/>
              <a:t>out what your competition is doing </a:t>
            </a:r>
          </a:p>
          <a:p>
            <a:r>
              <a:rPr lang="en-US" dirty="0" smtClean="0"/>
              <a:t>Craft </a:t>
            </a:r>
            <a:r>
              <a:rPr lang="en-US" dirty="0"/>
              <a:t>a strategy based on your strengths and capabilities </a:t>
            </a:r>
          </a:p>
          <a:p>
            <a:r>
              <a:rPr lang="en-US" dirty="0" smtClean="0"/>
              <a:t>Measure </a:t>
            </a:r>
            <a:r>
              <a:rPr lang="en-US" dirty="0"/>
              <a:t>everything in real time </a:t>
            </a:r>
          </a:p>
          <a:p>
            <a:r>
              <a:rPr lang="en-US" dirty="0" smtClean="0"/>
              <a:t>Continuously </a:t>
            </a:r>
            <a:r>
              <a:rPr lang="en-US" dirty="0"/>
              <a:t>review, adjust and improve the customer experience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Search Engine Optimization </a:t>
            </a:r>
            <a:endParaRPr lang="en-US" dirty="0"/>
          </a:p>
        </p:txBody>
      </p:sp>
      <p:sp>
        <p:nvSpPr>
          <p:cNvPr id="3" name="Content Placeholder 2"/>
          <p:cNvSpPr>
            <a:spLocks noGrp="1"/>
          </p:cNvSpPr>
          <p:nvPr>
            <p:ph idx="1"/>
          </p:nvPr>
        </p:nvSpPr>
        <p:spPr>
          <a:xfrm>
            <a:off x="228600" y="1600200"/>
            <a:ext cx="8610600" cy="4876800"/>
          </a:xfrm>
        </p:spPr>
        <p:txBody>
          <a:bodyPr>
            <a:normAutofit fontScale="85000" lnSpcReduction="20000"/>
          </a:bodyPr>
          <a:lstStyle/>
          <a:p>
            <a:endParaRPr lang="en-US" dirty="0"/>
          </a:p>
          <a:p>
            <a:r>
              <a:rPr lang="en-US" dirty="0"/>
              <a:t>Search engine optimization (SEO) is the process of affecting the visibility of a website or a web page in a search engine's "natural" or un-paid ("organic") search results. </a:t>
            </a:r>
          </a:p>
          <a:p>
            <a:r>
              <a:rPr lang="en-US" dirty="0"/>
              <a:t>The higher ranked on the search results page and more frequently a site appears in the search results list, the more visitors it will receive from the search engine's users. </a:t>
            </a:r>
          </a:p>
          <a:p>
            <a:r>
              <a:rPr lang="en-US" dirty="0"/>
              <a:t>SEO may target different kinds of search, including image search, local search, video search, academic search, news search and industry-specific vertical search engines.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Web Analytics </a:t>
            </a:r>
            <a:endParaRPr lang="en-US" dirty="0"/>
          </a:p>
        </p:txBody>
      </p:sp>
      <p:sp>
        <p:nvSpPr>
          <p:cNvPr id="3" name="Content Placeholder 2"/>
          <p:cNvSpPr>
            <a:spLocks noGrp="1"/>
          </p:cNvSpPr>
          <p:nvPr>
            <p:ph idx="1"/>
          </p:nvPr>
        </p:nvSpPr>
        <p:spPr>
          <a:xfrm>
            <a:off x="228600" y="1775191"/>
            <a:ext cx="8686800" cy="4625609"/>
          </a:xfrm>
        </p:spPr>
        <p:txBody>
          <a:bodyPr/>
          <a:lstStyle/>
          <a:p>
            <a:endParaRPr lang="en-US" dirty="0"/>
          </a:p>
          <a:p>
            <a:r>
              <a:rPr lang="en-US" b="1" dirty="0"/>
              <a:t>Web analytics is the measurement, collection, analysis and reporting of internet data for purposes of understanding and optimizing web usage.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Pay per click (PPC) Marketing </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Search engine marketing SERP example"/>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09600" y="1752600"/>
            <a:ext cx="7391400" cy="396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76401"/>
            <a:ext cx="8686800" cy="4724400"/>
          </a:xfrm>
        </p:spPr>
        <p:txBody>
          <a:bodyPr>
            <a:normAutofit fontScale="85000" lnSpcReduction="10000"/>
          </a:bodyPr>
          <a:lstStyle/>
          <a:p>
            <a:pPr algn="just"/>
            <a:endParaRPr lang="en-US" dirty="0"/>
          </a:p>
          <a:p>
            <a:pPr algn="just"/>
            <a:r>
              <a:rPr lang="en-US" dirty="0"/>
              <a:t>Pay Per Click - an Internet advertising model used to direct traffic to websites, where advertisers pay the publisher (typically a website owner) when the ad is clicked. </a:t>
            </a:r>
            <a:endParaRPr lang="en-US" dirty="0" smtClean="0"/>
          </a:p>
          <a:p>
            <a:pPr algn="just"/>
            <a:endParaRPr lang="en-US" dirty="0"/>
          </a:p>
          <a:p>
            <a:pPr algn="just"/>
            <a:r>
              <a:rPr lang="en-US" dirty="0" smtClean="0"/>
              <a:t>With </a:t>
            </a:r>
            <a:r>
              <a:rPr lang="en-US" dirty="0"/>
              <a:t>search engines, advertisers typically bid on keyword phrases relevant to their target market</a:t>
            </a:r>
            <a:r>
              <a:rPr lang="en-US" dirty="0" smtClean="0"/>
              <a:t>.</a:t>
            </a:r>
          </a:p>
          <a:p>
            <a:pPr algn="just">
              <a:buNone/>
            </a:pPr>
            <a:r>
              <a:rPr lang="en-US" dirty="0" smtClean="0"/>
              <a:t> </a:t>
            </a:r>
          </a:p>
          <a:p>
            <a:pPr algn="just"/>
            <a:r>
              <a:rPr lang="en-US" dirty="0" smtClean="0"/>
              <a:t>PPC </a:t>
            </a:r>
            <a:r>
              <a:rPr lang="en-US" dirty="0"/>
              <a:t>"display" advertisements, also known as "banner" ads, are shown on web sites or search engine results with related content that have agreed to show ads. </a:t>
            </a:r>
          </a:p>
          <a:p>
            <a:pPr algn="just"/>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Email Marketing </a:t>
            </a:r>
            <a:endParaRPr lang="en-US" dirty="0"/>
          </a:p>
        </p:txBody>
      </p:sp>
      <p:sp>
        <p:nvSpPr>
          <p:cNvPr id="3" name="Content Placeholder 2"/>
          <p:cNvSpPr>
            <a:spLocks noGrp="1"/>
          </p:cNvSpPr>
          <p:nvPr>
            <p:ph idx="1"/>
          </p:nvPr>
        </p:nvSpPr>
        <p:spPr>
          <a:xfrm>
            <a:off x="0" y="1447800"/>
            <a:ext cx="9144000" cy="5410199"/>
          </a:xfrm>
        </p:spPr>
        <p:txBody>
          <a:bodyPr>
            <a:normAutofit fontScale="70000" lnSpcReduction="20000"/>
          </a:bodyPr>
          <a:lstStyle/>
          <a:p>
            <a:pPr algn="just"/>
            <a:endParaRPr lang="en-US" dirty="0"/>
          </a:p>
          <a:p>
            <a:pPr algn="just"/>
            <a:r>
              <a:rPr lang="en-US" dirty="0"/>
              <a:t>Email marketing is directly marketing a commercial message to a group of people using email. </a:t>
            </a:r>
          </a:p>
          <a:p>
            <a:pPr algn="just"/>
            <a:r>
              <a:rPr lang="en-US" dirty="0"/>
              <a:t>It usually involves using email to send ads, request business, or solicit sales or donations, and is meant to build loyalty, trust, or brand awareness. Email marketing can be done to either cold lists or current customer database. </a:t>
            </a:r>
          </a:p>
          <a:p>
            <a:pPr algn="just"/>
            <a:r>
              <a:rPr lang="en-US" dirty="0"/>
              <a:t>Steps involved in Email Marketing are</a:t>
            </a:r>
            <a:r>
              <a:rPr lang="en-US" dirty="0" smtClean="0"/>
              <a:t>:</a:t>
            </a:r>
          </a:p>
          <a:p>
            <a:pPr algn="just">
              <a:buNone/>
            </a:pPr>
            <a:r>
              <a:rPr lang="en-US" dirty="0" smtClean="0"/>
              <a:t> </a:t>
            </a:r>
          </a:p>
          <a:p>
            <a:pPr algn="just">
              <a:buNone/>
            </a:pPr>
            <a:r>
              <a:rPr lang="en-US" dirty="0" smtClean="0"/>
              <a:t>•</a:t>
            </a:r>
            <a:r>
              <a:rPr lang="en-US" dirty="0"/>
              <a:t>Emailer design </a:t>
            </a:r>
          </a:p>
          <a:p>
            <a:pPr algn="just">
              <a:buNone/>
            </a:pPr>
            <a:r>
              <a:rPr lang="en-US" dirty="0"/>
              <a:t>•Emailer </a:t>
            </a:r>
            <a:r>
              <a:rPr lang="en-US" dirty="0" err="1"/>
              <a:t>HTMLization</a:t>
            </a:r>
            <a:r>
              <a:rPr lang="en-US" dirty="0"/>
              <a:t> </a:t>
            </a:r>
          </a:p>
          <a:p>
            <a:pPr algn="just">
              <a:buNone/>
            </a:pPr>
            <a:r>
              <a:rPr lang="en-US" dirty="0"/>
              <a:t>•Database collection </a:t>
            </a:r>
          </a:p>
          <a:p>
            <a:pPr algn="just">
              <a:buNone/>
            </a:pPr>
            <a:r>
              <a:rPr lang="en-US" dirty="0"/>
              <a:t>•Database filtering based on demographics </a:t>
            </a:r>
          </a:p>
          <a:p>
            <a:pPr algn="just">
              <a:buNone/>
            </a:pPr>
            <a:r>
              <a:rPr lang="en-US" dirty="0"/>
              <a:t>•Domain verification </a:t>
            </a:r>
          </a:p>
          <a:p>
            <a:pPr algn="just">
              <a:buNone/>
            </a:pPr>
            <a:r>
              <a:rPr lang="en-US" dirty="0"/>
              <a:t>•Emailer upload </a:t>
            </a:r>
          </a:p>
          <a:p>
            <a:pPr algn="just">
              <a:buNone/>
            </a:pPr>
            <a:r>
              <a:rPr lang="en-US" dirty="0"/>
              <a:t>•Text Emailer </a:t>
            </a:r>
          </a:p>
          <a:p>
            <a:pPr algn="just">
              <a:buNone/>
            </a:pPr>
            <a:r>
              <a:rPr lang="en-US" dirty="0"/>
              <a:t>•Database upload </a:t>
            </a:r>
          </a:p>
          <a:p>
            <a:pPr algn="just">
              <a:buNone/>
            </a:pPr>
            <a:r>
              <a:rPr lang="en-US" dirty="0"/>
              <a:t>•Bulk </a:t>
            </a:r>
            <a:r>
              <a:rPr lang="en-US" dirty="0" err="1"/>
              <a:t>Emailers</a:t>
            </a:r>
            <a:r>
              <a:rPr lang="en-US" dirty="0"/>
              <a:t> blast </a:t>
            </a:r>
          </a:p>
          <a:p>
            <a:pPr algn="just"/>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TotalTime>
  <Words>957</Words>
  <Application>Microsoft Office PowerPoint</Application>
  <PresentationFormat>On-screen Show (4:3)</PresentationFormat>
  <Paragraphs>104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Module</vt:lpstr>
      <vt:lpstr>  Introduction to Digital Marketing Game-Changing Techniques </vt:lpstr>
      <vt:lpstr> What is Digital Marketing? </vt:lpstr>
      <vt:lpstr>Slide 3</vt:lpstr>
      <vt:lpstr> Steps to developing your own digital marketing strategy </vt:lpstr>
      <vt:lpstr> Search Engine Optimization </vt:lpstr>
      <vt:lpstr> Web Analytics </vt:lpstr>
      <vt:lpstr> Pay per click (PPC) Marketing </vt:lpstr>
      <vt:lpstr>Slide 8</vt:lpstr>
      <vt:lpstr> Email Marketing </vt:lpstr>
      <vt:lpstr> Social Media Marketing </vt:lpstr>
      <vt:lpstr> Affiliate Marketing </vt:lpstr>
      <vt:lpstr>Slide 12</vt:lpstr>
      <vt:lpstr> Digital Display Advertising (Banner Ads) </vt:lpstr>
      <vt:lpstr>Slide 14</vt:lpstr>
      <vt:lpstr> Mobile Marketing </vt:lpstr>
      <vt:lpstr> Online PR </vt:lpstr>
      <vt:lpstr>Slide 17</vt:lpstr>
      <vt:lpstr> Online Video Marketing</vt:lpstr>
      <vt:lpstr>Slide 19</vt:lpstr>
      <vt:lpstr> Search Marketing </vt:lpstr>
      <vt:lpstr> What are Paid Listings? </vt:lpstr>
      <vt:lpstr>Slide 22</vt:lpstr>
      <vt:lpstr> Benefits Of SEM </vt:lpstr>
      <vt:lpstr> Why SEM? </vt:lpstr>
      <vt:lpstr>Slide 25</vt:lpstr>
      <vt:lpstr> Social Media Marketing- Facebook Rules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to Digital Marketing Game-Changing Techniques </dc:title>
  <dc:creator>sujatar</dc:creator>
  <cp:lastModifiedBy>sujatar</cp:lastModifiedBy>
  <cp:revision>30</cp:revision>
  <dcterms:created xsi:type="dcterms:W3CDTF">2016-06-24T03:14:15Z</dcterms:created>
  <dcterms:modified xsi:type="dcterms:W3CDTF">2016-06-24T03:41:54Z</dcterms:modified>
</cp:coreProperties>
</file>