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2" r:id="rId5"/>
    <p:sldId id="293" r:id="rId6"/>
    <p:sldId id="294" r:id="rId7"/>
    <p:sldId id="295" r:id="rId8"/>
    <p:sldId id="296" r:id="rId9"/>
    <p:sldId id="298" r:id="rId10"/>
    <p:sldId id="266" r:id="rId11"/>
    <p:sldId id="267" r:id="rId12"/>
    <p:sldId id="268" r:id="rId13"/>
    <p:sldId id="269" r:id="rId14"/>
    <p:sldId id="270" r:id="rId15"/>
    <p:sldId id="259" r:id="rId16"/>
    <p:sldId id="260" r:id="rId17"/>
    <p:sldId id="262" r:id="rId18"/>
    <p:sldId id="263" r:id="rId19"/>
    <p:sldId id="264"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9" r:id="rId60"/>
    <p:sldId id="317" r:id="rId61"/>
    <p:sldId id="318"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29AF6C-5E2C-4A64-A52F-0A69B3512781}"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2585822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AF6C-5E2C-4A64-A52F-0A69B3512781}"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304009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AF6C-5E2C-4A64-A52F-0A69B3512781}"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37441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9AF6C-5E2C-4A64-A52F-0A69B3512781}"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300154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9AF6C-5E2C-4A64-A52F-0A69B3512781}"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842404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9AF6C-5E2C-4A64-A52F-0A69B3512781}"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415400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9AF6C-5E2C-4A64-A52F-0A69B3512781}" type="datetimeFigureOut">
              <a:rPr lang="en-US" smtClean="0"/>
              <a:pPr/>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312678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9AF6C-5E2C-4A64-A52F-0A69B3512781}" type="datetimeFigureOut">
              <a:rPr lang="en-US" smtClean="0"/>
              <a:pPr/>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50936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9AF6C-5E2C-4A64-A52F-0A69B3512781}" type="datetimeFigureOut">
              <a:rPr lang="en-US" smtClean="0"/>
              <a:pPr/>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38511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9AF6C-5E2C-4A64-A52F-0A69B3512781}"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20482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9AF6C-5E2C-4A64-A52F-0A69B3512781}"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150FB-AE5A-4DBC-BBF2-8BB6B59EB7F1}" type="slidenum">
              <a:rPr lang="en-US" smtClean="0"/>
              <a:pPr/>
              <a:t>‹#›</a:t>
            </a:fld>
            <a:endParaRPr lang="en-US"/>
          </a:p>
        </p:txBody>
      </p:sp>
    </p:spTree>
    <p:extLst>
      <p:ext uri="{BB962C8B-B14F-4D97-AF65-F5344CB8AC3E}">
        <p14:creationId xmlns:p14="http://schemas.microsoft.com/office/powerpoint/2010/main" val="356294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9AF6C-5E2C-4A64-A52F-0A69B3512781}" type="datetimeFigureOut">
              <a:rPr lang="en-US" smtClean="0"/>
              <a:pPr/>
              <a:t>6/9/2017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150FB-AE5A-4DBC-BBF2-8BB6B59EB7F1}" type="slidenum">
              <a:rPr lang="en-US" smtClean="0"/>
              <a:pPr/>
              <a:t>‹#›</a:t>
            </a:fld>
            <a:endParaRPr lang="en-US"/>
          </a:p>
        </p:txBody>
      </p:sp>
    </p:spTree>
    <p:extLst>
      <p:ext uri="{BB962C8B-B14F-4D97-AF65-F5344CB8AC3E}">
        <p14:creationId xmlns:p14="http://schemas.microsoft.com/office/powerpoint/2010/main" val="3450455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javafile.com/games.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Program.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b="1" dirty="0"/>
              <a:t> </a:t>
            </a:r>
            <a:r>
              <a:rPr lang="en-US" b="1" dirty="0" smtClean="0"/>
              <a:t>Unit I: Chapter </a:t>
            </a:r>
            <a:r>
              <a:rPr lang="en-US" b="1" dirty="0"/>
              <a:t>1 </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6600" b="1" dirty="0" smtClean="0">
                <a:solidFill>
                  <a:schemeClr val="tx1"/>
                </a:solidFill>
              </a:rPr>
              <a:t>Event handling</a:t>
            </a:r>
            <a:endParaRPr lang="en-US" sz="6600" dirty="0">
              <a:solidFill>
                <a:schemeClr val="tx1"/>
              </a:solidFill>
            </a:endParaRPr>
          </a:p>
        </p:txBody>
      </p:sp>
    </p:spTree>
    <p:extLst>
      <p:ext uri="{BB962C8B-B14F-4D97-AF65-F5344CB8AC3E}">
        <p14:creationId xmlns:p14="http://schemas.microsoft.com/office/powerpoint/2010/main" val="3149950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Java Applet</a:t>
            </a:r>
            <a:br>
              <a:rPr lang="en-US" b="1" dirty="0" smtClean="0"/>
            </a:br>
            <a:endParaRPr lang="en-US" b="1" dirty="0"/>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pPr algn="just"/>
            <a:r>
              <a:rPr lang="en-US" dirty="0" smtClean="0"/>
              <a:t>Applet </a:t>
            </a:r>
            <a:r>
              <a:rPr lang="en-US" dirty="0"/>
              <a:t>is a special type of program that is embedded in the webpage to generate the dynamic content. It runs inside the browser and works at client side.</a:t>
            </a:r>
          </a:p>
          <a:p>
            <a:pPr marL="0" indent="0" algn="just">
              <a:buNone/>
            </a:pPr>
            <a:endParaRPr lang="en-US" dirty="0" smtClean="0"/>
          </a:p>
          <a:p>
            <a:pPr marL="0" indent="0" algn="just">
              <a:buNone/>
            </a:pPr>
            <a:r>
              <a:rPr lang="en-US" b="1" dirty="0" smtClean="0"/>
              <a:t>Advantage </a:t>
            </a:r>
            <a:r>
              <a:rPr lang="en-US" b="1" dirty="0"/>
              <a:t>of Applet</a:t>
            </a:r>
          </a:p>
          <a:p>
            <a:pPr algn="just"/>
            <a:r>
              <a:rPr lang="en-US" dirty="0"/>
              <a:t>There are many advantages of applet. They are as follows:</a:t>
            </a:r>
          </a:p>
          <a:p>
            <a:pPr algn="just"/>
            <a:r>
              <a:rPr lang="en-US" dirty="0"/>
              <a:t>It works at client side so less response time.</a:t>
            </a:r>
          </a:p>
          <a:p>
            <a:pPr algn="just"/>
            <a:r>
              <a:rPr lang="en-US" dirty="0"/>
              <a:t>Secured</a:t>
            </a:r>
          </a:p>
          <a:p>
            <a:pPr algn="just"/>
            <a:r>
              <a:rPr lang="en-US" dirty="0"/>
              <a:t>It can be executed by browsers running under many </a:t>
            </a:r>
            <a:r>
              <a:rPr lang="en-US" dirty="0" smtClean="0"/>
              <a:t>platforms, </a:t>
            </a:r>
            <a:r>
              <a:rPr lang="en-US" dirty="0"/>
              <a:t>including Linux, Windows, Mac </a:t>
            </a:r>
            <a:r>
              <a:rPr lang="en-US" dirty="0" err="1"/>
              <a:t>Os</a:t>
            </a:r>
            <a:r>
              <a:rPr lang="en-US" dirty="0"/>
              <a:t> etc</a:t>
            </a:r>
            <a:r>
              <a:rPr lang="en-US" dirty="0" smtClean="0"/>
              <a:t>.</a:t>
            </a:r>
          </a:p>
          <a:p>
            <a:pPr algn="just"/>
            <a:endParaRPr lang="en-US" dirty="0"/>
          </a:p>
          <a:p>
            <a:pPr marL="0" indent="0" algn="just">
              <a:buNone/>
            </a:pPr>
            <a:r>
              <a:rPr lang="en-US" b="1" dirty="0"/>
              <a:t>Drawback of Applet</a:t>
            </a:r>
          </a:p>
          <a:p>
            <a:pPr algn="just"/>
            <a:r>
              <a:rPr lang="en-US" dirty="0"/>
              <a:t>Plugin is required at client browser to execute applet.</a:t>
            </a:r>
          </a:p>
          <a:p>
            <a:pPr algn="just"/>
            <a:endParaRPr lang="en-US" dirty="0"/>
          </a:p>
        </p:txBody>
      </p:sp>
    </p:spTree>
    <p:extLst>
      <p:ext uri="{BB962C8B-B14F-4D97-AF65-F5344CB8AC3E}">
        <p14:creationId xmlns:p14="http://schemas.microsoft.com/office/powerpoint/2010/main" val="2961407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9974009"/>
              </p:ext>
            </p:extLst>
          </p:nvPr>
        </p:nvGraphicFramePr>
        <p:xfrm>
          <a:off x="457200" y="609600"/>
          <a:ext cx="8229600" cy="640080"/>
        </p:xfrm>
        <a:graphic>
          <a:graphicData uri="http://schemas.openxmlformats.org/drawingml/2006/table">
            <a:tbl>
              <a:tblPr/>
              <a:tblGrid>
                <a:gridCol w="8229600"/>
              </a:tblGrid>
              <a:tr h="0">
                <a:tc>
                  <a:txBody>
                    <a:bodyPr/>
                    <a:lstStyle/>
                    <a:p>
                      <a:pPr algn="just"/>
                      <a:r>
                        <a:rPr lang="en-US" b="0" i="0" dirty="0">
                          <a:solidFill>
                            <a:srgbClr val="000000"/>
                          </a:solidFill>
                          <a:effectLst/>
                          <a:latin typeface="verdana"/>
                        </a:rPr>
                        <a:t>As displayed in the above diagram, Applet class extends Panel. Panel class extends Container which is the subclass of Component.</a:t>
                      </a:r>
                    </a:p>
                  </a:txBody>
                  <a:tcPr anchor="ctr">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457200" y="1448188"/>
            <a:ext cx="2350580" cy="46474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610B4B"/>
                </a:solidFill>
                <a:effectLst/>
                <a:latin typeface="erdana"/>
                <a:cs typeface="Arial" pitchFamily="34" charset="0"/>
              </a:rPr>
              <a:t>Hierarchy of Applet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Arial" pitchFamily="34" charset="0"/>
                <a:cs typeface="Arial" pitchFamily="34" charset="0"/>
              </a:rPr>
              <a:t>  </a:t>
            </a:r>
            <a:r>
              <a:rPr kumimoji="0" lang="en-US" altLang="en-US" sz="276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descr="hierarchy of appl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1676400"/>
            <a:ext cx="1752600" cy="4990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110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Lifecycle of Java Applet</a:t>
            </a:r>
            <a:br>
              <a:rPr lang="en-US" b="1" dirty="0" smtClean="0"/>
            </a:br>
            <a:endParaRPr lang="en-US" b="1" dirty="0"/>
          </a:p>
        </p:txBody>
      </p:sp>
      <p:sp>
        <p:nvSpPr>
          <p:cNvPr id="3" name="Content Placeholder 2"/>
          <p:cNvSpPr>
            <a:spLocks noGrp="1"/>
          </p:cNvSpPr>
          <p:nvPr>
            <p:ph idx="1"/>
          </p:nvPr>
        </p:nvSpPr>
        <p:spPr/>
        <p:txBody>
          <a:bodyPr/>
          <a:lstStyle/>
          <a:p>
            <a:r>
              <a:rPr lang="en-US" dirty="0" smtClean="0"/>
              <a:t>Applet </a:t>
            </a:r>
            <a:r>
              <a:rPr lang="en-US" dirty="0"/>
              <a:t>is initialized.</a:t>
            </a:r>
          </a:p>
          <a:p>
            <a:r>
              <a:rPr lang="en-US" dirty="0"/>
              <a:t>Applet is started.</a:t>
            </a:r>
          </a:p>
          <a:p>
            <a:r>
              <a:rPr lang="en-US" dirty="0"/>
              <a:t>Applet is painted.</a:t>
            </a:r>
          </a:p>
          <a:p>
            <a:r>
              <a:rPr lang="en-US" dirty="0"/>
              <a:t>Applet is stopped.</a:t>
            </a:r>
          </a:p>
          <a:p>
            <a:r>
              <a:rPr lang="en-US" dirty="0"/>
              <a:t>Applet is destroyed.</a:t>
            </a:r>
          </a:p>
          <a:p>
            <a:endParaRPr lang="en-US" dirty="0"/>
          </a:p>
        </p:txBody>
      </p:sp>
    </p:spTree>
    <p:extLst>
      <p:ext uri="{BB962C8B-B14F-4D97-AF65-F5344CB8AC3E}">
        <p14:creationId xmlns:p14="http://schemas.microsoft.com/office/powerpoint/2010/main" val="2137670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run an Applet?</a:t>
            </a:r>
            <a:br>
              <a:rPr lang="en-US" b="1" dirty="0" smtClean="0"/>
            </a:br>
            <a:endParaRPr lang="en-US" b="1" dirty="0"/>
          </a:p>
        </p:txBody>
      </p:sp>
      <p:sp>
        <p:nvSpPr>
          <p:cNvPr id="3" name="Content Placeholder 2"/>
          <p:cNvSpPr>
            <a:spLocks noGrp="1"/>
          </p:cNvSpPr>
          <p:nvPr>
            <p:ph idx="1"/>
          </p:nvPr>
        </p:nvSpPr>
        <p:spPr/>
        <p:txBody>
          <a:bodyPr/>
          <a:lstStyle/>
          <a:p>
            <a:r>
              <a:rPr lang="en-US" dirty="0" smtClean="0"/>
              <a:t>There </a:t>
            </a:r>
            <a:r>
              <a:rPr lang="en-US" dirty="0"/>
              <a:t>are two ways to run an applet</a:t>
            </a:r>
          </a:p>
          <a:p>
            <a:r>
              <a:rPr lang="en-US" dirty="0"/>
              <a:t>By html file.</a:t>
            </a:r>
          </a:p>
          <a:p>
            <a:r>
              <a:rPr lang="en-US" dirty="0"/>
              <a:t>By </a:t>
            </a:r>
            <a:r>
              <a:rPr lang="en-US" dirty="0" err="1"/>
              <a:t>appletViewer</a:t>
            </a:r>
            <a:r>
              <a:rPr lang="en-US" dirty="0"/>
              <a:t> tool (for testing purpose).</a:t>
            </a:r>
          </a:p>
          <a:p>
            <a:endParaRPr lang="en-US" dirty="0"/>
          </a:p>
        </p:txBody>
      </p:sp>
    </p:spTree>
    <p:extLst>
      <p:ext uri="{BB962C8B-B14F-4D97-AF65-F5344CB8AC3E}">
        <p14:creationId xmlns:p14="http://schemas.microsoft.com/office/powerpoint/2010/main" val="4202471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http://www.javafile.com/games.php</a:t>
            </a:r>
            <a:endParaRPr lang="en-US" dirty="0" smtClean="0"/>
          </a:p>
          <a:p>
            <a:endParaRPr lang="en-US" dirty="0"/>
          </a:p>
          <a:p>
            <a:endParaRPr lang="en-US" dirty="0"/>
          </a:p>
        </p:txBody>
      </p:sp>
    </p:spTree>
    <p:extLst>
      <p:ext uri="{BB962C8B-B14F-4D97-AF65-F5344CB8AC3E}">
        <p14:creationId xmlns:p14="http://schemas.microsoft.com/office/powerpoint/2010/main" val="3706089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Event?</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algn="just"/>
            <a:r>
              <a:rPr lang="en-US" dirty="0" smtClean="0"/>
              <a:t> </a:t>
            </a:r>
            <a:r>
              <a:rPr lang="en-US" dirty="0"/>
              <a:t>An event is any happening or occurring</a:t>
            </a:r>
            <a:r>
              <a:rPr lang="en-US" dirty="0" smtClean="0"/>
              <a:t>.</a:t>
            </a:r>
          </a:p>
          <a:p>
            <a:pPr algn="just"/>
            <a:r>
              <a:rPr lang="en-US" dirty="0" smtClean="0"/>
              <a:t> </a:t>
            </a:r>
            <a:r>
              <a:rPr lang="en-US" dirty="0"/>
              <a:t>Java events are a part of the Java Abstract Windowing Toolkit (AWT) package</a:t>
            </a:r>
            <a:r>
              <a:rPr lang="en-US" dirty="0" smtClean="0"/>
              <a:t>.</a:t>
            </a:r>
          </a:p>
          <a:p>
            <a:pPr algn="just"/>
            <a:r>
              <a:rPr lang="en-US" dirty="0" smtClean="0"/>
              <a:t> </a:t>
            </a:r>
            <a:r>
              <a:rPr lang="en-US" dirty="0"/>
              <a:t>An applet is basically an event-driven program in which events are generated by mouse, keyboard and window or other graphical user interface components</a:t>
            </a:r>
            <a:r>
              <a:rPr lang="en-US" dirty="0" smtClean="0"/>
              <a:t>.</a:t>
            </a:r>
            <a:endParaRPr lang="en-US" dirty="0"/>
          </a:p>
          <a:p>
            <a:pPr algn="just"/>
            <a:r>
              <a:rPr lang="en-US" dirty="0"/>
              <a:t> Events are supported by the </a:t>
            </a:r>
            <a:r>
              <a:rPr lang="en-US" b="1" dirty="0" err="1"/>
              <a:t>java.awt.event</a:t>
            </a:r>
            <a:r>
              <a:rPr lang="en-US" b="1" dirty="0"/>
              <a:t> </a:t>
            </a:r>
            <a:r>
              <a:rPr lang="en-US" dirty="0"/>
              <a:t>package</a:t>
            </a:r>
            <a:r>
              <a:rPr lang="en-US" dirty="0" smtClean="0"/>
              <a:t>.</a:t>
            </a:r>
            <a:endParaRPr lang="en-US" dirty="0"/>
          </a:p>
          <a:p>
            <a:pPr algn="just"/>
            <a:r>
              <a:rPr lang="en-US" dirty="0"/>
              <a:t> There are two main models for handling events in Java: the old model, called the Inheritance Event Model, is obsolete; the new model, called the Delegation Event Model, will be discussed in detail.</a:t>
            </a:r>
          </a:p>
        </p:txBody>
      </p:sp>
    </p:spTree>
    <p:extLst>
      <p:ext uri="{BB962C8B-B14F-4D97-AF65-F5344CB8AC3E}">
        <p14:creationId xmlns:p14="http://schemas.microsoft.com/office/powerpoint/2010/main" val="4061842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smtClean="0"/>
              <a:t>The Delegation event model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endParaRPr lang="en-US" dirty="0"/>
          </a:p>
          <a:p>
            <a:pPr algn="just"/>
            <a:r>
              <a:rPr lang="en-US" dirty="0" smtClean="0"/>
              <a:t>Event </a:t>
            </a:r>
            <a:r>
              <a:rPr lang="en-US" dirty="0"/>
              <a:t>Model is based on the concept of an "Event Source" and "Event Listeners". Any object that is interested in receiving messages (or events) is called an Event Listener, and any object that generates these messages (or events) is called an Event Source. </a:t>
            </a:r>
            <a:endParaRPr lang="en-US" dirty="0" smtClean="0"/>
          </a:p>
          <a:p>
            <a:pPr algn="just"/>
            <a:r>
              <a:rPr lang="en-US" dirty="0" smtClean="0"/>
              <a:t> The delegation event model derives its name from the fact that event handling is delegated from an event source to one or more event listeners. </a:t>
            </a:r>
          </a:p>
          <a:p>
            <a:pPr algn="just"/>
            <a:endParaRPr lang="en-US" dirty="0"/>
          </a:p>
        </p:txBody>
      </p:sp>
    </p:spTree>
    <p:extLst>
      <p:ext uri="{BB962C8B-B14F-4D97-AF65-F5344CB8AC3E}">
        <p14:creationId xmlns:p14="http://schemas.microsoft.com/office/powerpoint/2010/main" val="2698716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a:t>An </a:t>
            </a:r>
            <a:r>
              <a:rPr lang="en-US" b="1" dirty="0"/>
              <a:t>Event Source </a:t>
            </a:r>
            <a:r>
              <a:rPr lang="en-US" dirty="0"/>
              <a:t>is an object that originates or "fires" events. A source is an object that generates an event. </a:t>
            </a:r>
            <a:endParaRPr lang="en-US" dirty="0" smtClean="0"/>
          </a:p>
          <a:p>
            <a:pPr algn="just"/>
            <a:r>
              <a:rPr lang="en-US" dirty="0"/>
              <a:t>An </a:t>
            </a:r>
            <a:r>
              <a:rPr lang="en-US" b="1" dirty="0" err="1"/>
              <a:t>EventListener</a:t>
            </a:r>
            <a:r>
              <a:rPr lang="en-US" b="1" dirty="0"/>
              <a:t> </a:t>
            </a:r>
            <a:r>
              <a:rPr lang="en-US" dirty="0"/>
              <a:t>interface defines one or more methods that are to be invoked by the event source in response to each specific event type handled by the interface. A Listener is an object that implements a specific </a:t>
            </a:r>
            <a:r>
              <a:rPr lang="en-US" dirty="0" err="1"/>
              <a:t>EventListener</a:t>
            </a:r>
            <a:r>
              <a:rPr lang="en-US" dirty="0"/>
              <a:t> interface that extends from the generic </a:t>
            </a:r>
            <a:r>
              <a:rPr lang="en-US" dirty="0" err="1"/>
              <a:t>java.util</a:t>
            </a:r>
            <a:r>
              <a:rPr lang="en-US" dirty="0"/>
              <a:t>. </a:t>
            </a:r>
            <a:r>
              <a:rPr lang="en-US" dirty="0" err="1"/>
              <a:t>EventListener</a:t>
            </a:r>
            <a:r>
              <a:rPr lang="en-US" dirty="0"/>
              <a:t>. </a:t>
            </a:r>
            <a:endParaRPr lang="en-US" dirty="0" smtClean="0"/>
          </a:p>
          <a:p>
            <a:pPr algn="just"/>
            <a:r>
              <a:rPr lang="en-US" dirty="0"/>
              <a:t>An </a:t>
            </a:r>
            <a:r>
              <a:rPr lang="en-US" b="1" dirty="0"/>
              <a:t>event </a:t>
            </a:r>
            <a:r>
              <a:rPr lang="en-US" dirty="0"/>
              <a:t>is propagated from a "Source" object to a "Listener" object by invoking a method on the listener and passing in the instance of the event subclass which defines the event type generated. </a:t>
            </a:r>
          </a:p>
        </p:txBody>
      </p:sp>
    </p:spTree>
    <p:extLst>
      <p:ext uri="{BB962C8B-B14F-4D97-AF65-F5344CB8AC3E}">
        <p14:creationId xmlns:p14="http://schemas.microsoft.com/office/powerpoint/2010/main" val="2725231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Event classes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Event Model defines a large number of event classes. </a:t>
            </a:r>
            <a:endParaRPr lang="en-US" dirty="0" smtClean="0"/>
          </a:p>
          <a:p>
            <a:r>
              <a:rPr lang="en-US" b="1" dirty="0" err="1"/>
              <a:t>java.awt.AWTEvent</a:t>
            </a:r>
            <a:r>
              <a:rPr lang="en-US" b="1" dirty="0"/>
              <a:t>: </a:t>
            </a:r>
            <a:r>
              <a:rPr lang="en-US" dirty="0"/>
              <a:t>AWT events, which are the main concern here, are subclasses of java. </a:t>
            </a:r>
          </a:p>
        </p:txBody>
      </p:sp>
    </p:spTree>
    <p:extLst>
      <p:ext uri="{BB962C8B-B14F-4D97-AF65-F5344CB8AC3E}">
        <p14:creationId xmlns:p14="http://schemas.microsoft.com/office/powerpoint/2010/main" val="3924869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04800"/>
            <a:ext cx="8654397"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5199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WHAT IS GUI?</a:t>
            </a:r>
            <a:endParaRPr lang="en-US" dirty="0"/>
          </a:p>
        </p:txBody>
      </p:sp>
      <p:sp>
        <p:nvSpPr>
          <p:cNvPr id="3" name="Content Placeholder 2"/>
          <p:cNvSpPr>
            <a:spLocks noGrp="1"/>
          </p:cNvSpPr>
          <p:nvPr>
            <p:ph idx="1"/>
          </p:nvPr>
        </p:nvSpPr>
        <p:spPr/>
        <p:txBody>
          <a:bodyPr>
            <a:normAutofit fontScale="92500" lnSpcReduction="20000"/>
          </a:bodyPr>
          <a:lstStyle/>
          <a:p>
            <a:pPr algn="just"/>
            <a:endParaRPr lang="en-US" dirty="0"/>
          </a:p>
          <a:p>
            <a:pPr algn="just"/>
            <a:r>
              <a:rPr lang="en-US" dirty="0"/>
              <a:t> A GUI is a graphical user interface to a computer. It is the medium provided by software for a human to interact with the computer. In initial days of computer we can interact only through the console &amp; using keyboard. We have to remember several of command for interaction. The DOS OS is the example of console, keyboard interaction example. The GUI provides us images, Buttons, colors for easy understanding &amp; for firing a command using keyboard &amp; mouse both.</a:t>
            </a:r>
          </a:p>
        </p:txBody>
      </p:sp>
    </p:spTree>
    <p:extLst>
      <p:ext uri="{BB962C8B-B14F-4D97-AF65-F5344CB8AC3E}">
        <p14:creationId xmlns:p14="http://schemas.microsoft.com/office/powerpoint/2010/main" val="1008562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ActionEvent</a:t>
            </a:r>
            <a:r>
              <a:rPr lang="en-US" b="1" dirty="0"/>
              <a:t> Class </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lgn="just"/>
            <a:r>
              <a:rPr lang="en-US" dirty="0"/>
              <a:t>An object of this class represents a high-level action event generated by an AWT component. </a:t>
            </a:r>
            <a:r>
              <a:rPr lang="en-US" b="1" dirty="0"/>
              <a:t>The </a:t>
            </a:r>
            <a:r>
              <a:rPr lang="en-US" b="1" dirty="0" err="1"/>
              <a:t>ActionEvent</a:t>
            </a:r>
            <a:r>
              <a:rPr lang="en-US" b="1" dirty="0"/>
              <a:t> is generated when button is clicked or the item of a list is double clicked.</a:t>
            </a:r>
            <a:endParaRPr lang="en-US" b="1" dirty="0" smtClean="0"/>
          </a:p>
          <a:p>
            <a:pPr algn="just"/>
            <a:r>
              <a:rPr lang="en-US" dirty="0" err="1"/>
              <a:t>getID</a:t>
            </a:r>
            <a:r>
              <a:rPr lang="en-US" dirty="0"/>
              <a:t>() method returns the type of action that has occurred. </a:t>
            </a:r>
            <a:endParaRPr lang="en-US" dirty="0" smtClean="0"/>
          </a:p>
          <a:p>
            <a:pPr algn="just"/>
            <a:r>
              <a:rPr lang="en-US" dirty="0" err="1"/>
              <a:t>getActionCommand</a:t>
            </a:r>
            <a:r>
              <a:rPr lang="en-US" dirty="0"/>
              <a:t>() method returns a String that serves as a kind of name for the action that the event represents. </a:t>
            </a:r>
            <a:endParaRPr lang="en-US" dirty="0" smtClean="0"/>
          </a:p>
          <a:p>
            <a:pPr algn="just"/>
            <a:r>
              <a:rPr lang="en-US" dirty="0" err="1"/>
              <a:t>setActionCommand</a:t>
            </a:r>
            <a:r>
              <a:rPr lang="en-US" dirty="0"/>
              <a:t>() method that allows the programmer to specify an action command string to be included with any action events generated by those components. </a:t>
            </a:r>
            <a:endParaRPr lang="en-US" dirty="0" smtClean="0"/>
          </a:p>
          <a:p>
            <a:pPr algn="just"/>
            <a:r>
              <a:rPr lang="en-US" dirty="0" err="1"/>
              <a:t>getModifiers</a:t>
            </a:r>
            <a:r>
              <a:rPr lang="en-US" dirty="0"/>
              <a:t>() returns a value that indicates the keyboard modifiers that were in effect when the action event was triggered. </a:t>
            </a:r>
          </a:p>
        </p:txBody>
      </p:sp>
    </p:spTree>
    <p:extLst>
      <p:ext uri="{BB962C8B-B14F-4D97-AF65-F5344CB8AC3E}">
        <p14:creationId xmlns:p14="http://schemas.microsoft.com/office/powerpoint/2010/main" val="3506904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err="1"/>
              <a:t>ActionEvent</a:t>
            </a:r>
            <a:r>
              <a:rPr lang="en-US" b="1" dirty="0"/>
              <a:t> has these constructors: </a:t>
            </a:r>
            <a:endParaRPr lang="en-US" dirty="0"/>
          </a:p>
          <a:p>
            <a:r>
              <a:rPr lang="en-US" dirty="0" err="1"/>
              <a:t>ActionEvent</a:t>
            </a:r>
            <a:r>
              <a:rPr lang="en-US" dirty="0"/>
              <a:t>(Object </a:t>
            </a:r>
            <a:r>
              <a:rPr lang="en-US" i="1" dirty="0" err="1"/>
              <a:t>src</a:t>
            </a:r>
            <a:r>
              <a:rPr lang="en-US" dirty="0"/>
              <a:t>, int </a:t>
            </a:r>
            <a:r>
              <a:rPr lang="en-US" i="1" dirty="0"/>
              <a:t>type</a:t>
            </a:r>
            <a:r>
              <a:rPr lang="en-US" dirty="0"/>
              <a:t>, String </a:t>
            </a:r>
            <a:r>
              <a:rPr lang="en-US" i="1" dirty="0" err="1"/>
              <a:t>cmd</a:t>
            </a:r>
            <a:r>
              <a:rPr lang="en-US" dirty="0"/>
              <a:t>) </a:t>
            </a:r>
          </a:p>
          <a:p>
            <a:r>
              <a:rPr lang="en-US" dirty="0" err="1"/>
              <a:t>ActionEvent</a:t>
            </a:r>
            <a:r>
              <a:rPr lang="en-US" dirty="0"/>
              <a:t>(Object </a:t>
            </a:r>
            <a:r>
              <a:rPr lang="en-US" i="1" dirty="0" err="1"/>
              <a:t>src</a:t>
            </a:r>
            <a:r>
              <a:rPr lang="en-US" dirty="0"/>
              <a:t>, int </a:t>
            </a:r>
            <a:r>
              <a:rPr lang="en-US" i="1" dirty="0"/>
              <a:t>type</a:t>
            </a:r>
            <a:r>
              <a:rPr lang="en-US" dirty="0"/>
              <a:t>, String </a:t>
            </a:r>
            <a:r>
              <a:rPr lang="en-US" i="1" dirty="0" err="1"/>
              <a:t>cmd</a:t>
            </a:r>
            <a:r>
              <a:rPr lang="en-US" dirty="0"/>
              <a:t>, int </a:t>
            </a:r>
            <a:r>
              <a:rPr lang="en-US" i="1" dirty="0"/>
              <a:t>modifiers</a:t>
            </a:r>
            <a:r>
              <a:rPr lang="en-US" dirty="0"/>
              <a:t>) </a:t>
            </a:r>
          </a:p>
          <a:p>
            <a:r>
              <a:rPr lang="en-US" dirty="0"/>
              <a:t>Here, </a:t>
            </a:r>
            <a:r>
              <a:rPr lang="en-US" i="1" dirty="0" err="1"/>
              <a:t>src</a:t>
            </a:r>
            <a:r>
              <a:rPr lang="en-US" i="1" dirty="0"/>
              <a:t> </a:t>
            </a:r>
            <a:r>
              <a:rPr lang="en-US" dirty="0"/>
              <a:t>is a reference to the object that generated this event. The type of the event is specified by </a:t>
            </a:r>
            <a:r>
              <a:rPr lang="en-US" i="1" dirty="0"/>
              <a:t>type</a:t>
            </a:r>
            <a:r>
              <a:rPr lang="en-US" dirty="0"/>
              <a:t>, and its command string is </a:t>
            </a:r>
            <a:r>
              <a:rPr lang="en-US" i="1" dirty="0"/>
              <a:t>cmd</a:t>
            </a:r>
            <a:r>
              <a:rPr lang="en-US" dirty="0"/>
              <a:t>. </a:t>
            </a:r>
          </a:p>
        </p:txBody>
      </p:sp>
    </p:spTree>
    <p:extLst>
      <p:ext uri="{BB962C8B-B14F-4D97-AF65-F5344CB8AC3E}">
        <p14:creationId xmlns:p14="http://schemas.microsoft.com/office/powerpoint/2010/main" val="3042876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a:t>The </a:t>
            </a:r>
            <a:r>
              <a:rPr lang="en-US" b="1" dirty="0" err="1"/>
              <a:t>AdjustmentEvent</a:t>
            </a:r>
            <a:r>
              <a:rPr lang="en-US" b="1" dirty="0"/>
              <a:t> class </a:t>
            </a:r>
            <a:endParaRPr lang="en-US" dirty="0"/>
          </a:p>
        </p:txBody>
      </p:sp>
      <p:sp>
        <p:nvSpPr>
          <p:cNvPr id="3" name="Content Placeholder 2"/>
          <p:cNvSpPr>
            <a:spLocks noGrp="1"/>
          </p:cNvSpPr>
          <p:nvPr>
            <p:ph idx="1"/>
          </p:nvPr>
        </p:nvSpPr>
        <p:spPr>
          <a:xfrm>
            <a:off x="228600" y="762000"/>
            <a:ext cx="8610600" cy="5486400"/>
          </a:xfrm>
        </p:spPr>
        <p:txBody>
          <a:bodyPr>
            <a:noAutofit/>
          </a:bodyPr>
          <a:lstStyle/>
          <a:p>
            <a:pPr algn="just"/>
            <a:r>
              <a:rPr lang="en-US" sz="2400" dirty="0" smtClean="0"/>
              <a:t>An </a:t>
            </a:r>
            <a:r>
              <a:rPr lang="en-US" sz="2400" dirty="0"/>
              <a:t>event of this type indicates that an adjustment has been made to an Adjustable object-- usually, this means that the user has interacted with a </a:t>
            </a:r>
            <a:r>
              <a:rPr lang="en-US" sz="2400" b="1" dirty="0"/>
              <a:t>Scrollbar component. </a:t>
            </a:r>
            <a:endParaRPr lang="en-US" sz="2400" b="1" dirty="0" smtClean="0"/>
          </a:p>
          <a:p>
            <a:pPr algn="just"/>
            <a:r>
              <a:rPr lang="en-US" sz="2400" dirty="0" smtClean="0"/>
              <a:t>The </a:t>
            </a:r>
            <a:r>
              <a:rPr lang="en-US" sz="2400" dirty="0" err="1"/>
              <a:t>getValue</a:t>
            </a:r>
            <a:r>
              <a:rPr lang="en-US" sz="2400" dirty="0"/>
              <a:t>() method returns the new value of the Adjustable object. </a:t>
            </a:r>
          </a:p>
          <a:p>
            <a:pPr algn="just"/>
            <a:r>
              <a:rPr lang="en-US" sz="2400" dirty="0" err="1" smtClean="0"/>
              <a:t>getID</a:t>
            </a:r>
            <a:r>
              <a:rPr lang="en-US" sz="2400" dirty="0"/>
              <a:t>() method returns the type of an </a:t>
            </a:r>
            <a:r>
              <a:rPr lang="en-US" sz="2400" dirty="0" err="1"/>
              <a:t>AdjustmentEvent</a:t>
            </a:r>
            <a:r>
              <a:rPr lang="en-US" sz="2400" dirty="0"/>
              <a:t>. </a:t>
            </a:r>
          </a:p>
          <a:p>
            <a:pPr algn="just"/>
            <a:r>
              <a:rPr lang="en-US" sz="2400" dirty="0" err="1" smtClean="0"/>
              <a:t>getAdjustable</a:t>
            </a:r>
            <a:r>
              <a:rPr lang="en-US" sz="2400" dirty="0"/>
              <a:t>()returns the Adjustable object that was the source of the event. </a:t>
            </a:r>
            <a:endParaRPr lang="en-US" sz="2400" dirty="0" smtClean="0"/>
          </a:p>
          <a:p>
            <a:pPr algn="just"/>
            <a:r>
              <a:rPr lang="en-US" sz="2400" dirty="0" smtClean="0"/>
              <a:t>UNIT_INCREMENT </a:t>
            </a:r>
            <a:r>
              <a:rPr lang="en-US" sz="2400" dirty="0"/>
              <a:t>indicates that the Adjustable value has been incremented by one unit, as in a scroll-line-down operation. </a:t>
            </a:r>
          </a:p>
          <a:p>
            <a:pPr algn="just"/>
            <a:r>
              <a:rPr lang="en-US" sz="2400" dirty="0" smtClean="0"/>
              <a:t>UNIT_DECREMENT </a:t>
            </a:r>
            <a:r>
              <a:rPr lang="en-US" sz="2400" dirty="0"/>
              <a:t>indicates the opposite: scroll-line-up. </a:t>
            </a:r>
          </a:p>
          <a:p>
            <a:pPr algn="just"/>
            <a:r>
              <a:rPr lang="en-US" sz="2400" dirty="0" smtClean="0"/>
              <a:t>BLOCK_INCREMENT </a:t>
            </a:r>
            <a:r>
              <a:rPr lang="en-US" sz="2400" dirty="0"/>
              <a:t>and BLOCK_DECREMENT indicate that the Adjustable object has been incremented or decremented by multiple units, as in a scroll-page-down or scroll-page-up operation. </a:t>
            </a:r>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88175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Here is one </a:t>
            </a:r>
            <a:r>
              <a:rPr lang="en-US" b="1" dirty="0" err="1"/>
              <a:t>AdjustmentEvent</a:t>
            </a:r>
            <a:r>
              <a:rPr lang="en-US" b="1" dirty="0"/>
              <a:t> constructor: </a:t>
            </a:r>
            <a:endParaRPr lang="en-US" dirty="0"/>
          </a:p>
          <a:p>
            <a:r>
              <a:rPr lang="en-US" dirty="0" err="1"/>
              <a:t>AdjustmentEvent</a:t>
            </a:r>
            <a:r>
              <a:rPr lang="en-US" dirty="0"/>
              <a:t>(Adjustable </a:t>
            </a:r>
            <a:r>
              <a:rPr lang="en-US" i="1" dirty="0" err="1"/>
              <a:t>src</a:t>
            </a:r>
            <a:r>
              <a:rPr lang="en-US" dirty="0"/>
              <a:t>, int </a:t>
            </a:r>
            <a:r>
              <a:rPr lang="en-US" i="1" dirty="0"/>
              <a:t>id</a:t>
            </a:r>
            <a:r>
              <a:rPr lang="en-US" dirty="0"/>
              <a:t>, int </a:t>
            </a:r>
            <a:r>
              <a:rPr lang="en-US" i="1" dirty="0"/>
              <a:t>type</a:t>
            </a:r>
            <a:r>
              <a:rPr lang="en-US" dirty="0"/>
              <a:t>, int </a:t>
            </a:r>
            <a:r>
              <a:rPr lang="en-US" i="1" dirty="0"/>
              <a:t>data</a:t>
            </a:r>
            <a:r>
              <a:rPr lang="en-US" dirty="0"/>
              <a:t>) </a:t>
            </a:r>
          </a:p>
        </p:txBody>
      </p:sp>
    </p:spTree>
    <p:extLst>
      <p:ext uri="{BB962C8B-B14F-4D97-AF65-F5344CB8AC3E}">
        <p14:creationId xmlns:p14="http://schemas.microsoft.com/office/powerpoint/2010/main" val="3250450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ComponentEvent</a:t>
            </a:r>
            <a:r>
              <a:rPr lang="en-US" b="1" dirty="0"/>
              <a:t> class </a:t>
            </a:r>
            <a:endParaRPr lang="en-US" dirty="0"/>
          </a:p>
        </p:txBody>
      </p:sp>
      <p:sp>
        <p:nvSpPr>
          <p:cNvPr id="3" name="Content Placeholder 2"/>
          <p:cNvSpPr>
            <a:spLocks noGrp="1"/>
          </p:cNvSpPr>
          <p:nvPr>
            <p:ph idx="1"/>
          </p:nvPr>
        </p:nvSpPr>
        <p:spPr>
          <a:xfrm>
            <a:off x="152400" y="1371600"/>
            <a:ext cx="8839200" cy="5105400"/>
          </a:xfrm>
        </p:spPr>
        <p:txBody>
          <a:bodyPr>
            <a:noAutofit/>
          </a:bodyPr>
          <a:lstStyle/>
          <a:p>
            <a:pPr algn="just"/>
            <a:r>
              <a:rPr lang="en-US" sz="2400" dirty="0"/>
              <a:t>An event of this type serves as notification that the source Component has been moved, resized, shown, or hidden. </a:t>
            </a:r>
            <a:r>
              <a:rPr lang="en-US" sz="2400" dirty="0" smtClean="0"/>
              <a:t>(Component can be button, </a:t>
            </a:r>
            <a:r>
              <a:rPr lang="en-US" sz="2400" dirty="0" err="1" smtClean="0"/>
              <a:t>textfield</a:t>
            </a:r>
            <a:r>
              <a:rPr lang="en-US" sz="2400" dirty="0" smtClean="0"/>
              <a:t>, </a:t>
            </a:r>
            <a:r>
              <a:rPr lang="en-US" sz="2400" dirty="0" err="1" smtClean="0"/>
              <a:t>etc</a:t>
            </a:r>
            <a:r>
              <a:rPr lang="en-US" sz="2400" dirty="0" smtClean="0"/>
              <a:t>)</a:t>
            </a:r>
          </a:p>
          <a:p>
            <a:pPr algn="just"/>
            <a:r>
              <a:rPr lang="en-US" sz="2400" dirty="0" err="1" smtClean="0"/>
              <a:t>getComponent</a:t>
            </a:r>
            <a:r>
              <a:rPr lang="en-US" sz="2400" dirty="0"/>
              <a:t>() returns the component that was moved, resized, shown, or hidden. </a:t>
            </a:r>
            <a:endParaRPr lang="en-US" sz="2400" dirty="0" smtClean="0"/>
          </a:p>
          <a:p>
            <a:pPr algn="just"/>
            <a:r>
              <a:rPr lang="en-US" sz="2400" dirty="0" err="1" smtClean="0"/>
              <a:t>getID</a:t>
            </a:r>
            <a:r>
              <a:rPr lang="en-US" sz="2400" dirty="0"/>
              <a:t>() returns one of four COMPONENT_ constants to indicate what operation was performed on the Component. </a:t>
            </a:r>
          </a:p>
          <a:p>
            <a:pPr algn="just"/>
            <a:r>
              <a:rPr lang="en-US" sz="2400" dirty="0"/>
              <a:t>The constants and their meanings are shown here: </a:t>
            </a:r>
          </a:p>
          <a:p>
            <a:pPr algn="just"/>
            <a:r>
              <a:rPr lang="en-US" sz="2400" dirty="0" smtClean="0"/>
              <a:t>COMPONENT_HIDDEN </a:t>
            </a:r>
            <a:r>
              <a:rPr lang="en-US" sz="2400" dirty="0"/>
              <a:t>indicates that the component was hidden. </a:t>
            </a:r>
          </a:p>
          <a:p>
            <a:pPr algn="just"/>
            <a:r>
              <a:rPr lang="en-US" sz="2400" dirty="0" smtClean="0"/>
              <a:t>COMPONENT_MOVED </a:t>
            </a:r>
            <a:r>
              <a:rPr lang="en-US" sz="2400" dirty="0"/>
              <a:t>indicates that the component was moved. </a:t>
            </a:r>
          </a:p>
          <a:p>
            <a:pPr algn="just"/>
            <a:r>
              <a:rPr lang="en-US" sz="2400" dirty="0" smtClean="0"/>
              <a:t>COMPONENT_RESIZED </a:t>
            </a:r>
            <a:r>
              <a:rPr lang="en-US" sz="2400" dirty="0"/>
              <a:t>indicates that the component was resized. </a:t>
            </a:r>
          </a:p>
          <a:p>
            <a:pPr algn="just"/>
            <a:r>
              <a:rPr lang="en-US" sz="2400" dirty="0" smtClean="0"/>
              <a:t>COMPONENT_SHOWN </a:t>
            </a:r>
            <a:r>
              <a:rPr lang="en-US" sz="2400" dirty="0"/>
              <a:t>indicates that the component became visible. </a:t>
            </a:r>
          </a:p>
          <a:p>
            <a:pPr algn="just"/>
            <a:endParaRPr lang="en-US" sz="2400" dirty="0"/>
          </a:p>
        </p:txBody>
      </p:sp>
    </p:spTree>
    <p:extLst>
      <p:ext uri="{BB962C8B-B14F-4D97-AF65-F5344CB8AC3E}">
        <p14:creationId xmlns:p14="http://schemas.microsoft.com/office/powerpoint/2010/main" val="4050441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ComponentEvent</a:t>
            </a:r>
            <a:r>
              <a:rPr lang="en-US" b="1" dirty="0"/>
              <a:t> has this constructor: </a:t>
            </a:r>
            <a:endParaRPr lang="en-US" dirty="0"/>
          </a:p>
          <a:p>
            <a:r>
              <a:rPr lang="en-US" dirty="0" err="1"/>
              <a:t>ComponentEvent</a:t>
            </a:r>
            <a:r>
              <a:rPr lang="en-US" dirty="0"/>
              <a:t>(Component </a:t>
            </a:r>
            <a:r>
              <a:rPr lang="en-US" i="1" dirty="0" err="1"/>
              <a:t>src</a:t>
            </a:r>
            <a:r>
              <a:rPr lang="en-US" dirty="0"/>
              <a:t>, int </a:t>
            </a:r>
            <a:r>
              <a:rPr lang="en-US" i="1" dirty="0"/>
              <a:t>type</a:t>
            </a:r>
            <a:r>
              <a:rPr lang="en-US" dirty="0"/>
              <a:t>) </a:t>
            </a:r>
          </a:p>
        </p:txBody>
      </p:sp>
    </p:spTree>
    <p:extLst>
      <p:ext uri="{BB962C8B-B14F-4D97-AF65-F5344CB8AC3E}">
        <p14:creationId xmlns:p14="http://schemas.microsoft.com/office/powerpoint/2010/main" val="9625827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t>
            </a:r>
            <a:r>
              <a:rPr lang="en-US" b="1" dirty="0" err="1"/>
              <a:t>ContainerEvent</a:t>
            </a:r>
            <a:r>
              <a:rPr lang="en-US" b="1" dirty="0"/>
              <a:t> class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smtClean="0"/>
              <a:t>An </a:t>
            </a:r>
            <a:r>
              <a:rPr lang="en-US" dirty="0"/>
              <a:t>event of this type serves as notification that the source Container has had a child added to it or removed from it. </a:t>
            </a:r>
            <a:endParaRPr lang="en-US" dirty="0" smtClean="0"/>
          </a:p>
          <a:p>
            <a:pPr algn="just"/>
            <a:r>
              <a:rPr lang="en-US" dirty="0" err="1" smtClean="0"/>
              <a:t>getChild</a:t>
            </a:r>
            <a:r>
              <a:rPr lang="en-US" dirty="0"/>
              <a:t>() returns the child Component that was added or </a:t>
            </a:r>
            <a:r>
              <a:rPr lang="en-US" dirty="0" smtClean="0"/>
              <a:t>removed</a:t>
            </a:r>
          </a:p>
          <a:p>
            <a:pPr algn="just"/>
            <a:r>
              <a:rPr lang="en-US" dirty="0" err="1" smtClean="0"/>
              <a:t>getContainer</a:t>
            </a:r>
            <a:r>
              <a:rPr lang="en-US" dirty="0"/>
              <a:t>() returns the Container to which it was added or from which it was removed. </a:t>
            </a:r>
            <a:endParaRPr lang="en-US" dirty="0" smtClean="0"/>
          </a:p>
        </p:txBody>
      </p:sp>
    </p:spTree>
    <p:extLst>
      <p:ext uri="{BB962C8B-B14F-4D97-AF65-F5344CB8AC3E}">
        <p14:creationId xmlns:p14="http://schemas.microsoft.com/office/powerpoint/2010/main" val="3244086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ContainerEvent</a:t>
            </a:r>
            <a:r>
              <a:rPr lang="en-US" b="1" dirty="0"/>
              <a:t> is a subclass of </a:t>
            </a:r>
            <a:r>
              <a:rPr lang="en-US" b="1" dirty="0" err="1"/>
              <a:t>ComponentEvent</a:t>
            </a:r>
            <a:r>
              <a:rPr lang="en-US" b="1" dirty="0"/>
              <a:t> and has this constructor: </a:t>
            </a:r>
            <a:endParaRPr lang="en-US" dirty="0"/>
          </a:p>
          <a:p>
            <a:r>
              <a:rPr lang="fr-FR" dirty="0" err="1"/>
              <a:t>ContainerEvent</a:t>
            </a:r>
            <a:r>
              <a:rPr lang="fr-FR" dirty="0"/>
              <a:t>(Component </a:t>
            </a:r>
            <a:r>
              <a:rPr lang="fr-FR" i="1" dirty="0" err="1"/>
              <a:t>src</a:t>
            </a:r>
            <a:r>
              <a:rPr lang="fr-FR" dirty="0"/>
              <a:t>, int </a:t>
            </a:r>
            <a:r>
              <a:rPr lang="fr-FR" i="1" dirty="0"/>
              <a:t>type</a:t>
            </a:r>
            <a:r>
              <a:rPr lang="fr-FR" dirty="0"/>
              <a:t>, Component </a:t>
            </a:r>
            <a:r>
              <a:rPr lang="fr-FR" i="1" dirty="0" err="1"/>
              <a:t>comp</a:t>
            </a:r>
            <a:r>
              <a:rPr lang="fr-FR" dirty="0"/>
              <a:t>) </a:t>
            </a:r>
            <a:endParaRPr lang="en-US" dirty="0"/>
          </a:p>
          <a:p>
            <a:endParaRPr lang="en-US" dirty="0"/>
          </a:p>
        </p:txBody>
      </p:sp>
    </p:spTree>
    <p:extLst>
      <p:ext uri="{BB962C8B-B14F-4D97-AF65-F5344CB8AC3E}">
        <p14:creationId xmlns:p14="http://schemas.microsoft.com/office/powerpoint/2010/main" val="37298053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FocusEvent</a:t>
            </a:r>
            <a:r>
              <a:rPr lang="en-US" b="1" dirty="0"/>
              <a:t> class </a:t>
            </a:r>
            <a:endParaRPr lang="en-US" dirty="0"/>
          </a:p>
        </p:txBody>
      </p:sp>
      <p:sp>
        <p:nvSpPr>
          <p:cNvPr id="3" name="Content Placeholder 2"/>
          <p:cNvSpPr>
            <a:spLocks noGrp="1"/>
          </p:cNvSpPr>
          <p:nvPr>
            <p:ph idx="1"/>
          </p:nvPr>
        </p:nvSpPr>
        <p:spPr/>
        <p:txBody>
          <a:bodyPr>
            <a:normAutofit lnSpcReduction="10000"/>
          </a:bodyPr>
          <a:lstStyle/>
          <a:p>
            <a:pPr algn="just"/>
            <a:r>
              <a:rPr lang="en-US" dirty="0"/>
              <a:t>An event of this type indicates that a Component has gained or lost focus on a temporary or permanent basis. </a:t>
            </a:r>
            <a:endParaRPr lang="en-US" dirty="0" smtClean="0"/>
          </a:p>
          <a:p>
            <a:pPr algn="just"/>
            <a:r>
              <a:rPr lang="en-US" dirty="0"/>
              <a:t>Use </a:t>
            </a:r>
            <a:r>
              <a:rPr lang="en-US" dirty="0" err="1"/>
              <a:t>getID</a:t>
            </a:r>
            <a:r>
              <a:rPr lang="en-US" dirty="0"/>
              <a:t>() to determine the type of focus event; it returns FOCUS_GAINED or FOCUS_LOST. </a:t>
            </a:r>
            <a:endParaRPr lang="en-US" dirty="0" smtClean="0"/>
          </a:p>
          <a:p>
            <a:pPr algn="just"/>
            <a:r>
              <a:rPr lang="en-US" dirty="0"/>
              <a:t>When focus is lost, you can call </a:t>
            </a:r>
            <a:r>
              <a:rPr lang="en-US" dirty="0" err="1"/>
              <a:t>isTemporary</a:t>
            </a:r>
            <a:r>
              <a:rPr lang="en-US" dirty="0"/>
              <a:t>() to determine whether it is a temporary loss of focus. </a:t>
            </a:r>
          </a:p>
        </p:txBody>
      </p:sp>
    </p:spTree>
    <p:extLst>
      <p:ext uri="{BB962C8B-B14F-4D97-AF65-F5344CB8AC3E}">
        <p14:creationId xmlns:p14="http://schemas.microsoft.com/office/powerpoint/2010/main" val="32775523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err="1"/>
              <a:t>FocusEvent</a:t>
            </a:r>
            <a:r>
              <a:rPr lang="en-US" b="1" dirty="0"/>
              <a:t> is a subclass of </a:t>
            </a:r>
            <a:r>
              <a:rPr lang="en-US" b="1" dirty="0" err="1"/>
              <a:t>ComponentEvent</a:t>
            </a:r>
            <a:r>
              <a:rPr lang="en-US" b="1" dirty="0"/>
              <a:t> and has these constructors: </a:t>
            </a:r>
            <a:endParaRPr lang="en-US" dirty="0"/>
          </a:p>
          <a:p>
            <a:pPr algn="just"/>
            <a:r>
              <a:rPr lang="en-US" dirty="0" err="1"/>
              <a:t>FocusEvent</a:t>
            </a:r>
            <a:r>
              <a:rPr lang="en-US" dirty="0"/>
              <a:t>(Component </a:t>
            </a:r>
            <a:r>
              <a:rPr lang="en-US" i="1" dirty="0" err="1"/>
              <a:t>src</a:t>
            </a:r>
            <a:r>
              <a:rPr lang="en-US" dirty="0"/>
              <a:t>, int </a:t>
            </a:r>
            <a:r>
              <a:rPr lang="en-US" i="1" dirty="0"/>
              <a:t>type</a:t>
            </a:r>
            <a:r>
              <a:rPr lang="en-US" dirty="0"/>
              <a:t>) </a:t>
            </a:r>
          </a:p>
          <a:p>
            <a:pPr algn="just"/>
            <a:r>
              <a:rPr lang="en-US" dirty="0" err="1"/>
              <a:t>FocusEvent</a:t>
            </a:r>
            <a:r>
              <a:rPr lang="en-US" dirty="0"/>
              <a:t>(Component </a:t>
            </a:r>
            <a:r>
              <a:rPr lang="en-US" i="1" dirty="0" err="1"/>
              <a:t>src</a:t>
            </a:r>
            <a:r>
              <a:rPr lang="en-US" dirty="0"/>
              <a:t>, int </a:t>
            </a:r>
            <a:r>
              <a:rPr lang="en-US" i="1" dirty="0"/>
              <a:t>type</a:t>
            </a:r>
            <a:r>
              <a:rPr lang="en-US" dirty="0"/>
              <a:t>, boolean </a:t>
            </a:r>
            <a:r>
              <a:rPr lang="en-US" i="1" dirty="0" err="1"/>
              <a:t>temporaryFlag</a:t>
            </a:r>
            <a:r>
              <a:rPr lang="en-US" dirty="0"/>
              <a:t>) </a:t>
            </a:r>
            <a:endParaRPr lang="en-US" dirty="0" smtClean="0"/>
          </a:p>
          <a:p>
            <a:pPr algn="just"/>
            <a:r>
              <a:rPr lang="en-US" dirty="0"/>
              <a:t>Here, </a:t>
            </a:r>
            <a:r>
              <a:rPr lang="en-US" i="1" dirty="0" err="1"/>
              <a:t>src</a:t>
            </a:r>
            <a:r>
              <a:rPr lang="en-US" i="1" dirty="0"/>
              <a:t> </a:t>
            </a:r>
            <a:r>
              <a:rPr lang="en-US" dirty="0"/>
              <a:t>is a reference to the component that generated this event. The type of the event is specified by </a:t>
            </a:r>
            <a:r>
              <a:rPr lang="en-US" i="1" dirty="0"/>
              <a:t>type</a:t>
            </a:r>
            <a:r>
              <a:rPr lang="en-US" dirty="0"/>
              <a:t>. The argument </a:t>
            </a:r>
            <a:r>
              <a:rPr lang="en-US" i="1" dirty="0" err="1"/>
              <a:t>temporaryFlag</a:t>
            </a:r>
            <a:r>
              <a:rPr lang="en-US" i="1" dirty="0"/>
              <a:t> </a:t>
            </a:r>
            <a:r>
              <a:rPr lang="en-US" dirty="0"/>
              <a:t>is set to </a:t>
            </a:r>
            <a:r>
              <a:rPr lang="en-US" b="1" dirty="0"/>
              <a:t>true </a:t>
            </a:r>
            <a:r>
              <a:rPr lang="en-US" dirty="0"/>
              <a:t>if the focus event is temporary. Otherwise, it is set to </a:t>
            </a:r>
            <a:r>
              <a:rPr lang="en-US" b="1" dirty="0"/>
              <a:t>false</a:t>
            </a:r>
            <a:r>
              <a:rPr lang="en-US" dirty="0"/>
              <a:t>. </a:t>
            </a:r>
          </a:p>
        </p:txBody>
      </p:sp>
    </p:spTree>
    <p:extLst>
      <p:ext uri="{BB962C8B-B14F-4D97-AF65-F5344CB8AC3E}">
        <p14:creationId xmlns:p14="http://schemas.microsoft.com/office/powerpoint/2010/main" val="1135583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AWT</a:t>
            </a:r>
            <a:endParaRPr lang="en-US" dirty="0"/>
          </a:p>
        </p:txBody>
      </p:sp>
      <p:sp>
        <p:nvSpPr>
          <p:cNvPr id="3" name="Content Placeholder 2"/>
          <p:cNvSpPr>
            <a:spLocks noGrp="1"/>
          </p:cNvSpPr>
          <p:nvPr>
            <p:ph idx="1"/>
          </p:nvPr>
        </p:nvSpPr>
        <p:spPr/>
        <p:txBody>
          <a:bodyPr>
            <a:normAutofit lnSpcReduction="10000"/>
          </a:bodyPr>
          <a:lstStyle/>
          <a:p>
            <a:pPr algn="just"/>
            <a:endParaRPr lang="en-US" dirty="0"/>
          </a:p>
          <a:p>
            <a:pPr algn="just"/>
            <a:r>
              <a:rPr lang="en-US" dirty="0"/>
              <a:t> AWT (the Abstract Window Toolkit) is the part of Java classes, designed for creating user interfaces and painting graphics and images. It is a </a:t>
            </a:r>
            <a:r>
              <a:rPr lang="en-US" b="1" dirty="0"/>
              <a:t>set of classes </a:t>
            </a:r>
            <a:r>
              <a:rPr lang="en-US" dirty="0"/>
              <a:t>planned to provide support for a developer to create a graphical interface for any Java applet or Application. Most AWT components are derived from the </a:t>
            </a:r>
            <a:r>
              <a:rPr lang="en-US" b="1" dirty="0" err="1"/>
              <a:t>java.awt.Component</a:t>
            </a:r>
            <a:r>
              <a:rPr lang="en-US" b="1" dirty="0"/>
              <a:t> </a:t>
            </a:r>
            <a:r>
              <a:rPr lang="en-US" dirty="0"/>
              <a:t>class.</a:t>
            </a:r>
          </a:p>
        </p:txBody>
      </p:sp>
    </p:spTree>
    <p:extLst>
      <p:ext uri="{BB962C8B-B14F-4D97-AF65-F5344CB8AC3E}">
        <p14:creationId xmlns:p14="http://schemas.microsoft.com/office/powerpoint/2010/main" val="1959621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InputEvent</a:t>
            </a:r>
            <a:r>
              <a:rPr lang="en-US" b="1" dirty="0"/>
              <a:t> class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This abstract class serves as the superclass for the raw user input event types </a:t>
            </a:r>
            <a:r>
              <a:rPr lang="en-US" b="1" dirty="0" err="1"/>
              <a:t>MouseEvent</a:t>
            </a:r>
            <a:r>
              <a:rPr lang="en-US" b="1" dirty="0"/>
              <a:t> and </a:t>
            </a:r>
            <a:r>
              <a:rPr lang="en-US" b="1" dirty="0" err="1"/>
              <a:t>KeyEvent</a:t>
            </a:r>
            <a:r>
              <a:rPr lang="en-US" b="1" dirty="0"/>
              <a:t>. </a:t>
            </a:r>
            <a:endParaRPr lang="en-US" b="1" dirty="0" smtClean="0"/>
          </a:p>
          <a:p>
            <a:pPr algn="just"/>
            <a:r>
              <a:rPr lang="en-US" dirty="0" err="1"/>
              <a:t>getComponent</a:t>
            </a:r>
            <a:r>
              <a:rPr lang="en-US" dirty="0"/>
              <a:t>() method to determine in which component the event occurred</a:t>
            </a:r>
            <a:r>
              <a:rPr lang="en-US" dirty="0" smtClean="0"/>
              <a:t>.</a:t>
            </a:r>
          </a:p>
          <a:p>
            <a:pPr algn="just"/>
            <a:r>
              <a:rPr lang="en-US" dirty="0" smtClean="0"/>
              <a:t>Use </a:t>
            </a:r>
            <a:r>
              <a:rPr lang="en-US" dirty="0" err="1"/>
              <a:t>getWhen</a:t>
            </a:r>
            <a:r>
              <a:rPr lang="en-US" dirty="0"/>
              <a:t>() to obtain a timestamp for the event</a:t>
            </a:r>
            <a:r>
              <a:rPr lang="en-US" dirty="0" smtClean="0"/>
              <a:t>.</a:t>
            </a:r>
          </a:p>
          <a:p>
            <a:pPr algn="just"/>
            <a:r>
              <a:rPr lang="en-US" dirty="0" err="1" smtClean="0"/>
              <a:t>getModifiers</a:t>
            </a:r>
            <a:r>
              <a:rPr lang="en-US" dirty="0"/>
              <a:t>() to determine which keyboard modifier keys or mouse buttons were down when the event occurred. </a:t>
            </a:r>
            <a:r>
              <a:rPr lang="en-US" dirty="0" smtClean="0"/>
              <a:t> </a:t>
            </a:r>
            <a:endParaRPr lang="en-US" dirty="0"/>
          </a:p>
        </p:txBody>
      </p:sp>
    </p:spTree>
    <p:extLst>
      <p:ext uri="{BB962C8B-B14F-4D97-AF65-F5344CB8AC3E}">
        <p14:creationId xmlns:p14="http://schemas.microsoft.com/office/powerpoint/2010/main" val="5522526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ItemEvent</a:t>
            </a:r>
            <a:r>
              <a:rPr lang="en-US" b="1" dirty="0"/>
              <a:t> class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An event of this type indicates that an item within an </a:t>
            </a:r>
            <a:r>
              <a:rPr lang="en-US" dirty="0" err="1"/>
              <a:t>ItemSelectable</a:t>
            </a:r>
            <a:r>
              <a:rPr lang="en-US" dirty="0"/>
              <a:t> component has had its selection state changed. </a:t>
            </a:r>
            <a:endParaRPr lang="en-US" dirty="0" smtClean="0"/>
          </a:p>
          <a:p>
            <a:pPr algn="just"/>
            <a:r>
              <a:rPr lang="en-US" dirty="0" err="1"/>
              <a:t>getItem</a:t>
            </a:r>
            <a:r>
              <a:rPr lang="en-US" dirty="0"/>
              <a:t>() returns an object that represents the item that was selected or deselected. </a:t>
            </a:r>
            <a:endParaRPr lang="en-US" dirty="0" smtClean="0"/>
          </a:p>
          <a:p>
            <a:pPr algn="just"/>
            <a:r>
              <a:rPr lang="en-US" dirty="0" err="1"/>
              <a:t>getID</a:t>
            </a:r>
            <a:r>
              <a:rPr lang="en-US" dirty="0"/>
              <a:t>() returns the type of the </a:t>
            </a:r>
            <a:r>
              <a:rPr lang="en-US" dirty="0" err="1"/>
              <a:t>ItemEvent</a:t>
            </a:r>
            <a:r>
              <a:rPr lang="en-US" dirty="0"/>
              <a:t>. </a:t>
            </a:r>
            <a:endParaRPr lang="en-US" dirty="0" smtClean="0"/>
          </a:p>
          <a:p>
            <a:pPr algn="just"/>
            <a:r>
              <a:rPr lang="en-US" dirty="0" err="1"/>
              <a:t>getStateChange</a:t>
            </a:r>
            <a:r>
              <a:rPr lang="en-US" dirty="0"/>
              <a:t>() method returns the new selection state of the item: it returns one of the constants SELECTED or DESELECTED. (This value can be misleading for Checkbox components that are part of a </a:t>
            </a:r>
            <a:r>
              <a:rPr lang="en-US" b="1" dirty="0" err="1"/>
              <a:t>CheckboxGroup</a:t>
            </a:r>
            <a:r>
              <a:rPr lang="en-US" b="1" dirty="0"/>
              <a:t>. </a:t>
            </a:r>
          </a:p>
        </p:txBody>
      </p:sp>
    </p:spTree>
    <p:extLst>
      <p:ext uri="{BB962C8B-B14F-4D97-AF65-F5344CB8AC3E}">
        <p14:creationId xmlns:p14="http://schemas.microsoft.com/office/powerpoint/2010/main" val="33821245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ItemEvent</a:t>
            </a:r>
            <a:r>
              <a:rPr lang="en-US" b="1" dirty="0"/>
              <a:t> has this constructor: </a:t>
            </a:r>
            <a:endParaRPr lang="en-US" dirty="0"/>
          </a:p>
          <a:p>
            <a:r>
              <a:rPr lang="en-US" dirty="0"/>
              <a:t>public </a:t>
            </a:r>
            <a:r>
              <a:rPr lang="en-US" b="1" dirty="0" err="1"/>
              <a:t>ItemEvent</a:t>
            </a:r>
            <a:r>
              <a:rPr lang="en-US" b="1" dirty="0"/>
              <a:t> </a:t>
            </a:r>
            <a:r>
              <a:rPr lang="en-US" dirty="0"/>
              <a:t>(</a:t>
            </a:r>
            <a:r>
              <a:rPr lang="en-US" dirty="0" err="1"/>
              <a:t>ItemSelectable</a:t>
            </a:r>
            <a:r>
              <a:rPr lang="en-US" dirty="0"/>
              <a:t> </a:t>
            </a:r>
            <a:r>
              <a:rPr lang="en-US" i="1" dirty="0" err="1"/>
              <a:t>src</a:t>
            </a:r>
            <a:r>
              <a:rPr lang="en-US" dirty="0"/>
              <a:t>, int </a:t>
            </a:r>
            <a:r>
              <a:rPr lang="en-US" i="1" dirty="0"/>
              <a:t>id</a:t>
            </a:r>
            <a:r>
              <a:rPr lang="en-US" dirty="0"/>
              <a:t>, Object </a:t>
            </a:r>
            <a:r>
              <a:rPr lang="en-US" i="1" dirty="0"/>
              <a:t>item</a:t>
            </a:r>
            <a:r>
              <a:rPr lang="en-US" dirty="0"/>
              <a:t>, int </a:t>
            </a:r>
            <a:r>
              <a:rPr lang="en-US" i="1" dirty="0" err="1"/>
              <a:t>stateChange</a:t>
            </a:r>
            <a:r>
              <a:rPr lang="en-US" dirty="0"/>
              <a:t>); </a:t>
            </a:r>
          </a:p>
        </p:txBody>
      </p:sp>
    </p:spTree>
    <p:extLst>
      <p:ext uri="{BB962C8B-B14F-4D97-AF65-F5344CB8AC3E}">
        <p14:creationId xmlns:p14="http://schemas.microsoft.com/office/powerpoint/2010/main" val="2651728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KeyEvent</a:t>
            </a:r>
            <a:r>
              <a:rPr lang="en-US" b="1" dirty="0"/>
              <a:t> class </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algn="just"/>
            <a:endParaRPr lang="en-US" dirty="0"/>
          </a:p>
          <a:p>
            <a:pPr algn="just"/>
            <a:r>
              <a:rPr lang="en-US" dirty="0"/>
              <a:t>An event of this type indicates that the user has pressed or released a key on the keyboard. </a:t>
            </a:r>
          </a:p>
          <a:p>
            <a:pPr algn="just"/>
            <a:r>
              <a:rPr lang="en-US" dirty="0" err="1" smtClean="0"/>
              <a:t>getID</a:t>
            </a:r>
            <a:r>
              <a:rPr lang="en-US" dirty="0"/>
              <a:t>() to determine the particular type of key event that has occurred. </a:t>
            </a:r>
          </a:p>
          <a:p>
            <a:pPr algn="just"/>
            <a:r>
              <a:rPr lang="en-US" dirty="0" smtClean="0"/>
              <a:t>The </a:t>
            </a:r>
            <a:r>
              <a:rPr lang="en-US" dirty="0"/>
              <a:t>constant KEY_PRESSED indicates that a key has been pressed, while the constant KEY_RELEASED indicates that a key has been released. </a:t>
            </a:r>
          </a:p>
          <a:p>
            <a:pPr algn="just"/>
            <a:r>
              <a:rPr lang="en-US" dirty="0" smtClean="0"/>
              <a:t>use </a:t>
            </a:r>
            <a:r>
              <a:rPr lang="en-US" dirty="0" err="1"/>
              <a:t>getKeyChar</a:t>
            </a:r>
            <a:r>
              <a:rPr lang="en-US" dirty="0"/>
              <a:t>() to return the Unicode character that was typed. </a:t>
            </a:r>
            <a:endParaRPr lang="en-US" dirty="0" smtClean="0"/>
          </a:p>
          <a:p>
            <a:pPr algn="just"/>
            <a:r>
              <a:rPr lang="en-US" dirty="0" err="1"/>
              <a:t>getKeyCode</a:t>
            </a:r>
            <a:r>
              <a:rPr lang="en-US" dirty="0"/>
              <a:t>() to obtain the virtual </a:t>
            </a:r>
            <a:r>
              <a:rPr lang="en-US" dirty="0" err="1"/>
              <a:t>keycode</a:t>
            </a:r>
            <a:r>
              <a:rPr lang="en-US" dirty="0"/>
              <a:t> of the key that was pressed or released. </a:t>
            </a:r>
          </a:p>
          <a:p>
            <a:pPr algn="just"/>
            <a:r>
              <a:rPr lang="en-US" dirty="0" smtClean="0"/>
              <a:t>VK_0 </a:t>
            </a:r>
            <a:r>
              <a:rPr lang="en-US" dirty="0"/>
              <a:t>through VK_9 and VK_A through VK_Z define the ASCII equivalents of the numbers and letters. </a:t>
            </a:r>
          </a:p>
          <a:p>
            <a:pPr algn="just"/>
            <a:endParaRPr lang="en-US" dirty="0"/>
          </a:p>
          <a:p>
            <a:pPr algn="just"/>
            <a:endParaRPr lang="en-US" dirty="0"/>
          </a:p>
        </p:txBody>
      </p:sp>
    </p:spTree>
    <p:extLst>
      <p:ext uri="{BB962C8B-B14F-4D97-AF65-F5344CB8AC3E}">
        <p14:creationId xmlns:p14="http://schemas.microsoft.com/office/powerpoint/2010/main" val="23690975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a:t>KeyEvent</a:t>
            </a:r>
            <a:r>
              <a:rPr lang="en-US" b="1" dirty="0"/>
              <a:t> is a subclass of </a:t>
            </a:r>
            <a:r>
              <a:rPr lang="en-US" b="1" dirty="0" err="1"/>
              <a:t>InputEvent</a:t>
            </a:r>
            <a:r>
              <a:rPr lang="en-US" b="1" dirty="0"/>
              <a:t>. Here are two of its constructors: </a:t>
            </a:r>
            <a:endParaRPr lang="en-US" dirty="0"/>
          </a:p>
          <a:p>
            <a:r>
              <a:rPr lang="en-US" dirty="0" err="1"/>
              <a:t>KeyEvent</a:t>
            </a:r>
            <a:r>
              <a:rPr lang="en-US" dirty="0"/>
              <a:t>(Component </a:t>
            </a:r>
            <a:r>
              <a:rPr lang="en-US" i="1" dirty="0" err="1"/>
              <a:t>src</a:t>
            </a:r>
            <a:r>
              <a:rPr lang="en-US" dirty="0"/>
              <a:t>, int </a:t>
            </a:r>
            <a:r>
              <a:rPr lang="en-US" i="1" dirty="0"/>
              <a:t>type</a:t>
            </a:r>
            <a:r>
              <a:rPr lang="en-US" dirty="0"/>
              <a:t>, long </a:t>
            </a:r>
            <a:r>
              <a:rPr lang="en-US" i="1" dirty="0"/>
              <a:t>when</a:t>
            </a:r>
            <a:r>
              <a:rPr lang="en-US" dirty="0"/>
              <a:t>, int </a:t>
            </a:r>
            <a:r>
              <a:rPr lang="en-US" i="1" dirty="0"/>
              <a:t>modifiers</a:t>
            </a:r>
            <a:r>
              <a:rPr lang="en-US" dirty="0"/>
              <a:t>, int </a:t>
            </a:r>
            <a:r>
              <a:rPr lang="en-US" i="1" dirty="0"/>
              <a:t>code</a:t>
            </a:r>
            <a:r>
              <a:rPr lang="en-US" dirty="0"/>
              <a:t>) </a:t>
            </a:r>
          </a:p>
          <a:p>
            <a:r>
              <a:rPr lang="en-US" dirty="0" err="1"/>
              <a:t>KeyEvent</a:t>
            </a:r>
            <a:r>
              <a:rPr lang="en-US" dirty="0"/>
              <a:t>(Component </a:t>
            </a:r>
            <a:r>
              <a:rPr lang="en-US" i="1" dirty="0" err="1"/>
              <a:t>src</a:t>
            </a:r>
            <a:r>
              <a:rPr lang="en-US" dirty="0"/>
              <a:t>, int </a:t>
            </a:r>
            <a:r>
              <a:rPr lang="en-US" i="1" dirty="0"/>
              <a:t>type</a:t>
            </a:r>
            <a:r>
              <a:rPr lang="en-US" dirty="0"/>
              <a:t>, long </a:t>
            </a:r>
            <a:r>
              <a:rPr lang="en-US" i="1" dirty="0"/>
              <a:t>when</a:t>
            </a:r>
            <a:r>
              <a:rPr lang="en-US" dirty="0"/>
              <a:t>, int </a:t>
            </a:r>
            <a:r>
              <a:rPr lang="en-US" i="1" dirty="0"/>
              <a:t>modifiers</a:t>
            </a:r>
            <a:r>
              <a:rPr lang="en-US" dirty="0"/>
              <a:t>, int </a:t>
            </a:r>
            <a:r>
              <a:rPr lang="en-US" i="1" dirty="0"/>
              <a:t>code</a:t>
            </a:r>
            <a:r>
              <a:rPr lang="en-US" dirty="0"/>
              <a:t>, char </a:t>
            </a:r>
            <a:r>
              <a:rPr lang="en-US" i="1" dirty="0" err="1"/>
              <a:t>ch</a:t>
            </a:r>
            <a:r>
              <a:rPr lang="en-US" dirty="0"/>
              <a:t>) </a:t>
            </a:r>
            <a:endParaRPr lang="en-US" dirty="0" smtClean="0"/>
          </a:p>
          <a:p>
            <a:endParaRPr lang="en-US" dirty="0"/>
          </a:p>
          <a:p>
            <a:endParaRPr lang="en-US" dirty="0"/>
          </a:p>
        </p:txBody>
      </p:sp>
    </p:spTree>
    <p:extLst>
      <p:ext uri="{BB962C8B-B14F-4D97-AF65-F5344CB8AC3E}">
        <p14:creationId xmlns:p14="http://schemas.microsoft.com/office/powerpoint/2010/main" val="4967365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a:t>The </a:t>
            </a:r>
            <a:r>
              <a:rPr lang="en-US" b="1" dirty="0" err="1"/>
              <a:t>MouseEvent</a:t>
            </a:r>
            <a:r>
              <a:rPr lang="en-US" b="1" dirty="0"/>
              <a:t> class </a:t>
            </a:r>
            <a:endParaRPr lang="en-US" dirty="0"/>
          </a:p>
        </p:txBody>
      </p:sp>
      <p:sp>
        <p:nvSpPr>
          <p:cNvPr id="3" name="Content Placeholder 2"/>
          <p:cNvSpPr>
            <a:spLocks noGrp="1"/>
          </p:cNvSpPr>
          <p:nvPr>
            <p:ph idx="1"/>
          </p:nvPr>
        </p:nvSpPr>
        <p:spPr>
          <a:xfrm>
            <a:off x="152400" y="1219200"/>
            <a:ext cx="8763000" cy="4114800"/>
          </a:xfrm>
        </p:spPr>
        <p:txBody>
          <a:bodyPr>
            <a:normAutofit/>
          </a:bodyPr>
          <a:lstStyle/>
          <a:p>
            <a:pPr algn="just"/>
            <a:r>
              <a:rPr lang="en-US" dirty="0"/>
              <a:t>An event of this type indicates that the user has moved the mouse or pressed one of the mouse buttons. </a:t>
            </a:r>
            <a:endParaRPr lang="en-US" dirty="0" smtClean="0"/>
          </a:p>
          <a:p>
            <a:pPr algn="just"/>
            <a:r>
              <a:rPr lang="en-US" dirty="0" err="1"/>
              <a:t>getID</a:t>
            </a:r>
            <a:r>
              <a:rPr lang="en-US" dirty="0"/>
              <a:t>() to determine the specific type of mouse event that has occurred </a:t>
            </a:r>
            <a:endParaRPr lang="en-US" dirty="0" smtClean="0"/>
          </a:p>
          <a:p>
            <a:pPr algn="just"/>
            <a:endParaRPr lang="en-US" dirty="0"/>
          </a:p>
        </p:txBody>
      </p:sp>
    </p:spTree>
    <p:extLst>
      <p:ext uri="{BB962C8B-B14F-4D97-AF65-F5344CB8AC3E}">
        <p14:creationId xmlns:p14="http://schemas.microsoft.com/office/powerpoint/2010/main" val="872001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txBody>
          <a:bodyPr>
            <a:normAutofit fontScale="62500" lnSpcReduction="20000"/>
          </a:bodyPr>
          <a:lstStyle/>
          <a:p>
            <a:r>
              <a:rPr lang="en-US" dirty="0"/>
              <a:t>MOUSE_PRESSED </a:t>
            </a:r>
          </a:p>
          <a:p>
            <a:r>
              <a:rPr lang="en-US" dirty="0"/>
              <a:t>The user has pressed a mouse button. </a:t>
            </a:r>
            <a:endParaRPr lang="en-US" dirty="0" smtClean="0"/>
          </a:p>
          <a:p>
            <a:endParaRPr lang="en-US" dirty="0"/>
          </a:p>
          <a:p>
            <a:r>
              <a:rPr lang="en-US" dirty="0"/>
              <a:t>MOUSE_RELEASED </a:t>
            </a:r>
          </a:p>
          <a:p>
            <a:r>
              <a:rPr lang="en-US" dirty="0" smtClean="0"/>
              <a:t>The </a:t>
            </a:r>
            <a:r>
              <a:rPr lang="en-US" dirty="0"/>
              <a:t>user has released a mouse button. </a:t>
            </a:r>
            <a:endParaRPr lang="en-US" dirty="0" smtClean="0"/>
          </a:p>
          <a:p>
            <a:endParaRPr lang="en-US" dirty="0"/>
          </a:p>
          <a:p>
            <a:r>
              <a:rPr lang="en-US" dirty="0" smtClean="0"/>
              <a:t>MOUSE_CLICKED </a:t>
            </a:r>
            <a:endParaRPr lang="en-US" dirty="0"/>
          </a:p>
          <a:p>
            <a:r>
              <a:rPr lang="en-US" dirty="0" smtClean="0"/>
              <a:t>The </a:t>
            </a:r>
            <a:r>
              <a:rPr lang="en-US" dirty="0"/>
              <a:t>user has pressed and released a mouse button without any intervening mouse drag. </a:t>
            </a:r>
            <a:endParaRPr lang="en-US" dirty="0" smtClean="0"/>
          </a:p>
          <a:p>
            <a:endParaRPr lang="en-US" dirty="0"/>
          </a:p>
          <a:p>
            <a:r>
              <a:rPr lang="en-US" dirty="0" smtClean="0"/>
              <a:t>MOUSE_DRAGGED </a:t>
            </a:r>
            <a:endParaRPr lang="en-US" dirty="0"/>
          </a:p>
          <a:p>
            <a:r>
              <a:rPr lang="en-US" dirty="0" smtClean="0"/>
              <a:t>The </a:t>
            </a:r>
            <a:r>
              <a:rPr lang="en-US" dirty="0"/>
              <a:t>user has moved the mouse while holding a button down. </a:t>
            </a:r>
            <a:endParaRPr lang="en-US" dirty="0" smtClean="0"/>
          </a:p>
          <a:p>
            <a:endParaRPr lang="en-US" dirty="0"/>
          </a:p>
          <a:p>
            <a:r>
              <a:rPr lang="en-US" dirty="0" smtClean="0"/>
              <a:t>MOUSE_MOVED </a:t>
            </a:r>
            <a:endParaRPr lang="en-US" dirty="0"/>
          </a:p>
          <a:p>
            <a:r>
              <a:rPr lang="en-US" dirty="0" smtClean="0"/>
              <a:t>The </a:t>
            </a:r>
            <a:r>
              <a:rPr lang="en-US" dirty="0"/>
              <a:t>user has moved the mouse without holding any buttons down. </a:t>
            </a:r>
            <a:endParaRPr lang="en-US" dirty="0" smtClean="0"/>
          </a:p>
          <a:p>
            <a:endParaRPr lang="en-US" dirty="0"/>
          </a:p>
          <a:p>
            <a:r>
              <a:rPr lang="en-US" dirty="0" smtClean="0"/>
              <a:t>MOUSE_ENTERED </a:t>
            </a:r>
            <a:endParaRPr lang="en-US" dirty="0"/>
          </a:p>
          <a:p>
            <a:r>
              <a:rPr lang="en-US" dirty="0" smtClean="0"/>
              <a:t>The </a:t>
            </a:r>
            <a:r>
              <a:rPr lang="en-US" dirty="0"/>
              <a:t>mouse pointer has entered the component. </a:t>
            </a:r>
            <a:endParaRPr lang="en-US" dirty="0" smtClean="0"/>
          </a:p>
          <a:p>
            <a:endParaRPr lang="en-US" dirty="0"/>
          </a:p>
          <a:p>
            <a:pPr marL="0" indent="0">
              <a:buNone/>
            </a:pPr>
            <a:r>
              <a:rPr lang="en-US" dirty="0" smtClean="0"/>
              <a:t>MOUSE_EXITED </a:t>
            </a:r>
            <a:endParaRPr lang="en-US" dirty="0"/>
          </a:p>
          <a:p>
            <a:r>
              <a:rPr lang="en-US" dirty="0" smtClean="0"/>
              <a:t>The </a:t>
            </a:r>
            <a:r>
              <a:rPr lang="en-US" dirty="0"/>
              <a:t>mouse pointer has left the component. </a:t>
            </a:r>
          </a:p>
          <a:p>
            <a:endParaRPr lang="en-US" dirty="0"/>
          </a:p>
        </p:txBody>
      </p:sp>
    </p:spTree>
    <p:extLst>
      <p:ext uri="{BB962C8B-B14F-4D97-AF65-F5344CB8AC3E}">
        <p14:creationId xmlns:p14="http://schemas.microsoft.com/office/powerpoint/2010/main" val="38201780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MouseEvent</a:t>
            </a:r>
            <a:r>
              <a:rPr lang="en-US" b="1" dirty="0"/>
              <a:t> is a subclass of </a:t>
            </a:r>
            <a:r>
              <a:rPr lang="en-US" b="1" dirty="0" err="1"/>
              <a:t>InputEvent</a:t>
            </a:r>
            <a:r>
              <a:rPr lang="en-US" b="1" dirty="0"/>
              <a:t>. Here is one of its constructors. </a:t>
            </a:r>
            <a:endParaRPr lang="en-US" dirty="0"/>
          </a:p>
          <a:p>
            <a:r>
              <a:rPr lang="en-US" dirty="0"/>
              <a:t>public </a:t>
            </a:r>
            <a:r>
              <a:rPr lang="en-US" dirty="0" err="1"/>
              <a:t>MouseEvent</a:t>
            </a:r>
            <a:r>
              <a:rPr lang="en-US" dirty="0"/>
              <a:t>(Component </a:t>
            </a:r>
            <a:r>
              <a:rPr lang="en-US" i="1" dirty="0" err="1"/>
              <a:t>src</a:t>
            </a:r>
            <a:r>
              <a:rPr lang="en-US" dirty="0"/>
              <a:t>, int </a:t>
            </a:r>
            <a:r>
              <a:rPr lang="en-US" i="1" dirty="0"/>
              <a:t>type</a:t>
            </a:r>
            <a:r>
              <a:rPr lang="en-US" dirty="0"/>
              <a:t>, long </a:t>
            </a:r>
            <a:r>
              <a:rPr lang="en-US" i="1" dirty="0"/>
              <a:t>when</a:t>
            </a:r>
            <a:r>
              <a:rPr lang="en-US" dirty="0"/>
              <a:t>, int </a:t>
            </a:r>
            <a:r>
              <a:rPr lang="en-US" i="1" dirty="0"/>
              <a:t>modifiers</a:t>
            </a:r>
            <a:r>
              <a:rPr lang="en-US" dirty="0"/>
              <a:t>, int </a:t>
            </a:r>
            <a:r>
              <a:rPr lang="en-US" i="1" dirty="0"/>
              <a:t>x</a:t>
            </a:r>
            <a:r>
              <a:rPr lang="en-US" dirty="0"/>
              <a:t>, int </a:t>
            </a:r>
            <a:r>
              <a:rPr lang="en-US" i="1" dirty="0"/>
              <a:t>y</a:t>
            </a:r>
            <a:r>
              <a:rPr lang="en-US" dirty="0"/>
              <a:t>, int </a:t>
            </a:r>
            <a:r>
              <a:rPr lang="en-US" i="1" dirty="0"/>
              <a:t>clicks</a:t>
            </a:r>
            <a:r>
              <a:rPr lang="en-US" dirty="0"/>
              <a:t>, boolean </a:t>
            </a:r>
            <a:r>
              <a:rPr lang="en-US" i="1" dirty="0" err="1"/>
              <a:t>triggersPopup</a:t>
            </a:r>
            <a:r>
              <a:rPr lang="en-US" dirty="0"/>
              <a:t>) </a:t>
            </a:r>
          </a:p>
        </p:txBody>
      </p:sp>
    </p:spTree>
    <p:extLst>
      <p:ext uri="{BB962C8B-B14F-4D97-AF65-F5344CB8AC3E}">
        <p14:creationId xmlns:p14="http://schemas.microsoft.com/office/powerpoint/2010/main" val="38603654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TextEvent</a:t>
            </a:r>
            <a:r>
              <a:rPr lang="en-US" b="1" dirty="0"/>
              <a:t> class </a:t>
            </a:r>
            <a:endParaRPr lang="en-US" dirty="0"/>
          </a:p>
        </p:txBody>
      </p:sp>
      <p:sp>
        <p:nvSpPr>
          <p:cNvPr id="3" name="Content Placeholder 2"/>
          <p:cNvSpPr>
            <a:spLocks noGrp="1"/>
          </p:cNvSpPr>
          <p:nvPr>
            <p:ph idx="1"/>
          </p:nvPr>
        </p:nvSpPr>
        <p:spPr/>
        <p:txBody>
          <a:bodyPr/>
          <a:lstStyle/>
          <a:p>
            <a:pPr algn="just"/>
            <a:r>
              <a:rPr lang="en-US" dirty="0"/>
              <a:t>An event of this type indicates that the user has edited the text value that appears in a </a:t>
            </a:r>
            <a:r>
              <a:rPr lang="en-US" dirty="0" err="1"/>
              <a:t>TextField</a:t>
            </a:r>
            <a:r>
              <a:rPr lang="en-US" dirty="0"/>
              <a:t>, </a:t>
            </a:r>
            <a:r>
              <a:rPr lang="en-US" dirty="0" err="1"/>
              <a:t>TextArea</a:t>
            </a:r>
            <a:r>
              <a:rPr lang="en-US" dirty="0"/>
              <a:t>, or other </a:t>
            </a:r>
            <a:r>
              <a:rPr lang="en-US" dirty="0" err="1"/>
              <a:t>TextComponent</a:t>
            </a:r>
            <a:r>
              <a:rPr lang="en-US" dirty="0"/>
              <a:t>. </a:t>
            </a:r>
            <a:endParaRPr lang="en-US" dirty="0" smtClean="0"/>
          </a:p>
          <a:p>
            <a:pPr algn="just"/>
            <a:r>
              <a:rPr lang="en-US" b="1" dirty="0"/>
              <a:t>The one constructor for this class is shown here: </a:t>
            </a:r>
            <a:endParaRPr lang="en-US" dirty="0"/>
          </a:p>
          <a:p>
            <a:pPr algn="just"/>
            <a:r>
              <a:rPr lang="en-US" dirty="0"/>
              <a:t>public </a:t>
            </a:r>
            <a:r>
              <a:rPr lang="en-US" dirty="0" err="1"/>
              <a:t>TextEvent</a:t>
            </a:r>
            <a:r>
              <a:rPr lang="en-US" dirty="0"/>
              <a:t>(Object </a:t>
            </a:r>
            <a:r>
              <a:rPr lang="en-US" i="1" dirty="0" err="1"/>
              <a:t>src</a:t>
            </a:r>
            <a:r>
              <a:rPr lang="en-US" dirty="0"/>
              <a:t>, int </a:t>
            </a:r>
            <a:r>
              <a:rPr lang="en-US" i="1" dirty="0"/>
              <a:t>type</a:t>
            </a:r>
            <a:r>
              <a:rPr lang="en-US" dirty="0"/>
              <a:t>) </a:t>
            </a:r>
          </a:p>
        </p:txBody>
      </p:sp>
    </p:spTree>
    <p:extLst>
      <p:ext uri="{BB962C8B-B14F-4D97-AF65-F5344CB8AC3E}">
        <p14:creationId xmlns:p14="http://schemas.microsoft.com/office/powerpoint/2010/main" val="28491030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WindowEvent</a:t>
            </a:r>
            <a:r>
              <a:rPr lang="en-US" b="1" dirty="0"/>
              <a:t> class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An event of this type indicates that an important action has occurred for a Window object. </a:t>
            </a:r>
            <a:endParaRPr lang="en-US" dirty="0" smtClean="0"/>
          </a:p>
          <a:p>
            <a:pPr algn="just"/>
            <a:r>
              <a:rPr lang="en-US" dirty="0" err="1"/>
              <a:t>getWindow</a:t>
            </a:r>
            <a:r>
              <a:rPr lang="en-US" dirty="0"/>
              <a:t>() to determine the Window object that is the source of this event. Call </a:t>
            </a:r>
            <a:r>
              <a:rPr lang="en-US" dirty="0" err="1"/>
              <a:t>getID</a:t>
            </a:r>
            <a:r>
              <a:rPr lang="en-US" dirty="0"/>
              <a:t>() to determine the specific type of event that has occurred. </a:t>
            </a:r>
            <a:endParaRPr lang="en-US" dirty="0" smtClean="0"/>
          </a:p>
          <a:p>
            <a:pPr algn="just"/>
            <a:endParaRPr lang="en-US" dirty="0"/>
          </a:p>
          <a:p>
            <a:pPr algn="just"/>
            <a:r>
              <a:rPr lang="en-US" dirty="0"/>
              <a:t>WINDOW_OPENED </a:t>
            </a:r>
          </a:p>
          <a:p>
            <a:pPr algn="just"/>
            <a:r>
              <a:rPr lang="en-US" dirty="0"/>
              <a:t>WINDOW_CLOSING </a:t>
            </a:r>
            <a:endParaRPr lang="en-US" dirty="0" smtClean="0"/>
          </a:p>
          <a:p>
            <a:pPr algn="just"/>
            <a:r>
              <a:rPr lang="en-US" dirty="0" smtClean="0"/>
              <a:t>WINDOW_CLOSED </a:t>
            </a:r>
            <a:endParaRPr lang="en-US" dirty="0"/>
          </a:p>
          <a:p>
            <a:pPr algn="just"/>
            <a:endParaRPr lang="en-US" dirty="0"/>
          </a:p>
          <a:p>
            <a:pPr algn="just"/>
            <a:endParaRPr lang="en-US" dirty="0"/>
          </a:p>
        </p:txBody>
      </p:sp>
    </p:spTree>
    <p:extLst>
      <p:ext uri="{BB962C8B-B14F-4D97-AF65-F5344CB8AC3E}">
        <p14:creationId xmlns:p14="http://schemas.microsoft.com/office/powerpoint/2010/main" val="2113703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a:t>Java AWT</a:t>
            </a:r>
            <a:r>
              <a:rPr lang="en-US" dirty="0"/>
              <a:t> (Abstract Window Toolkit) is </a:t>
            </a:r>
            <a:r>
              <a:rPr lang="en-US" i="1" dirty="0"/>
              <a:t>an API to develop GUI or window-based applications</a:t>
            </a:r>
            <a:r>
              <a:rPr lang="en-US" dirty="0"/>
              <a:t> in java.</a:t>
            </a:r>
          </a:p>
          <a:p>
            <a:pPr algn="just"/>
            <a:r>
              <a:rPr lang="en-US" dirty="0"/>
              <a:t>Java AWT components are platform-dependent i.e. components are displayed according to the view of operating system. AWT is heavyweight i.e. its components are using the resources of OS.</a:t>
            </a:r>
          </a:p>
          <a:p>
            <a:pPr algn="just"/>
            <a:r>
              <a:rPr lang="en-US" dirty="0"/>
              <a:t>The </a:t>
            </a:r>
            <a:r>
              <a:rPr lang="en-US" dirty="0" err="1"/>
              <a:t>java.awt</a:t>
            </a:r>
            <a:r>
              <a:rPr lang="en-US" dirty="0"/>
              <a:t> package provides classes for AWT </a:t>
            </a:r>
            <a:r>
              <a:rPr lang="en-US" dirty="0" err="1"/>
              <a:t>api</a:t>
            </a:r>
            <a:r>
              <a:rPr lang="en-US" dirty="0"/>
              <a:t> such as </a:t>
            </a:r>
            <a:r>
              <a:rPr lang="en-US" dirty="0" err="1"/>
              <a:t>TextField</a:t>
            </a:r>
            <a:r>
              <a:rPr lang="en-US" dirty="0"/>
              <a:t>, Label, </a:t>
            </a:r>
            <a:r>
              <a:rPr lang="en-US" dirty="0" err="1"/>
              <a:t>TextArea</a:t>
            </a:r>
            <a:r>
              <a:rPr lang="en-US" dirty="0"/>
              <a:t>, </a:t>
            </a:r>
            <a:r>
              <a:rPr lang="en-US" dirty="0" err="1"/>
              <a:t>RadioButton</a:t>
            </a:r>
            <a:r>
              <a:rPr lang="en-US" dirty="0"/>
              <a:t>, </a:t>
            </a:r>
            <a:r>
              <a:rPr lang="en-US" dirty="0" err="1"/>
              <a:t>CheckBox</a:t>
            </a:r>
            <a:r>
              <a:rPr lang="en-US" dirty="0"/>
              <a:t>, Choice, List etc.</a:t>
            </a:r>
          </a:p>
          <a:p>
            <a:pPr algn="just"/>
            <a:endParaRPr lang="en-US" dirty="0"/>
          </a:p>
        </p:txBody>
      </p:sp>
    </p:spTree>
    <p:extLst>
      <p:ext uri="{BB962C8B-B14F-4D97-AF65-F5344CB8AC3E}">
        <p14:creationId xmlns:p14="http://schemas.microsoft.com/office/powerpoint/2010/main" val="22062722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WindowEvent</a:t>
            </a:r>
            <a:r>
              <a:rPr lang="en-US" b="1" dirty="0"/>
              <a:t> is a subclass of </a:t>
            </a:r>
            <a:r>
              <a:rPr lang="en-US" b="1" dirty="0" err="1"/>
              <a:t>ComponentEvent</a:t>
            </a:r>
            <a:r>
              <a:rPr lang="en-US" b="1" dirty="0"/>
              <a:t>. It defines constructor: </a:t>
            </a:r>
            <a:endParaRPr lang="en-US" dirty="0"/>
          </a:p>
          <a:p>
            <a:r>
              <a:rPr lang="en-US" dirty="0"/>
              <a:t>public </a:t>
            </a:r>
            <a:r>
              <a:rPr lang="en-US" dirty="0" err="1"/>
              <a:t>WindowEvent</a:t>
            </a:r>
            <a:r>
              <a:rPr lang="en-US" dirty="0"/>
              <a:t>(Window </a:t>
            </a:r>
            <a:r>
              <a:rPr lang="en-US" i="1" dirty="0" err="1"/>
              <a:t>src</a:t>
            </a:r>
            <a:r>
              <a:rPr lang="en-US" dirty="0"/>
              <a:t>, int </a:t>
            </a:r>
            <a:r>
              <a:rPr lang="en-US" i="1" dirty="0"/>
              <a:t>type</a:t>
            </a:r>
            <a:r>
              <a:rPr lang="en-US" dirty="0"/>
              <a:t>) </a:t>
            </a:r>
          </a:p>
        </p:txBody>
      </p:sp>
    </p:spTree>
    <p:extLst>
      <p:ext uri="{BB962C8B-B14F-4D97-AF65-F5344CB8AC3E}">
        <p14:creationId xmlns:p14="http://schemas.microsoft.com/office/powerpoint/2010/main" val="42754739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Event Listener Interfaces </a:t>
            </a:r>
            <a:endParaRPr lang="en-US" dirty="0"/>
          </a:p>
        </p:txBody>
      </p:sp>
      <p:sp>
        <p:nvSpPr>
          <p:cNvPr id="3" name="Content Placeholder 2"/>
          <p:cNvSpPr>
            <a:spLocks noGrp="1"/>
          </p:cNvSpPr>
          <p:nvPr>
            <p:ph idx="1"/>
          </p:nvPr>
        </p:nvSpPr>
        <p:spPr/>
        <p:txBody>
          <a:bodyPr/>
          <a:lstStyle/>
          <a:p>
            <a:pPr algn="just"/>
            <a:r>
              <a:rPr lang="en-US" dirty="0"/>
              <a:t>Listeners are created by implementing one or more of the interfaces defined by the </a:t>
            </a:r>
            <a:r>
              <a:rPr lang="en-US" dirty="0" err="1"/>
              <a:t>java.awt.event</a:t>
            </a:r>
            <a:r>
              <a:rPr lang="en-US" dirty="0"/>
              <a:t> package. </a:t>
            </a:r>
            <a:endParaRPr lang="en-US" dirty="0" smtClean="0"/>
          </a:p>
          <a:p>
            <a:pPr algn="just"/>
            <a:r>
              <a:rPr lang="en-US" dirty="0"/>
              <a:t>When an event occurs, the event source invokes the appropriate method defined by the listener and provides an event object as its argument. </a:t>
            </a:r>
          </a:p>
        </p:txBody>
      </p:sp>
    </p:spTree>
    <p:extLst>
      <p:ext uri="{BB962C8B-B14F-4D97-AF65-F5344CB8AC3E}">
        <p14:creationId xmlns:p14="http://schemas.microsoft.com/office/powerpoint/2010/main" val="4096530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0"/>
            <a:ext cx="9164782"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05200"/>
            <a:ext cx="91440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4541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ActionListener</a:t>
            </a:r>
            <a:r>
              <a:rPr lang="en-US" b="1" dirty="0"/>
              <a:t> Interface </a:t>
            </a:r>
            <a:endParaRPr lang="en-US" dirty="0"/>
          </a:p>
        </p:txBody>
      </p:sp>
      <p:sp>
        <p:nvSpPr>
          <p:cNvPr id="3" name="Content Placeholder 2"/>
          <p:cNvSpPr>
            <a:spLocks noGrp="1"/>
          </p:cNvSpPr>
          <p:nvPr>
            <p:ph idx="1"/>
          </p:nvPr>
        </p:nvSpPr>
        <p:spPr/>
        <p:txBody>
          <a:bodyPr/>
          <a:lstStyle/>
          <a:p>
            <a:pPr algn="just"/>
            <a:r>
              <a:rPr lang="en-US" dirty="0"/>
              <a:t>This interface defines the method that an object must implement to listen for action events on AWT components. When an </a:t>
            </a:r>
            <a:r>
              <a:rPr lang="en-US" dirty="0" err="1"/>
              <a:t>ActionEvent</a:t>
            </a:r>
            <a:r>
              <a:rPr lang="en-US" dirty="0"/>
              <a:t> occurs, an AWT component notifies its registered </a:t>
            </a:r>
            <a:r>
              <a:rPr lang="en-US" dirty="0" err="1"/>
              <a:t>ActionListener</a:t>
            </a:r>
            <a:r>
              <a:rPr lang="en-US" dirty="0"/>
              <a:t> objects by invoking their </a:t>
            </a:r>
            <a:r>
              <a:rPr lang="en-US" dirty="0" err="1"/>
              <a:t>actionPerformed</a:t>
            </a:r>
            <a:r>
              <a:rPr lang="en-US" dirty="0"/>
              <a:t>() methods. </a:t>
            </a:r>
          </a:p>
          <a:p>
            <a:pPr algn="just"/>
            <a:r>
              <a:rPr lang="en-US" dirty="0"/>
              <a:t>Its general form is shown here: </a:t>
            </a:r>
          </a:p>
          <a:p>
            <a:pPr algn="just"/>
            <a:r>
              <a:rPr lang="en-US" dirty="0"/>
              <a:t>void </a:t>
            </a:r>
            <a:r>
              <a:rPr lang="en-US" dirty="0" err="1"/>
              <a:t>actionPerformed</a:t>
            </a:r>
            <a:r>
              <a:rPr lang="en-US" dirty="0"/>
              <a:t>(</a:t>
            </a:r>
            <a:r>
              <a:rPr lang="en-US" dirty="0" err="1"/>
              <a:t>ActionEvent</a:t>
            </a:r>
            <a:r>
              <a:rPr lang="en-US" dirty="0"/>
              <a:t> </a:t>
            </a:r>
            <a:r>
              <a:rPr lang="en-US" i="1" dirty="0"/>
              <a:t>ae</a:t>
            </a:r>
            <a:r>
              <a:rPr lang="en-US" dirty="0"/>
              <a:t>) </a:t>
            </a:r>
          </a:p>
        </p:txBody>
      </p:sp>
    </p:spTree>
    <p:extLst>
      <p:ext uri="{BB962C8B-B14F-4D97-AF65-F5344CB8AC3E}">
        <p14:creationId xmlns:p14="http://schemas.microsoft.com/office/powerpoint/2010/main" val="1773616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AdjustmentListener</a:t>
            </a:r>
            <a:r>
              <a:rPr lang="en-US" b="1" dirty="0"/>
              <a:t> Interface </a:t>
            </a:r>
            <a:endParaRPr lang="en-US" dirty="0"/>
          </a:p>
        </p:txBody>
      </p:sp>
      <p:sp>
        <p:nvSpPr>
          <p:cNvPr id="3" name="Content Placeholder 2"/>
          <p:cNvSpPr>
            <a:spLocks noGrp="1"/>
          </p:cNvSpPr>
          <p:nvPr>
            <p:ph idx="1"/>
          </p:nvPr>
        </p:nvSpPr>
        <p:spPr>
          <a:xfrm>
            <a:off x="228600" y="1600200"/>
            <a:ext cx="8686800" cy="4525963"/>
          </a:xfrm>
        </p:spPr>
        <p:txBody>
          <a:bodyPr>
            <a:normAutofit lnSpcReduction="10000"/>
          </a:bodyPr>
          <a:lstStyle/>
          <a:p>
            <a:pPr algn="just"/>
            <a:r>
              <a:rPr lang="en-US" dirty="0"/>
              <a:t>This interface defines the method that an object must implement to listen for adjustment events on AWT components. When an </a:t>
            </a:r>
            <a:r>
              <a:rPr lang="en-US" dirty="0" err="1"/>
              <a:t>AdjustmentEvent</a:t>
            </a:r>
            <a:r>
              <a:rPr lang="en-US" dirty="0"/>
              <a:t> occurs, an AWT component notifies its registered </a:t>
            </a:r>
            <a:r>
              <a:rPr lang="en-US" dirty="0" err="1"/>
              <a:t>AdjustmentListener</a:t>
            </a:r>
            <a:r>
              <a:rPr lang="en-US" dirty="0"/>
              <a:t> objects by invoking their </a:t>
            </a:r>
            <a:r>
              <a:rPr lang="en-US" dirty="0" err="1"/>
              <a:t>adjustmentValueChanged</a:t>
            </a:r>
            <a:r>
              <a:rPr lang="en-US" dirty="0"/>
              <a:t>() methods. </a:t>
            </a:r>
          </a:p>
          <a:p>
            <a:pPr algn="just"/>
            <a:r>
              <a:rPr lang="en-US" dirty="0"/>
              <a:t>Its general form is shown here: </a:t>
            </a:r>
          </a:p>
          <a:p>
            <a:pPr algn="just"/>
            <a:r>
              <a:rPr lang="en-US" dirty="0"/>
              <a:t>void </a:t>
            </a:r>
            <a:r>
              <a:rPr lang="en-US" dirty="0" err="1"/>
              <a:t>adjustmentValueChanged</a:t>
            </a:r>
            <a:r>
              <a:rPr lang="en-US" dirty="0"/>
              <a:t>(</a:t>
            </a:r>
            <a:r>
              <a:rPr lang="en-US" dirty="0" err="1"/>
              <a:t>AdjustmentEvent</a:t>
            </a:r>
            <a:r>
              <a:rPr lang="en-US" dirty="0"/>
              <a:t> </a:t>
            </a:r>
            <a:r>
              <a:rPr lang="en-US" i="1" dirty="0"/>
              <a:t>ae</a:t>
            </a:r>
            <a:r>
              <a:rPr lang="en-US" dirty="0"/>
              <a:t>) </a:t>
            </a:r>
          </a:p>
        </p:txBody>
      </p:sp>
    </p:spTree>
    <p:extLst>
      <p:ext uri="{BB962C8B-B14F-4D97-AF65-F5344CB8AC3E}">
        <p14:creationId xmlns:p14="http://schemas.microsoft.com/office/powerpoint/2010/main" val="3305671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ComponentListener</a:t>
            </a:r>
            <a:r>
              <a:rPr lang="en-US" b="1" dirty="0"/>
              <a:t> Interface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This interface defines the methods that an object must implement to listen for component events on AWT components. When a </a:t>
            </a:r>
            <a:r>
              <a:rPr lang="en-US" dirty="0" err="1"/>
              <a:t>ComponentEvent</a:t>
            </a:r>
            <a:r>
              <a:rPr lang="en-US" dirty="0"/>
              <a:t> occurs, an AWT component notifies its registered </a:t>
            </a:r>
            <a:r>
              <a:rPr lang="en-US" dirty="0" err="1"/>
              <a:t>ComponentListener</a:t>
            </a:r>
            <a:r>
              <a:rPr lang="en-US" dirty="0"/>
              <a:t> objects by invoking one of their methods. </a:t>
            </a:r>
          </a:p>
          <a:p>
            <a:pPr marL="0" indent="0" algn="just">
              <a:buNone/>
            </a:pPr>
            <a:endParaRPr lang="en-US" dirty="0" smtClean="0"/>
          </a:p>
          <a:p>
            <a:pPr marL="0" indent="0" algn="just">
              <a:buNone/>
            </a:pPr>
            <a:r>
              <a:rPr lang="en-US" dirty="0" smtClean="0"/>
              <a:t>Their </a:t>
            </a:r>
            <a:r>
              <a:rPr lang="en-US" dirty="0"/>
              <a:t>general forms are shown here: </a:t>
            </a:r>
          </a:p>
          <a:p>
            <a:pPr algn="just"/>
            <a:r>
              <a:rPr lang="en-US" dirty="0"/>
              <a:t>void </a:t>
            </a:r>
            <a:r>
              <a:rPr lang="en-US" dirty="0" err="1"/>
              <a:t>componentResized</a:t>
            </a:r>
            <a:r>
              <a:rPr lang="en-US" dirty="0"/>
              <a:t>(</a:t>
            </a:r>
            <a:r>
              <a:rPr lang="en-US" dirty="0" err="1"/>
              <a:t>ComponentEvent</a:t>
            </a:r>
            <a:r>
              <a:rPr lang="en-US" dirty="0"/>
              <a:t> </a:t>
            </a:r>
            <a:r>
              <a:rPr lang="en-US" i="1" dirty="0" err="1"/>
              <a:t>ce</a:t>
            </a:r>
            <a:r>
              <a:rPr lang="en-US" dirty="0"/>
              <a:t>) </a:t>
            </a:r>
          </a:p>
          <a:p>
            <a:pPr algn="just"/>
            <a:r>
              <a:rPr lang="en-US" dirty="0"/>
              <a:t>void </a:t>
            </a:r>
            <a:r>
              <a:rPr lang="en-US" dirty="0" err="1"/>
              <a:t>componentMoved</a:t>
            </a:r>
            <a:r>
              <a:rPr lang="en-US" dirty="0"/>
              <a:t>(</a:t>
            </a:r>
            <a:r>
              <a:rPr lang="en-US" dirty="0" err="1"/>
              <a:t>ComponentEvent</a:t>
            </a:r>
            <a:r>
              <a:rPr lang="en-US" dirty="0"/>
              <a:t> </a:t>
            </a:r>
            <a:r>
              <a:rPr lang="en-US" i="1" dirty="0" err="1"/>
              <a:t>ce</a:t>
            </a:r>
            <a:r>
              <a:rPr lang="en-US" dirty="0"/>
              <a:t>) </a:t>
            </a:r>
          </a:p>
          <a:p>
            <a:pPr algn="just"/>
            <a:r>
              <a:rPr lang="en-US" dirty="0"/>
              <a:t>void </a:t>
            </a:r>
            <a:r>
              <a:rPr lang="en-US" dirty="0" err="1"/>
              <a:t>componentShown</a:t>
            </a:r>
            <a:r>
              <a:rPr lang="en-US" dirty="0"/>
              <a:t>(</a:t>
            </a:r>
            <a:r>
              <a:rPr lang="en-US" dirty="0" err="1"/>
              <a:t>ComponentEvent</a:t>
            </a:r>
            <a:r>
              <a:rPr lang="en-US" dirty="0"/>
              <a:t> </a:t>
            </a:r>
            <a:r>
              <a:rPr lang="en-US" i="1" dirty="0" err="1"/>
              <a:t>ce</a:t>
            </a:r>
            <a:r>
              <a:rPr lang="en-US" dirty="0"/>
              <a:t>) </a:t>
            </a:r>
          </a:p>
          <a:p>
            <a:pPr algn="just"/>
            <a:r>
              <a:rPr lang="en-US" dirty="0"/>
              <a:t>void </a:t>
            </a:r>
            <a:r>
              <a:rPr lang="en-US" dirty="0" err="1"/>
              <a:t>componentHidden</a:t>
            </a:r>
            <a:r>
              <a:rPr lang="en-US" dirty="0"/>
              <a:t>(</a:t>
            </a:r>
            <a:r>
              <a:rPr lang="en-US" dirty="0" err="1"/>
              <a:t>ComponentEvent</a:t>
            </a:r>
            <a:r>
              <a:rPr lang="en-US" dirty="0"/>
              <a:t> </a:t>
            </a:r>
            <a:r>
              <a:rPr lang="en-US" i="1" dirty="0" err="1"/>
              <a:t>ce</a:t>
            </a:r>
            <a:r>
              <a:rPr lang="en-US" dirty="0"/>
              <a:t>) </a:t>
            </a:r>
          </a:p>
        </p:txBody>
      </p:sp>
    </p:spTree>
    <p:extLst>
      <p:ext uri="{BB962C8B-B14F-4D97-AF65-F5344CB8AC3E}">
        <p14:creationId xmlns:p14="http://schemas.microsoft.com/office/powerpoint/2010/main" val="35065962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ContainerListener</a:t>
            </a:r>
            <a:r>
              <a:rPr lang="en-US" b="1" dirty="0"/>
              <a:t> Interface </a:t>
            </a:r>
            <a:endParaRPr lang="en-US" dirty="0"/>
          </a:p>
        </p:txBody>
      </p:sp>
      <p:sp>
        <p:nvSpPr>
          <p:cNvPr id="3" name="Content Placeholder 2"/>
          <p:cNvSpPr>
            <a:spLocks noGrp="1"/>
          </p:cNvSpPr>
          <p:nvPr>
            <p:ph idx="1"/>
          </p:nvPr>
        </p:nvSpPr>
        <p:spPr/>
        <p:txBody>
          <a:bodyPr/>
          <a:lstStyle/>
          <a:p>
            <a:pPr algn="just"/>
            <a:r>
              <a:rPr lang="en-US" dirty="0"/>
              <a:t>This interface contains two methods. When a component is added to a container, </a:t>
            </a:r>
            <a:r>
              <a:rPr lang="en-US" dirty="0" err="1"/>
              <a:t>componentAdded</a:t>
            </a:r>
            <a:r>
              <a:rPr lang="en-US" dirty="0"/>
              <a:t>( ) is invoked. When a component is removed from a container, </a:t>
            </a:r>
            <a:r>
              <a:rPr lang="en-US" dirty="0" err="1"/>
              <a:t>componentRemoved</a:t>
            </a:r>
            <a:r>
              <a:rPr lang="en-US" dirty="0"/>
              <a:t>( ) is invoked. Their general forms are shown here: </a:t>
            </a:r>
          </a:p>
          <a:p>
            <a:pPr algn="just"/>
            <a:r>
              <a:rPr lang="en-US" dirty="0"/>
              <a:t>void </a:t>
            </a:r>
            <a:r>
              <a:rPr lang="en-US" dirty="0" err="1"/>
              <a:t>componentAdded</a:t>
            </a:r>
            <a:r>
              <a:rPr lang="en-US" dirty="0"/>
              <a:t>(</a:t>
            </a:r>
            <a:r>
              <a:rPr lang="en-US" dirty="0" err="1"/>
              <a:t>ContainerEvent</a:t>
            </a:r>
            <a:r>
              <a:rPr lang="en-US" dirty="0"/>
              <a:t> </a:t>
            </a:r>
            <a:r>
              <a:rPr lang="en-US" i="1" dirty="0" err="1"/>
              <a:t>ce</a:t>
            </a:r>
            <a:r>
              <a:rPr lang="en-US" dirty="0"/>
              <a:t>) </a:t>
            </a:r>
          </a:p>
          <a:p>
            <a:pPr algn="just"/>
            <a:r>
              <a:rPr lang="en-US" dirty="0"/>
              <a:t>void </a:t>
            </a:r>
            <a:r>
              <a:rPr lang="en-US" dirty="0" err="1"/>
              <a:t>componentRemoved</a:t>
            </a:r>
            <a:r>
              <a:rPr lang="en-US" dirty="0"/>
              <a:t>(</a:t>
            </a:r>
            <a:r>
              <a:rPr lang="en-US" dirty="0" err="1"/>
              <a:t>ContainerEvent</a:t>
            </a:r>
            <a:r>
              <a:rPr lang="en-US" dirty="0"/>
              <a:t> </a:t>
            </a:r>
            <a:r>
              <a:rPr lang="en-US" i="1" dirty="0" err="1"/>
              <a:t>ce</a:t>
            </a:r>
            <a:r>
              <a:rPr lang="en-US" dirty="0"/>
              <a:t>) </a:t>
            </a:r>
          </a:p>
        </p:txBody>
      </p:sp>
    </p:spTree>
    <p:extLst>
      <p:ext uri="{BB962C8B-B14F-4D97-AF65-F5344CB8AC3E}">
        <p14:creationId xmlns:p14="http://schemas.microsoft.com/office/powerpoint/2010/main" val="2706398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FocusListener</a:t>
            </a:r>
            <a:r>
              <a:rPr lang="en-US" b="1" dirty="0"/>
              <a:t> Interface </a:t>
            </a:r>
            <a:endParaRPr lang="en-US" dirty="0"/>
          </a:p>
        </p:txBody>
      </p:sp>
      <p:sp>
        <p:nvSpPr>
          <p:cNvPr id="3" name="Content Placeholder 2"/>
          <p:cNvSpPr>
            <a:spLocks noGrp="1"/>
          </p:cNvSpPr>
          <p:nvPr>
            <p:ph idx="1"/>
          </p:nvPr>
        </p:nvSpPr>
        <p:spPr/>
        <p:txBody>
          <a:bodyPr>
            <a:normAutofit lnSpcReduction="10000"/>
          </a:bodyPr>
          <a:lstStyle/>
          <a:p>
            <a:pPr algn="just"/>
            <a:r>
              <a:rPr lang="en-US" dirty="0"/>
              <a:t>This interface defines the methods that an object must implement to listen for focus events on AWT components. When a </a:t>
            </a:r>
            <a:r>
              <a:rPr lang="en-US" dirty="0" err="1"/>
              <a:t>FocusEvent</a:t>
            </a:r>
            <a:r>
              <a:rPr lang="en-US" dirty="0"/>
              <a:t> occurs, an AWT component notifies its registered </a:t>
            </a:r>
            <a:r>
              <a:rPr lang="en-US" dirty="0" err="1"/>
              <a:t>FocusListener</a:t>
            </a:r>
            <a:r>
              <a:rPr lang="en-US" dirty="0"/>
              <a:t> objects by invoking one of their methods. Their general forms are shown here: </a:t>
            </a:r>
          </a:p>
          <a:p>
            <a:pPr algn="just"/>
            <a:r>
              <a:rPr lang="en-US" dirty="0"/>
              <a:t>void </a:t>
            </a:r>
            <a:r>
              <a:rPr lang="en-US" dirty="0" err="1"/>
              <a:t>focusGained</a:t>
            </a:r>
            <a:r>
              <a:rPr lang="en-US" dirty="0"/>
              <a:t>(</a:t>
            </a:r>
            <a:r>
              <a:rPr lang="en-US" dirty="0" err="1"/>
              <a:t>FocusEvent</a:t>
            </a:r>
            <a:r>
              <a:rPr lang="en-US" dirty="0"/>
              <a:t> </a:t>
            </a:r>
            <a:r>
              <a:rPr lang="en-US" i="1" dirty="0" err="1"/>
              <a:t>fe</a:t>
            </a:r>
            <a:r>
              <a:rPr lang="en-US" dirty="0"/>
              <a:t>) </a:t>
            </a:r>
          </a:p>
          <a:p>
            <a:pPr algn="just"/>
            <a:r>
              <a:rPr lang="en-US" dirty="0"/>
              <a:t>void </a:t>
            </a:r>
            <a:r>
              <a:rPr lang="en-US" dirty="0" err="1"/>
              <a:t>focusLost</a:t>
            </a:r>
            <a:r>
              <a:rPr lang="en-US" dirty="0"/>
              <a:t>(</a:t>
            </a:r>
            <a:r>
              <a:rPr lang="en-US" dirty="0" err="1"/>
              <a:t>FocusEvent</a:t>
            </a:r>
            <a:r>
              <a:rPr lang="en-US" dirty="0"/>
              <a:t> </a:t>
            </a:r>
            <a:r>
              <a:rPr lang="en-US" i="1" dirty="0" err="1"/>
              <a:t>fe</a:t>
            </a:r>
            <a:r>
              <a:rPr lang="en-US" dirty="0"/>
              <a:t>) </a:t>
            </a:r>
          </a:p>
        </p:txBody>
      </p:sp>
    </p:spTree>
    <p:extLst>
      <p:ext uri="{BB962C8B-B14F-4D97-AF65-F5344CB8AC3E}">
        <p14:creationId xmlns:p14="http://schemas.microsoft.com/office/powerpoint/2010/main" val="41581770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ItemListener</a:t>
            </a:r>
            <a:r>
              <a:rPr lang="en-US" b="1" dirty="0"/>
              <a:t> Interface </a:t>
            </a:r>
            <a:endParaRPr lang="en-US" dirty="0"/>
          </a:p>
        </p:txBody>
      </p:sp>
      <p:sp>
        <p:nvSpPr>
          <p:cNvPr id="3" name="Content Placeholder 2"/>
          <p:cNvSpPr>
            <a:spLocks noGrp="1"/>
          </p:cNvSpPr>
          <p:nvPr>
            <p:ph idx="1"/>
          </p:nvPr>
        </p:nvSpPr>
        <p:spPr/>
        <p:txBody>
          <a:bodyPr/>
          <a:lstStyle/>
          <a:p>
            <a:pPr algn="just"/>
            <a:r>
              <a:rPr lang="en-US" dirty="0"/>
              <a:t>This interface defines the </a:t>
            </a:r>
            <a:r>
              <a:rPr lang="en-US" dirty="0" err="1"/>
              <a:t>itemStateChanged</a:t>
            </a:r>
            <a:r>
              <a:rPr lang="en-US" dirty="0"/>
              <a:t>( ) method that is invoked when the state of an item changes. Its general form is shown here: </a:t>
            </a:r>
          </a:p>
          <a:p>
            <a:pPr algn="just"/>
            <a:r>
              <a:rPr lang="en-US" dirty="0"/>
              <a:t>void </a:t>
            </a:r>
            <a:r>
              <a:rPr lang="en-US" dirty="0" err="1"/>
              <a:t>itemStateChanged</a:t>
            </a:r>
            <a:r>
              <a:rPr lang="en-US" dirty="0"/>
              <a:t>(</a:t>
            </a:r>
            <a:r>
              <a:rPr lang="en-US" dirty="0" err="1"/>
              <a:t>ItemEvent</a:t>
            </a:r>
            <a:r>
              <a:rPr lang="en-US" dirty="0"/>
              <a:t> </a:t>
            </a:r>
            <a:r>
              <a:rPr lang="en-US" i="1" dirty="0" err="1"/>
              <a:t>ie</a:t>
            </a:r>
            <a:r>
              <a:rPr lang="en-US" dirty="0"/>
              <a:t>) </a:t>
            </a:r>
          </a:p>
        </p:txBody>
      </p:sp>
    </p:spTree>
    <p:extLst>
      <p:ext uri="{BB962C8B-B14F-4D97-AF65-F5344CB8AC3E}">
        <p14:creationId xmlns:p14="http://schemas.microsoft.com/office/powerpoint/2010/main" val="245715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KeyListener</a:t>
            </a:r>
            <a:r>
              <a:rPr lang="en-US" b="1" dirty="0"/>
              <a:t> Interface </a:t>
            </a:r>
            <a:endParaRPr lang="en-US" dirty="0"/>
          </a:p>
        </p:txBody>
      </p:sp>
      <p:sp>
        <p:nvSpPr>
          <p:cNvPr id="3" name="Content Placeholder 2"/>
          <p:cNvSpPr>
            <a:spLocks noGrp="1"/>
          </p:cNvSpPr>
          <p:nvPr>
            <p:ph idx="1"/>
          </p:nvPr>
        </p:nvSpPr>
        <p:spPr/>
        <p:txBody>
          <a:bodyPr>
            <a:normAutofit fontScale="92500"/>
          </a:bodyPr>
          <a:lstStyle/>
          <a:p>
            <a:pPr algn="just"/>
            <a:r>
              <a:rPr lang="en-US" dirty="0"/>
              <a:t>This interface defines the methods that an object must implement to listen for key events on AWT components. When a </a:t>
            </a:r>
            <a:r>
              <a:rPr lang="en-US" dirty="0" err="1"/>
              <a:t>KeyEvent</a:t>
            </a:r>
            <a:r>
              <a:rPr lang="en-US" dirty="0"/>
              <a:t> occurs, an AWT component notifies its registered </a:t>
            </a:r>
            <a:r>
              <a:rPr lang="en-US" dirty="0" err="1"/>
              <a:t>KeyListener</a:t>
            </a:r>
            <a:r>
              <a:rPr lang="en-US" dirty="0"/>
              <a:t> objects by invoking one of their methods. The general forms of these methods are shown here: </a:t>
            </a:r>
          </a:p>
          <a:p>
            <a:pPr algn="just"/>
            <a:r>
              <a:rPr lang="en-US" dirty="0"/>
              <a:t>void </a:t>
            </a:r>
            <a:r>
              <a:rPr lang="en-US" dirty="0" err="1"/>
              <a:t>keyPressed</a:t>
            </a:r>
            <a:r>
              <a:rPr lang="en-US" dirty="0"/>
              <a:t>(</a:t>
            </a:r>
            <a:r>
              <a:rPr lang="en-US" dirty="0" err="1"/>
              <a:t>KeyEvent</a:t>
            </a:r>
            <a:r>
              <a:rPr lang="en-US" dirty="0"/>
              <a:t> </a:t>
            </a:r>
            <a:r>
              <a:rPr lang="en-US" i="1" dirty="0" err="1"/>
              <a:t>ke</a:t>
            </a:r>
            <a:r>
              <a:rPr lang="en-US" dirty="0"/>
              <a:t>) </a:t>
            </a:r>
          </a:p>
          <a:p>
            <a:pPr algn="just"/>
            <a:r>
              <a:rPr lang="en-US" dirty="0"/>
              <a:t>void </a:t>
            </a:r>
            <a:r>
              <a:rPr lang="en-US" dirty="0" err="1"/>
              <a:t>keyReleased</a:t>
            </a:r>
            <a:r>
              <a:rPr lang="en-US" dirty="0"/>
              <a:t>(</a:t>
            </a:r>
            <a:r>
              <a:rPr lang="en-US" dirty="0" err="1"/>
              <a:t>KeyEvent</a:t>
            </a:r>
            <a:r>
              <a:rPr lang="en-US" dirty="0"/>
              <a:t> </a:t>
            </a:r>
            <a:r>
              <a:rPr lang="en-US" i="1" dirty="0" err="1"/>
              <a:t>ke</a:t>
            </a:r>
            <a:r>
              <a:rPr lang="en-US" dirty="0"/>
              <a:t>) </a:t>
            </a:r>
          </a:p>
          <a:p>
            <a:pPr algn="just"/>
            <a:r>
              <a:rPr lang="en-US" dirty="0"/>
              <a:t>void </a:t>
            </a:r>
            <a:r>
              <a:rPr lang="en-US" dirty="0" err="1"/>
              <a:t>keyTyped</a:t>
            </a:r>
            <a:r>
              <a:rPr lang="en-US" dirty="0"/>
              <a:t>(</a:t>
            </a:r>
            <a:r>
              <a:rPr lang="en-US" dirty="0" err="1"/>
              <a:t>KeyEvent</a:t>
            </a:r>
            <a:r>
              <a:rPr lang="en-US" dirty="0"/>
              <a:t> </a:t>
            </a:r>
            <a:r>
              <a:rPr lang="en-US" i="1" dirty="0" err="1"/>
              <a:t>ke</a:t>
            </a:r>
            <a:r>
              <a:rPr lang="en-US" dirty="0"/>
              <a:t>) </a:t>
            </a:r>
          </a:p>
        </p:txBody>
      </p:sp>
    </p:spTree>
    <p:extLst>
      <p:ext uri="{BB962C8B-B14F-4D97-AF65-F5344CB8AC3E}">
        <p14:creationId xmlns:p14="http://schemas.microsoft.com/office/powerpoint/2010/main" val="427324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Java AWT Hierarchy</a:t>
            </a:r>
            <a:br>
              <a:rPr lang="en-US" dirty="0"/>
            </a:br>
            <a:endParaRPr lang="en-US" dirty="0"/>
          </a:p>
        </p:txBody>
      </p:sp>
      <p:sp>
        <p:nvSpPr>
          <p:cNvPr id="3" name="Content Placeholder 2"/>
          <p:cNvSpPr>
            <a:spLocks noGrp="1"/>
          </p:cNvSpPr>
          <p:nvPr>
            <p:ph idx="1"/>
          </p:nvPr>
        </p:nvSpPr>
        <p:spPr>
          <a:xfrm>
            <a:off x="457200" y="1600200"/>
            <a:ext cx="2971800" cy="4572000"/>
          </a:xfrm>
        </p:spPr>
        <p:txBody>
          <a:bodyPr/>
          <a:lstStyle/>
          <a:p>
            <a:r>
              <a:rPr lang="en-US" dirty="0"/>
              <a:t>The hierarchy of Java AWT classes are given below.</a:t>
            </a:r>
          </a:p>
        </p:txBody>
      </p:sp>
      <p:pic>
        <p:nvPicPr>
          <p:cNvPr id="1026" name="Picture 2" descr="hierarchy of aw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914400"/>
            <a:ext cx="4807513"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2086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MouseListener</a:t>
            </a:r>
            <a:r>
              <a:rPr lang="en-US" b="1" dirty="0"/>
              <a:t> Interface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This interface defines the methods that an object must implement to listen for mouse events on AWT components. When a </a:t>
            </a:r>
            <a:r>
              <a:rPr lang="en-US" dirty="0" err="1"/>
              <a:t>MouseEvent</a:t>
            </a:r>
            <a:r>
              <a:rPr lang="en-US" dirty="0"/>
              <a:t> occurs, an AWT component notifies its registered </a:t>
            </a:r>
            <a:r>
              <a:rPr lang="en-US" dirty="0" err="1"/>
              <a:t>MouseListener</a:t>
            </a:r>
            <a:r>
              <a:rPr lang="en-US" dirty="0"/>
              <a:t> objects by invoking one of their methods. The general forms of these methods are shown here: </a:t>
            </a:r>
          </a:p>
          <a:p>
            <a:pPr algn="just"/>
            <a:r>
              <a:rPr lang="en-US" dirty="0"/>
              <a:t>void </a:t>
            </a:r>
            <a:r>
              <a:rPr lang="en-US" dirty="0" err="1"/>
              <a:t>mouseClicked</a:t>
            </a:r>
            <a:r>
              <a:rPr lang="en-US" dirty="0"/>
              <a:t>(</a:t>
            </a:r>
            <a:r>
              <a:rPr lang="en-US" dirty="0" err="1"/>
              <a:t>MouseEvent</a:t>
            </a:r>
            <a:r>
              <a:rPr lang="en-US" dirty="0"/>
              <a:t> </a:t>
            </a:r>
            <a:r>
              <a:rPr lang="en-US" i="1" dirty="0"/>
              <a:t>me</a:t>
            </a:r>
            <a:r>
              <a:rPr lang="en-US" dirty="0"/>
              <a:t>) </a:t>
            </a:r>
          </a:p>
          <a:p>
            <a:pPr algn="just"/>
            <a:r>
              <a:rPr lang="en-US" dirty="0"/>
              <a:t>void </a:t>
            </a:r>
            <a:r>
              <a:rPr lang="en-US" dirty="0" err="1"/>
              <a:t>mouseEntered</a:t>
            </a:r>
            <a:r>
              <a:rPr lang="en-US" dirty="0"/>
              <a:t>(</a:t>
            </a:r>
            <a:r>
              <a:rPr lang="en-US" dirty="0" err="1"/>
              <a:t>MouseEvent</a:t>
            </a:r>
            <a:r>
              <a:rPr lang="en-US" dirty="0"/>
              <a:t> </a:t>
            </a:r>
            <a:r>
              <a:rPr lang="en-US" i="1" dirty="0"/>
              <a:t>me</a:t>
            </a:r>
            <a:r>
              <a:rPr lang="en-US" dirty="0"/>
              <a:t>) </a:t>
            </a:r>
            <a:endParaRPr lang="en-US" dirty="0" smtClean="0"/>
          </a:p>
          <a:p>
            <a:pPr algn="just"/>
            <a:r>
              <a:rPr lang="en-US" dirty="0"/>
              <a:t>void </a:t>
            </a:r>
            <a:r>
              <a:rPr lang="en-US" dirty="0" err="1"/>
              <a:t>mouseExited</a:t>
            </a:r>
            <a:r>
              <a:rPr lang="en-US" dirty="0"/>
              <a:t>(</a:t>
            </a:r>
            <a:r>
              <a:rPr lang="en-US" dirty="0" err="1"/>
              <a:t>MouseEvent</a:t>
            </a:r>
            <a:r>
              <a:rPr lang="en-US" dirty="0"/>
              <a:t> </a:t>
            </a:r>
            <a:r>
              <a:rPr lang="en-US" i="1" dirty="0"/>
              <a:t>me</a:t>
            </a:r>
            <a:r>
              <a:rPr lang="en-US" dirty="0"/>
              <a:t>) </a:t>
            </a:r>
          </a:p>
          <a:p>
            <a:pPr algn="just"/>
            <a:r>
              <a:rPr lang="en-US" dirty="0"/>
              <a:t>void </a:t>
            </a:r>
            <a:r>
              <a:rPr lang="en-US" dirty="0" err="1"/>
              <a:t>mousePressed</a:t>
            </a:r>
            <a:r>
              <a:rPr lang="en-US" dirty="0"/>
              <a:t>(</a:t>
            </a:r>
            <a:r>
              <a:rPr lang="en-US" dirty="0" err="1"/>
              <a:t>MouseEvent</a:t>
            </a:r>
            <a:r>
              <a:rPr lang="en-US" dirty="0"/>
              <a:t> </a:t>
            </a:r>
            <a:r>
              <a:rPr lang="en-US" i="1" dirty="0"/>
              <a:t>me</a:t>
            </a:r>
            <a:r>
              <a:rPr lang="en-US" dirty="0"/>
              <a:t>) </a:t>
            </a:r>
          </a:p>
          <a:p>
            <a:pPr algn="just"/>
            <a:r>
              <a:rPr lang="en-US" dirty="0"/>
              <a:t>void </a:t>
            </a:r>
            <a:r>
              <a:rPr lang="en-US" dirty="0" err="1"/>
              <a:t>mouseReleased</a:t>
            </a:r>
            <a:r>
              <a:rPr lang="en-US" dirty="0"/>
              <a:t>(</a:t>
            </a:r>
            <a:r>
              <a:rPr lang="en-US" dirty="0" err="1"/>
              <a:t>MouseEvent</a:t>
            </a:r>
            <a:r>
              <a:rPr lang="en-US" dirty="0"/>
              <a:t> </a:t>
            </a:r>
            <a:r>
              <a:rPr lang="en-US" i="1" dirty="0"/>
              <a:t>me</a:t>
            </a:r>
            <a:r>
              <a:rPr lang="en-US" dirty="0"/>
              <a:t>) </a:t>
            </a:r>
          </a:p>
        </p:txBody>
      </p:sp>
    </p:spTree>
    <p:extLst>
      <p:ext uri="{BB962C8B-B14F-4D97-AF65-F5344CB8AC3E}">
        <p14:creationId xmlns:p14="http://schemas.microsoft.com/office/powerpoint/2010/main" val="14414555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t>
            </a:r>
            <a:r>
              <a:rPr lang="en-US" b="1" dirty="0" err="1"/>
              <a:t>MouseMotionListener</a:t>
            </a:r>
            <a:r>
              <a:rPr lang="en-US" b="1" dirty="0"/>
              <a:t> Interface </a:t>
            </a:r>
            <a:endParaRPr lang="en-US" dirty="0"/>
          </a:p>
        </p:txBody>
      </p:sp>
      <p:sp>
        <p:nvSpPr>
          <p:cNvPr id="3" name="Content Placeholder 2"/>
          <p:cNvSpPr>
            <a:spLocks noGrp="1"/>
          </p:cNvSpPr>
          <p:nvPr>
            <p:ph idx="1"/>
          </p:nvPr>
        </p:nvSpPr>
        <p:spPr/>
        <p:txBody>
          <a:bodyPr/>
          <a:lstStyle/>
          <a:p>
            <a:pPr algn="just"/>
            <a:r>
              <a:rPr lang="en-US" dirty="0"/>
              <a:t>This interface defines two methods. The </a:t>
            </a:r>
            <a:r>
              <a:rPr lang="en-US" dirty="0" err="1"/>
              <a:t>mouseDragged</a:t>
            </a:r>
            <a:r>
              <a:rPr lang="en-US" dirty="0"/>
              <a:t>( ) method is called multiple times as the mouse is dragged. The </a:t>
            </a:r>
            <a:r>
              <a:rPr lang="en-US" dirty="0" err="1"/>
              <a:t>mouseMoved</a:t>
            </a:r>
            <a:r>
              <a:rPr lang="en-US" dirty="0"/>
              <a:t>( ) method is called multiple times as the mouse is moved. Their general forms are shown here: </a:t>
            </a:r>
          </a:p>
          <a:p>
            <a:pPr algn="just"/>
            <a:r>
              <a:rPr lang="en-US" dirty="0"/>
              <a:t>void </a:t>
            </a:r>
            <a:r>
              <a:rPr lang="en-US" dirty="0" err="1"/>
              <a:t>mouseDragged</a:t>
            </a:r>
            <a:r>
              <a:rPr lang="en-US" dirty="0"/>
              <a:t>(</a:t>
            </a:r>
            <a:r>
              <a:rPr lang="en-US" dirty="0" err="1"/>
              <a:t>MouseEvent</a:t>
            </a:r>
            <a:r>
              <a:rPr lang="en-US" dirty="0"/>
              <a:t> </a:t>
            </a:r>
            <a:r>
              <a:rPr lang="en-US" i="1" dirty="0" err="1"/>
              <a:t>mme</a:t>
            </a:r>
            <a:r>
              <a:rPr lang="en-US" dirty="0"/>
              <a:t>) </a:t>
            </a:r>
          </a:p>
          <a:p>
            <a:pPr algn="just"/>
            <a:r>
              <a:rPr lang="en-US" dirty="0"/>
              <a:t>void </a:t>
            </a:r>
            <a:r>
              <a:rPr lang="en-US" dirty="0" err="1"/>
              <a:t>mouseMoved</a:t>
            </a:r>
            <a:r>
              <a:rPr lang="en-US" dirty="0"/>
              <a:t>(</a:t>
            </a:r>
            <a:r>
              <a:rPr lang="en-US" dirty="0" err="1"/>
              <a:t>MouseEvent</a:t>
            </a:r>
            <a:r>
              <a:rPr lang="en-US" dirty="0"/>
              <a:t> </a:t>
            </a:r>
            <a:r>
              <a:rPr lang="en-US" i="1" dirty="0" err="1"/>
              <a:t>mme</a:t>
            </a:r>
            <a:r>
              <a:rPr lang="en-US" dirty="0"/>
              <a:t>) </a:t>
            </a:r>
          </a:p>
        </p:txBody>
      </p:sp>
    </p:spTree>
    <p:extLst>
      <p:ext uri="{BB962C8B-B14F-4D97-AF65-F5344CB8AC3E}">
        <p14:creationId xmlns:p14="http://schemas.microsoft.com/office/powerpoint/2010/main" val="12674147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t>
            </a:r>
            <a:r>
              <a:rPr lang="en-US" b="1" dirty="0" err="1"/>
              <a:t>MouseWheelListener</a:t>
            </a:r>
            <a:r>
              <a:rPr lang="en-US" b="1" dirty="0"/>
              <a:t> Interface </a:t>
            </a:r>
            <a:endParaRPr lang="en-US" dirty="0"/>
          </a:p>
        </p:txBody>
      </p:sp>
      <p:sp>
        <p:nvSpPr>
          <p:cNvPr id="3" name="Content Placeholder 2"/>
          <p:cNvSpPr>
            <a:spLocks noGrp="1"/>
          </p:cNvSpPr>
          <p:nvPr>
            <p:ph idx="1"/>
          </p:nvPr>
        </p:nvSpPr>
        <p:spPr>
          <a:xfrm>
            <a:off x="152400" y="1600200"/>
            <a:ext cx="8763000" cy="4525963"/>
          </a:xfrm>
        </p:spPr>
        <p:txBody>
          <a:bodyPr/>
          <a:lstStyle/>
          <a:p>
            <a:pPr algn="just"/>
            <a:r>
              <a:rPr lang="en-US" dirty="0"/>
              <a:t>This interface defines the </a:t>
            </a:r>
            <a:r>
              <a:rPr lang="en-US" dirty="0" err="1"/>
              <a:t>mouseWheelMoved</a:t>
            </a:r>
            <a:r>
              <a:rPr lang="en-US" dirty="0"/>
              <a:t>( ) method that is invoked when the mouse wheel is moved. Its general form is shown here: </a:t>
            </a:r>
          </a:p>
          <a:p>
            <a:pPr algn="just"/>
            <a:r>
              <a:rPr lang="en-US" dirty="0"/>
              <a:t>void </a:t>
            </a:r>
            <a:r>
              <a:rPr lang="en-US" dirty="0" err="1"/>
              <a:t>mouseWheelMoved</a:t>
            </a:r>
            <a:r>
              <a:rPr lang="en-US" dirty="0"/>
              <a:t>(</a:t>
            </a:r>
            <a:r>
              <a:rPr lang="en-US" dirty="0" err="1"/>
              <a:t>MouseWheelEvent</a:t>
            </a:r>
            <a:r>
              <a:rPr lang="en-US" dirty="0"/>
              <a:t> </a:t>
            </a:r>
            <a:r>
              <a:rPr lang="en-US" i="1" dirty="0" err="1"/>
              <a:t>mwe</a:t>
            </a:r>
            <a:r>
              <a:rPr lang="en-US" dirty="0"/>
              <a:t>) </a:t>
            </a:r>
          </a:p>
        </p:txBody>
      </p:sp>
    </p:spTree>
    <p:extLst>
      <p:ext uri="{BB962C8B-B14F-4D97-AF65-F5344CB8AC3E}">
        <p14:creationId xmlns:p14="http://schemas.microsoft.com/office/powerpoint/2010/main" val="21149388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TextListener</a:t>
            </a:r>
            <a:r>
              <a:rPr lang="en-US" b="1" dirty="0"/>
              <a:t> Interface </a:t>
            </a:r>
            <a:endParaRPr lang="en-US" dirty="0"/>
          </a:p>
        </p:txBody>
      </p:sp>
      <p:sp>
        <p:nvSpPr>
          <p:cNvPr id="3" name="Content Placeholder 2"/>
          <p:cNvSpPr>
            <a:spLocks noGrp="1"/>
          </p:cNvSpPr>
          <p:nvPr>
            <p:ph idx="1"/>
          </p:nvPr>
        </p:nvSpPr>
        <p:spPr/>
        <p:txBody>
          <a:bodyPr/>
          <a:lstStyle/>
          <a:p>
            <a:pPr algn="just"/>
            <a:r>
              <a:rPr lang="en-US" dirty="0"/>
              <a:t>This interface defines the </a:t>
            </a:r>
            <a:r>
              <a:rPr lang="en-US" dirty="0" err="1"/>
              <a:t>textChanged</a:t>
            </a:r>
            <a:r>
              <a:rPr lang="en-US" dirty="0"/>
              <a:t>( ) method that is invoked when a change occurs in a text area or text field. Its general form is shown here: </a:t>
            </a:r>
          </a:p>
          <a:p>
            <a:pPr algn="just"/>
            <a:r>
              <a:rPr lang="en-US" dirty="0"/>
              <a:t>void </a:t>
            </a:r>
            <a:r>
              <a:rPr lang="en-US" dirty="0" err="1"/>
              <a:t>textChanged</a:t>
            </a:r>
            <a:r>
              <a:rPr lang="en-US" dirty="0"/>
              <a:t>(</a:t>
            </a:r>
            <a:r>
              <a:rPr lang="en-US" dirty="0" err="1"/>
              <a:t>TextEvent</a:t>
            </a:r>
            <a:r>
              <a:rPr lang="en-US" dirty="0"/>
              <a:t> </a:t>
            </a:r>
            <a:r>
              <a:rPr lang="en-US" i="1" dirty="0" err="1"/>
              <a:t>te</a:t>
            </a:r>
            <a:r>
              <a:rPr lang="en-US" dirty="0"/>
              <a:t>) </a:t>
            </a:r>
          </a:p>
        </p:txBody>
      </p:sp>
    </p:spTree>
    <p:extLst>
      <p:ext uri="{BB962C8B-B14F-4D97-AF65-F5344CB8AC3E}">
        <p14:creationId xmlns:p14="http://schemas.microsoft.com/office/powerpoint/2010/main" val="27735984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t>
            </a:r>
            <a:r>
              <a:rPr lang="en-US" b="1" dirty="0" err="1"/>
              <a:t>WindowFocusListener</a:t>
            </a:r>
            <a:r>
              <a:rPr lang="en-US" b="1" dirty="0"/>
              <a:t> Interface </a:t>
            </a:r>
            <a:endParaRPr lang="en-US" dirty="0"/>
          </a:p>
        </p:txBody>
      </p:sp>
      <p:sp>
        <p:nvSpPr>
          <p:cNvPr id="3" name="Content Placeholder 2"/>
          <p:cNvSpPr>
            <a:spLocks noGrp="1"/>
          </p:cNvSpPr>
          <p:nvPr>
            <p:ph idx="1"/>
          </p:nvPr>
        </p:nvSpPr>
        <p:spPr>
          <a:xfrm>
            <a:off x="152400" y="1600200"/>
            <a:ext cx="8763000" cy="4525963"/>
          </a:xfrm>
        </p:spPr>
        <p:txBody>
          <a:bodyPr/>
          <a:lstStyle/>
          <a:p>
            <a:pPr algn="just"/>
            <a:r>
              <a:rPr lang="en-US" dirty="0"/>
              <a:t>This interface defines two methods </a:t>
            </a:r>
            <a:r>
              <a:rPr lang="en-US" dirty="0" err="1"/>
              <a:t>windowGainedFocus</a:t>
            </a:r>
            <a:r>
              <a:rPr lang="en-US" dirty="0"/>
              <a:t>( ) and </a:t>
            </a:r>
            <a:r>
              <a:rPr lang="en-US" dirty="0" err="1"/>
              <a:t>windowLostFocus</a:t>
            </a:r>
            <a:r>
              <a:rPr lang="en-US" dirty="0"/>
              <a:t>( ). These are called when a window gains or losses input focus. Their general forms are shown here: </a:t>
            </a:r>
          </a:p>
          <a:p>
            <a:pPr algn="just"/>
            <a:r>
              <a:rPr lang="en-US" dirty="0"/>
              <a:t>void </a:t>
            </a:r>
            <a:r>
              <a:rPr lang="en-US" dirty="0" err="1"/>
              <a:t>windowGainedFocus</a:t>
            </a:r>
            <a:r>
              <a:rPr lang="en-US" dirty="0"/>
              <a:t>(</a:t>
            </a:r>
            <a:r>
              <a:rPr lang="en-US" dirty="0" err="1"/>
              <a:t>WindowEvent</a:t>
            </a:r>
            <a:r>
              <a:rPr lang="en-US" dirty="0"/>
              <a:t> </a:t>
            </a:r>
            <a:r>
              <a:rPr lang="en-US" i="1" dirty="0" err="1"/>
              <a:t>wfe</a:t>
            </a:r>
            <a:r>
              <a:rPr lang="en-US" dirty="0"/>
              <a:t>) </a:t>
            </a:r>
          </a:p>
          <a:p>
            <a:pPr algn="just"/>
            <a:r>
              <a:rPr lang="en-US" dirty="0"/>
              <a:t>void </a:t>
            </a:r>
            <a:r>
              <a:rPr lang="en-US" dirty="0" err="1"/>
              <a:t>windowLostFocus</a:t>
            </a:r>
            <a:r>
              <a:rPr lang="en-US" dirty="0"/>
              <a:t>(</a:t>
            </a:r>
            <a:r>
              <a:rPr lang="en-US" dirty="0" err="1"/>
              <a:t>WindowEvent</a:t>
            </a:r>
            <a:r>
              <a:rPr lang="en-US" dirty="0"/>
              <a:t> </a:t>
            </a:r>
            <a:r>
              <a:rPr lang="en-US" i="1" dirty="0" err="1"/>
              <a:t>wfe</a:t>
            </a:r>
            <a:r>
              <a:rPr lang="en-US" dirty="0"/>
              <a:t>) </a:t>
            </a:r>
          </a:p>
        </p:txBody>
      </p:sp>
    </p:spTree>
    <p:extLst>
      <p:ext uri="{BB962C8B-B14F-4D97-AF65-F5344CB8AC3E}">
        <p14:creationId xmlns:p14="http://schemas.microsoft.com/office/powerpoint/2010/main" val="1201851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US" b="1" dirty="0" err="1"/>
              <a:t>WindowListener</a:t>
            </a:r>
            <a:r>
              <a:rPr lang="en-US" b="1" dirty="0"/>
              <a:t> Interface </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lgn="just"/>
            <a:r>
              <a:rPr lang="en-US" dirty="0"/>
              <a:t>This interface defines the methods that an object must implement to listen for window events on AWT components. When a </a:t>
            </a:r>
            <a:r>
              <a:rPr lang="en-US" dirty="0" err="1"/>
              <a:t>WindowEvent</a:t>
            </a:r>
            <a:r>
              <a:rPr lang="en-US" dirty="0"/>
              <a:t> occurs, an AWT component notifies its registered </a:t>
            </a:r>
            <a:r>
              <a:rPr lang="en-US" dirty="0" err="1"/>
              <a:t>WindowListener</a:t>
            </a:r>
            <a:r>
              <a:rPr lang="en-US" dirty="0"/>
              <a:t> objects by invoking one of their methods. The general forms are shown here: </a:t>
            </a:r>
          </a:p>
          <a:p>
            <a:pPr algn="just"/>
            <a:r>
              <a:rPr lang="en-US" dirty="0"/>
              <a:t>void </a:t>
            </a:r>
            <a:r>
              <a:rPr lang="en-US" dirty="0" err="1"/>
              <a:t>windowActivated</a:t>
            </a:r>
            <a:r>
              <a:rPr lang="en-US" dirty="0"/>
              <a:t>(</a:t>
            </a:r>
            <a:r>
              <a:rPr lang="en-US" dirty="0" err="1"/>
              <a:t>WindowEvent</a:t>
            </a:r>
            <a:r>
              <a:rPr lang="en-US" dirty="0"/>
              <a:t> </a:t>
            </a:r>
            <a:r>
              <a:rPr lang="en-US" i="1" dirty="0"/>
              <a:t>we</a:t>
            </a:r>
            <a:r>
              <a:rPr lang="en-US" dirty="0"/>
              <a:t>) </a:t>
            </a:r>
          </a:p>
          <a:p>
            <a:pPr algn="just"/>
            <a:r>
              <a:rPr lang="en-US" dirty="0"/>
              <a:t>void </a:t>
            </a:r>
            <a:r>
              <a:rPr lang="en-US" dirty="0" err="1"/>
              <a:t>windowClosed</a:t>
            </a:r>
            <a:r>
              <a:rPr lang="en-US" dirty="0"/>
              <a:t>(</a:t>
            </a:r>
            <a:r>
              <a:rPr lang="en-US" dirty="0" err="1"/>
              <a:t>WindowEvent</a:t>
            </a:r>
            <a:r>
              <a:rPr lang="en-US" dirty="0"/>
              <a:t> </a:t>
            </a:r>
            <a:r>
              <a:rPr lang="en-US" i="1" dirty="0"/>
              <a:t>we</a:t>
            </a:r>
            <a:r>
              <a:rPr lang="en-US" dirty="0"/>
              <a:t>) </a:t>
            </a:r>
          </a:p>
          <a:p>
            <a:pPr algn="just"/>
            <a:r>
              <a:rPr lang="en-US" dirty="0"/>
              <a:t>void </a:t>
            </a:r>
            <a:r>
              <a:rPr lang="en-US" dirty="0" err="1"/>
              <a:t>windowClosing</a:t>
            </a:r>
            <a:r>
              <a:rPr lang="en-US" dirty="0"/>
              <a:t>(</a:t>
            </a:r>
            <a:r>
              <a:rPr lang="en-US" dirty="0" err="1"/>
              <a:t>WindowEvent</a:t>
            </a:r>
            <a:r>
              <a:rPr lang="en-US" dirty="0"/>
              <a:t> </a:t>
            </a:r>
            <a:r>
              <a:rPr lang="en-US" i="1" dirty="0"/>
              <a:t>we</a:t>
            </a:r>
            <a:r>
              <a:rPr lang="en-US" dirty="0"/>
              <a:t>) </a:t>
            </a:r>
            <a:endParaRPr lang="en-US" dirty="0" smtClean="0"/>
          </a:p>
          <a:p>
            <a:pPr algn="just"/>
            <a:r>
              <a:rPr lang="en-US" dirty="0"/>
              <a:t>void </a:t>
            </a:r>
            <a:r>
              <a:rPr lang="en-US" dirty="0" err="1"/>
              <a:t>windowDeactivated</a:t>
            </a:r>
            <a:r>
              <a:rPr lang="en-US" dirty="0"/>
              <a:t>(</a:t>
            </a:r>
            <a:r>
              <a:rPr lang="en-US" dirty="0" err="1"/>
              <a:t>WindowEvent</a:t>
            </a:r>
            <a:r>
              <a:rPr lang="en-US" dirty="0"/>
              <a:t> </a:t>
            </a:r>
            <a:r>
              <a:rPr lang="en-US" i="1" dirty="0"/>
              <a:t>we</a:t>
            </a:r>
            <a:r>
              <a:rPr lang="en-US" dirty="0"/>
              <a:t>) </a:t>
            </a:r>
          </a:p>
          <a:p>
            <a:pPr algn="just"/>
            <a:r>
              <a:rPr lang="en-US" dirty="0"/>
              <a:t>void </a:t>
            </a:r>
            <a:r>
              <a:rPr lang="en-US" dirty="0" err="1"/>
              <a:t>windowDeiconified</a:t>
            </a:r>
            <a:r>
              <a:rPr lang="en-US" dirty="0"/>
              <a:t>(</a:t>
            </a:r>
            <a:r>
              <a:rPr lang="en-US" dirty="0" err="1"/>
              <a:t>WindowEvent</a:t>
            </a:r>
            <a:r>
              <a:rPr lang="en-US" dirty="0"/>
              <a:t> </a:t>
            </a:r>
            <a:r>
              <a:rPr lang="en-US" i="1" dirty="0"/>
              <a:t>we</a:t>
            </a:r>
            <a:r>
              <a:rPr lang="en-US" dirty="0"/>
              <a:t>) </a:t>
            </a:r>
          </a:p>
          <a:p>
            <a:pPr algn="just"/>
            <a:r>
              <a:rPr lang="en-US" dirty="0"/>
              <a:t>void </a:t>
            </a:r>
            <a:r>
              <a:rPr lang="en-US" dirty="0" err="1"/>
              <a:t>windowIconified</a:t>
            </a:r>
            <a:r>
              <a:rPr lang="en-US" dirty="0"/>
              <a:t>(</a:t>
            </a:r>
            <a:r>
              <a:rPr lang="en-US" dirty="0" err="1"/>
              <a:t>WindowEvent</a:t>
            </a:r>
            <a:r>
              <a:rPr lang="en-US" dirty="0"/>
              <a:t> </a:t>
            </a:r>
            <a:r>
              <a:rPr lang="en-US" i="1" dirty="0"/>
              <a:t>we</a:t>
            </a:r>
            <a:r>
              <a:rPr lang="en-US" dirty="0"/>
              <a:t>) </a:t>
            </a:r>
          </a:p>
          <a:p>
            <a:pPr algn="just"/>
            <a:r>
              <a:rPr lang="en-US" dirty="0"/>
              <a:t>void </a:t>
            </a:r>
            <a:r>
              <a:rPr lang="en-US" dirty="0" err="1"/>
              <a:t>windowOpened</a:t>
            </a:r>
            <a:r>
              <a:rPr lang="en-US" dirty="0"/>
              <a:t>(</a:t>
            </a:r>
            <a:r>
              <a:rPr lang="en-US" dirty="0" err="1"/>
              <a:t>WindowEvent</a:t>
            </a:r>
            <a:r>
              <a:rPr lang="en-US" dirty="0"/>
              <a:t> </a:t>
            </a:r>
            <a:r>
              <a:rPr lang="en-US" i="1" dirty="0"/>
              <a:t>we</a:t>
            </a:r>
            <a:r>
              <a:rPr lang="en-US" dirty="0"/>
              <a:t>) </a:t>
            </a:r>
          </a:p>
        </p:txBody>
      </p:sp>
    </p:spTree>
    <p:extLst>
      <p:ext uri="{BB962C8B-B14F-4D97-AF65-F5344CB8AC3E}">
        <p14:creationId xmlns:p14="http://schemas.microsoft.com/office/powerpoint/2010/main" val="4879555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Using the delegation event model </a:t>
            </a:r>
            <a:r>
              <a:rPr lang="en-US" dirty="0"/>
              <a:t/>
            </a:r>
            <a:br>
              <a:rPr lang="en-US" dirty="0"/>
            </a:br>
            <a:endParaRPr lang="en-US" dirty="0"/>
          </a:p>
        </p:txBody>
      </p:sp>
      <p:sp>
        <p:nvSpPr>
          <p:cNvPr id="3" name="Content Placeholder 2"/>
          <p:cNvSpPr>
            <a:spLocks noGrp="1"/>
          </p:cNvSpPr>
          <p:nvPr>
            <p:ph idx="1"/>
          </p:nvPr>
        </p:nvSpPr>
        <p:spPr>
          <a:xfrm>
            <a:off x="228600" y="1600200"/>
            <a:ext cx="8763000" cy="5029200"/>
          </a:xfrm>
        </p:spPr>
        <p:txBody>
          <a:bodyPr>
            <a:noAutofit/>
          </a:bodyPr>
          <a:lstStyle/>
          <a:p>
            <a:pPr algn="just"/>
            <a:r>
              <a:rPr lang="en-US" sz="2400" b="1" dirty="0"/>
              <a:t>Handling Mouse Events </a:t>
            </a:r>
            <a:endParaRPr lang="en-US" sz="2400" b="1" dirty="0" smtClean="0"/>
          </a:p>
          <a:p>
            <a:pPr algn="just"/>
            <a:endParaRPr lang="en-US" sz="2400" dirty="0"/>
          </a:p>
          <a:p>
            <a:pPr algn="just"/>
            <a:r>
              <a:rPr lang="en-US" sz="2400" dirty="0"/>
              <a:t>there are five different mouse event methods we must implement: </a:t>
            </a:r>
          </a:p>
          <a:p>
            <a:pPr algn="just"/>
            <a:r>
              <a:rPr lang="en-US" sz="2400" b="1" dirty="0" err="1" smtClean="0"/>
              <a:t>mousePressed</a:t>
            </a:r>
            <a:r>
              <a:rPr lang="en-US" sz="2400" b="1" dirty="0"/>
              <a:t>()</a:t>
            </a:r>
            <a:r>
              <a:rPr lang="en-US" sz="2400" dirty="0"/>
              <a:t>, which is triggered when the mouse is on the component. </a:t>
            </a:r>
          </a:p>
          <a:p>
            <a:pPr algn="just"/>
            <a:r>
              <a:rPr lang="en-US" sz="2400" b="1" dirty="0" err="1" smtClean="0"/>
              <a:t>mouseClicked</a:t>
            </a:r>
            <a:r>
              <a:rPr lang="en-US" sz="2400" b="1" dirty="0"/>
              <a:t>()</a:t>
            </a:r>
            <a:r>
              <a:rPr lang="en-US" sz="2400" dirty="0"/>
              <a:t>, which is triggered when the mouse is pressed and released on the component. (</a:t>
            </a:r>
            <a:r>
              <a:rPr lang="en-US" sz="2400" dirty="0" err="1"/>
              <a:t>mousePressed</a:t>
            </a:r>
            <a:r>
              <a:rPr lang="en-US" sz="2400" dirty="0"/>
              <a:t>() is called first.) </a:t>
            </a:r>
          </a:p>
          <a:p>
            <a:pPr algn="just"/>
            <a:r>
              <a:rPr lang="en-US" sz="2400" b="1" dirty="0" err="1" smtClean="0"/>
              <a:t>mouseReleased</a:t>
            </a:r>
            <a:r>
              <a:rPr lang="en-US" sz="2400" b="1" dirty="0"/>
              <a:t>()</a:t>
            </a:r>
            <a:r>
              <a:rPr lang="en-US" sz="2400" dirty="0"/>
              <a:t>, which is triggered when the mouse is released on the component. (</a:t>
            </a:r>
            <a:r>
              <a:rPr lang="en-US" sz="2400" dirty="0" err="1"/>
              <a:t>mousePressed</a:t>
            </a:r>
            <a:r>
              <a:rPr lang="en-US" sz="2400" dirty="0"/>
              <a:t>() must have been called first.) </a:t>
            </a:r>
          </a:p>
          <a:p>
            <a:pPr algn="just"/>
            <a:r>
              <a:rPr lang="en-US" sz="2400" b="1" dirty="0" err="1" smtClean="0"/>
              <a:t>mouseEntered</a:t>
            </a:r>
            <a:r>
              <a:rPr lang="en-US" sz="2400" b="1" dirty="0"/>
              <a:t>()</a:t>
            </a:r>
            <a:r>
              <a:rPr lang="en-US" sz="2400" dirty="0"/>
              <a:t>, which is triggered upon entry to the component. </a:t>
            </a:r>
          </a:p>
          <a:p>
            <a:pPr algn="just"/>
            <a:r>
              <a:rPr lang="en-US" sz="2400" b="1" dirty="0" err="1" smtClean="0"/>
              <a:t>mouseExited</a:t>
            </a:r>
            <a:r>
              <a:rPr lang="en-US" sz="2400" b="1" dirty="0"/>
              <a:t>()</a:t>
            </a:r>
            <a:r>
              <a:rPr lang="en-US" sz="2400" dirty="0"/>
              <a:t>, which is triggered upon leaving the component. </a:t>
            </a:r>
          </a:p>
          <a:p>
            <a:pPr algn="just"/>
            <a:endParaRPr lang="en-US" sz="2400" dirty="0"/>
          </a:p>
        </p:txBody>
      </p:sp>
    </p:spTree>
    <p:extLst>
      <p:ext uri="{BB962C8B-B14F-4D97-AF65-F5344CB8AC3E}">
        <p14:creationId xmlns:p14="http://schemas.microsoft.com/office/powerpoint/2010/main" val="5272304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Note that when we implement the </a:t>
            </a:r>
            <a:r>
              <a:rPr lang="en-US" dirty="0" err="1"/>
              <a:t>MouseListener</a:t>
            </a:r>
            <a:r>
              <a:rPr lang="en-US" dirty="0"/>
              <a:t> interface, we </a:t>
            </a:r>
            <a:r>
              <a:rPr lang="en-US" i="1" dirty="0"/>
              <a:t>must </a:t>
            </a:r>
            <a:r>
              <a:rPr lang="en-US" dirty="0"/>
              <a:t>provide all five methods. The full headers look like this: </a:t>
            </a:r>
          </a:p>
          <a:p>
            <a:pPr algn="just"/>
            <a:r>
              <a:rPr lang="en-US" dirty="0"/>
              <a:t>public void </a:t>
            </a:r>
            <a:r>
              <a:rPr lang="en-US" dirty="0" err="1"/>
              <a:t>mousePressed</a:t>
            </a:r>
            <a:r>
              <a:rPr lang="en-US" dirty="0"/>
              <a:t>(</a:t>
            </a:r>
            <a:r>
              <a:rPr lang="en-US" dirty="0" err="1"/>
              <a:t>MouseEvent</a:t>
            </a:r>
            <a:r>
              <a:rPr lang="en-US" dirty="0"/>
              <a:t> e) </a:t>
            </a:r>
          </a:p>
          <a:p>
            <a:pPr algn="just"/>
            <a:r>
              <a:rPr lang="en-US" dirty="0"/>
              <a:t>public void </a:t>
            </a:r>
            <a:r>
              <a:rPr lang="en-US" dirty="0" err="1"/>
              <a:t>mouseClicked</a:t>
            </a:r>
            <a:r>
              <a:rPr lang="en-US" dirty="0"/>
              <a:t>(</a:t>
            </a:r>
            <a:r>
              <a:rPr lang="en-US" dirty="0" err="1"/>
              <a:t>MouseEvent</a:t>
            </a:r>
            <a:r>
              <a:rPr lang="en-US" dirty="0"/>
              <a:t> e) </a:t>
            </a:r>
          </a:p>
          <a:p>
            <a:pPr algn="just"/>
            <a:r>
              <a:rPr lang="en-US" dirty="0"/>
              <a:t>public void </a:t>
            </a:r>
            <a:r>
              <a:rPr lang="en-US" dirty="0" err="1"/>
              <a:t>mouseReleased</a:t>
            </a:r>
            <a:r>
              <a:rPr lang="en-US" dirty="0"/>
              <a:t>(</a:t>
            </a:r>
            <a:r>
              <a:rPr lang="en-US" dirty="0" err="1"/>
              <a:t>MouseEvent</a:t>
            </a:r>
            <a:r>
              <a:rPr lang="en-US" dirty="0"/>
              <a:t> e) </a:t>
            </a:r>
          </a:p>
          <a:p>
            <a:pPr algn="just"/>
            <a:r>
              <a:rPr lang="en-US" dirty="0"/>
              <a:t>public void </a:t>
            </a:r>
            <a:r>
              <a:rPr lang="en-US" dirty="0" err="1"/>
              <a:t>mouseEntered</a:t>
            </a:r>
            <a:r>
              <a:rPr lang="en-US" dirty="0"/>
              <a:t>(</a:t>
            </a:r>
            <a:r>
              <a:rPr lang="en-US" dirty="0" err="1"/>
              <a:t>MouseEvent</a:t>
            </a:r>
            <a:r>
              <a:rPr lang="en-US" dirty="0"/>
              <a:t> e) </a:t>
            </a:r>
          </a:p>
          <a:p>
            <a:pPr algn="just"/>
            <a:r>
              <a:rPr lang="en-US" dirty="0"/>
              <a:t>public void </a:t>
            </a:r>
            <a:r>
              <a:rPr lang="en-US" dirty="0" err="1"/>
              <a:t>mouseExited</a:t>
            </a:r>
            <a:r>
              <a:rPr lang="en-US" dirty="0"/>
              <a:t>(</a:t>
            </a:r>
            <a:r>
              <a:rPr lang="en-US" dirty="0" err="1"/>
              <a:t>MouseEvent</a:t>
            </a:r>
            <a:r>
              <a:rPr lang="en-US" dirty="0"/>
              <a:t> e) </a:t>
            </a:r>
          </a:p>
        </p:txBody>
      </p:sp>
    </p:spTree>
    <p:extLst>
      <p:ext uri="{BB962C8B-B14F-4D97-AF65-F5344CB8AC3E}">
        <p14:creationId xmlns:p14="http://schemas.microsoft.com/office/powerpoint/2010/main" val="1953680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Java Adapter Classes</a:t>
            </a:r>
            <a:br>
              <a:rPr lang="en-US" dirty="0" smtClean="0"/>
            </a:br>
            <a:endParaRPr lang="en-US" dirty="0"/>
          </a:p>
        </p:txBody>
      </p:sp>
      <p:sp>
        <p:nvSpPr>
          <p:cNvPr id="3" name="Content Placeholder 2"/>
          <p:cNvSpPr>
            <a:spLocks noGrp="1"/>
          </p:cNvSpPr>
          <p:nvPr>
            <p:ph idx="1"/>
          </p:nvPr>
        </p:nvSpPr>
        <p:spPr>
          <a:xfrm>
            <a:off x="228600" y="1143000"/>
            <a:ext cx="8686800" cy="5410200"/>
          </a:xfrm>
        </p:spPr>
        <p:txBody>
          <a:bodyPr>
            <a:normAutofit fontScale="77500" lnSpcReduction="20000"/>
          </a:bodyPr>
          <a:lstStyle/>
          <a:p>
            <a:pPr algn="just"/>
            <a:r>
              <a:rPr lang="en-US" dirty="0" smtClean="0"/>
              <a:t>Java adapter classes </a:t>
            </a:r>
            <a:r>
              <a:rPr lang="en-US" i="1" dirty="0" smtClean="0"/>
              <a:t>provide the default implementation of listener interfaces</a:t>
            </a:r>
            <a:r>
              <a:rPr lang="en-US" dirty="0" smtClean="0"/>
              <a:t>. If you inherit the adapter class, you will not be forced to provide the implementation of all the methods of listener interfaces. So it </a:t>
            </a:r>
            <a:r>
              <a:rPr lang="en-US" i="1" dirty="0" smtClean="0"/>
              <a:t>saves code</a:t>
            </a:r>
            <a:r>
              <a:rPr lang="en-US" dirty="0" smtClean="0"/>
              <a:t>.</a:t>
            </a:r>
          </a:p>
          <a:p>
            <a:r>
              <a:rPr lang="en-US" dirty="0"/>
              <a:t>The class </a:t>
            </a:r>
            <a:r>
              <a:rPr lang="en-US" b="1" dirty="0" err="1"/>
              <a:t>WindowAdapter</a:t>
            </a:r>
            <a:r>
              <a:rPr lang="en-US" dirty="0"/>
              <a:t> is an abstract (adapter) class for receiving window events. All methods of this class are empty. This class is convenience class for creating listener </a:t>
            </a:r>
            <a:r>
              <a:rPr lang="en-US" dirty="0" smtClean="0"/>
              <a:t>objects.</a:t>
            </a:r>
          </a:p>
          <a:p>
            <a:pPr marL="0" indent="0">
              <a:buNone/>
            </a:pPr>
            <a:endParaRPr lang="en-US" dirty="0"/>
          </a:p>
          <a:p>
            <a:pPr marL="0" indent="0">
              <a:buNone/>
            </a:pPr>
            <a:r>
              <a:rPr lang="en-US" b="1" dirty="0" smtClean="0"/>
              <a:t>Class </a:t>
            </a:r>
            <a:r>
              <a:rPr lang="en-US" b="1" dirty="0"/>
              <a:t>declaration</a:t>
            </a:r>
          </a:p>
          <a:p>
            <a:r>
              <a:rPr lang="en-US" dirty="0"/>
              <a:t>Following is the </a:t>
            </a:r>
            <a:r>
              <a:rPr lang="en-US" dirty="0" smtClean="0"/>
              <a:t>declaration for</a:t>
            </a:r>
            <a:r>
              <a:rPr lang="en-US" dirty="0"/>
              <a:t> </a:t>
            </a:r>
            <a:endParaRPr lang="en-US" dirty="0" smtClean="0"/>
          </a:p>
          <a:p>
            <a:pPr marL="0" indent="0">
              <a:buNone/>
            </a:pPr>
            <a:r>
              <a:rPr lang="en-US" b="1" dirty="0" err="1" smtClean="0"/>
              <a:t>java.awt.event.WindowAdapter</a:t>
            </a:r>
            <a:r>
              <a:rPr lang="en-US" dirty="0"/>
              <a:t> class</a:t>
            </a:r>
            <a:r>
              <a:rPr lang="en-US" dirty="0" smtClean="0"/>
              <a:t>:</a:t>
            </a:r>
          </a:p>
          <a:p>
            <a:pPr marL="0" indent="0">
              <a:buNone/>
            </a:pPr>
            <a:endParaRPr lang="en-US" dirty="0"/>
          </a:p>
          <a:p>
            <a:r>
              <a:rPr lang="en-US" dirty="0"/>
              <a:t>public</a:t>
            </a:r>
            <a:r>
              <a:rPr lang="en-US" dirty="0"/>
              <a:t> </a:t>
            </a:r>
            <a:r>
              <a:rPr lang="en-US" dirty="0"/>
              <a:t>abstract</a:t>
            </a:r>
            <a:r>
              <a:rPr lang="en-US" dirty="0"/>
              <a:t> </a:t>
            </a:r>
            <a:r>
              <a:rPr lang="en-US" dirty="0"/>
              <a:t>class</a:t>
            </a:r>
            <a:r>
              <a:rPr lang="en-US" dirty="0"/>
              <a:t> </a:t>
            </a:r>
            <a:r>
              <a:rPr lang="en-US" dirty="0" err="1"/>
              <a:t>WindowAdapter</a:t>
            </a:r>
            <a:r>
              <a:rPr lang="en-US" dirty="0"/>
              <a:t> </a:t>
            </a:r>
            <a:r>
              <a:rPr lang="en-US" dirty="0"/>
              <a:t>extends</a:t>
            </a:r>
            <a:r>
              <a:rPr lang="en-US" dirty="0"/>
              <a:t> </a:t>
            </a:r>
            <a:r>
              <a:rPr lang="en-US" dirty="0"/>
              <a:t>Object</a:t>
            </a:r>
            <a:r>
              <a:rPr lang="en-US" dirty="0"/>
              <a:t> </a:t>
            </a:r>
            <a:r>
              <a:rPr lang="en-US" dirty="0"/>
              <a:t>implements</a:t>
            </a:r>
            <a:r>
              <a:rPr lang="en-US" dirty="0"/>
              <a:t> </a:t>
            </a:r>
            <a:r>
              <a:rPr lang="en-US" dirty="0" err="1"/>
              <a:t>WindowListener</a:t>
            </a:r>
            <a:r>
              <a:rPr lang="en-US" dirty="0"/>
              <a:t>,</a:t>
            </a:r>
            <a:r>
              <a:rPr lang="en-US" dirty="0"/>
              <a:t> </a:t>
            </a:r>
            <a:r>
              <a:rPr lang="en-US" dirty="0" err="1"/>
              <a:t>WindowStateListener</a:t>
            </a:r>
            <a:r>
              <a:rPr lang="en-US" dirty="0"/>
              <a:t>,</a:t>
            </a:r>
            <a:r>
              <a:rPr lang="en-US" dirty="0"/>
              <a:t> </a:t>
            </a:r>
            <a:r>
              <a:rPr lang="en-US" dirty="0" err="1"/>
              <a:t>WindowFocusListener</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Adapter Class constructor</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err="1" smtClean="0"/>
              <a:t>WindowAdapter</a:t>
            </a:r>
            <a:r>
              <a:rPr lang="en-US" b="1" dirty="0" smtClean="0"/>
              <a:t>()</a:t>
            </a:r>
          </a:p>
          <a:p>
            <a:pPr marL="0" indent="0">
              <a:buNone/>
            </a:pPr>
            <a:endParaRPr lang="en-US" b="1" dirty="0"/>
          </a:p>
          <a:p>
            <a:pPr marL="0" indent="0">
              <a:buNone/>
            </a:pPr>
            <a:r>
              <a:rPr lang="en-US" dirty="0"/>
              <a:t>Class methods</a:t>
            </a:r>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35676718"/>
              </p:ext>
            </p:extLst>
          </p:nvPr>
        </p:nvGraphicFramePr>
        <p:xfrm>
          <a:off x="838200" y="3429000"/>
          <a:ext cx="7543800" cy="1341120"/>
        </p:xfrm>
        <a:graphic>
          <a:graphicData uri="http://schemas.openxmlformats.org/drawingml/2006/table">
            <a:tbl>
              <a:tblPr>
                <a:tableStyleId>{5940675A-B579-460E-94D1-54222C63F5DA}</a:tableStyleId>
              </a:tblPr>
              <a:tblGrid>
                <a:gridCol w="3810000"/>
                <a:gridCol w="3733800"/>
              </a:tblGrid>
              <a:tr h="0">
                <a:tc>
                  <a:txBody>
                    <a:bodyPr/>
                    <a:lstStyle/>
                    <a:p>
                      <a:pPr algn="just" fontAlgn="t"/>
                      <a:r>
                        <a:rPr lang="en-US" dirty="0">
                          <a:effectLst/>
                        </a:rPr>
                        <a:t>void </a:t>
                      </a:r>
                      <a:r>
                        <a:rPr lang="en-US" dirty="0" err="1">
                          <a:effectLst/>
                        </a:rPr>
                        <a:t>windowClosed</a:t>
                      </a:r>
                      <a:r>
                        <a:rPr lang="en-US" dirty="0">
                          <a:effectLst/>
                        </a:rPr>
                        <a:t>(</a:t>
                      </a:r>
                      <a:r>
                        <a:rPr lang="en-US" dirty="0" err="1">
                          <a:effectLst/>
                        </a:rPr>
                        <a:t>WindowEvent</a:t>
                      </a:r>
                      <a:r>
                        <a:rPr lang="en-US" dirty="0">
                          <a:effectLst/>
                        </a:rPr>
                        <a:t> e</a:t>
                      </a:r>
                      <a:r>
                        <a:rPr lang="en-US" dirty="0" smtClean="0">
                          <a:effectLst/>
                        </a:rPr>
                        <a:t>)</a:t>
                      </a:r>
                      <a:endParaRPr lang="en-US" dirty="0">
                        <a:solidFill>
                          <a:srgbClr val="000000"/>
                        </a:solidFill>
                        <a:effectLst/>
                      </a:endParaRPr>
                    </a:p>
                  </a:txBody>
                  <a:tcPr marL="76200" marR="76200" marT="76200" marB="762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Invoked when a window has been closed.</a:t>
                      </a:r>
                      <a:endParaRPr lang="en-US" dirty="0" smtClean="0">
                        <a:solidFill>
                          <a:srgbClr val="000000"/>
                        </a:solidFill>
                        <a:effectLst/>
                      </a:endParaRPr>
                    </a:p>
                  </a:txBody>
                  <a:tcPr/>
                </a:tc>
              </a:tr>
              <a:tr h="0">
                <a:tc>
                  <a:txBody>
                    <a:bodyPr/>
                    <a:lstStyle/>
                    <a:p>
                      <a:pPr marL="0" algn="just" defTabSz="914400" rtl="0" eaLnBrk="1" fontAlgn="t" latinLnBrk="0" hangingPunct="1"/>
                      <a:r>
                        <a:rPr lang="en-US" sz="1800" kern="1200" dirty="0" smtClean="0">
                          <a:effectLst/>
                        </a:rPr>
                        <a:t>void </a:t>
                      </a:r>
                      <a:r>
                        <a:rPr lang="en-US" sz="1800" kern="1200" dirty="0" err="1" smtClean="0">
                          <a:effectLst/>
                        </a:rPr>
                        <a:t>windowOpened</a:t>
                      </a:r>
                      <a:r>
                        <a:rPr lang="en-US" sz="1800" kern="1200" dirty="0" smtClean="0">
                          <a:effectLst/>
                        </a:rPr>
                        <a:t>(</a:t>
                      </a:r>
                      <a:r>
                        <a:rPr lang="en-US" sz="1800" kern="1200" dirty="0" err="1" smtClean="0">
                          <a:effectLst/>
                        </a:rPr>
                        <a:t>WindowEvent</a:t>
                      </a:r>
                      <a:r>
                        <a:rPr lang="en-US" sz="1800" kern="1200" dirty="0" smtClean="0">
                          <a:effectLst/>
                        </a:rPr>
                        <a:t> e)</a:t>
                      </a:r>
                    </a:p>
                    <a:p>
                      <a:pPr marL="0" algn="just" defTabSz="914400" rtl="0" eaLnBrk="1" fontAlgn="t" latinLnBrk="0" hangingPunct="1"/>
                      <a:endParaRPr lang="en-US" sz="1800" b="1" kern="1200" dirty="0">
                        <a:solidFill>
                          <a:srgbClr val="000000"/>
                        </a:solidFill>
                        <a:effectLst/>
                        <a:latin typeface="+mn-lt"/>
                        <a:ea typeface="+mn-ea"/>
                        <a:cs typeface="+mn-cs"/>
                      </a:endParaRPr>
                    </a:p>
                  </a:txBody>
                  <a:tcPr marL="76200" marR="76200" marT="76200" marB="76200"/>
                </a:tc>
                <a:tc>
                  <a:txBody>
                    <a:bodyPr/>
                    <a:lstStyle/>
                    <a:p>
                      <a:pPr marL="0" algn="just" defTabSz="914400" rtl="0" eaLnBrk="1" fontAlgn="t" latinLnBrk="0" hangingPunct="1"/>
                      <a:r>
                        <a:rPr lang="en-US" sz="1800" kern="1200" dirty="0" smtClean="0">
                          <a:effectLst/>
                        </a:rPr>
                        <a:t>Invoked when a window has been opened.</a:t>
                      </a:r>
                      <a:endParaRPr lang="en-US" sz="1800" b="0" kern="1200" dirty="0">
                        <a:solidFill>
                          <a:srgbClr val="000000"/>
                        </a:solidFill>
                        <a:effectLst/>
                        <a:latin typeface="+mn-lt"/>
                        <a:ea typeface="+mn-ea"/>
                        <a:cs typeface="+mn-cs"/>
                      </a:endParaRPr>
                    </a:p>
                  </a:txBody>
                  <a:tcPr marL="76200" marR="76200" marT="76200" marB="76200"/>
                </a:tc>
              </a:tr>
            </a:tbl>
          </a:graphicData>
        </a:graphic>
      </p:graphicFrame>
    </p:spTree>
    <p:extLst>
      <p:ext uri="{BB962C8B-B14F-4D97-AF65-F5344CB8AC3E}">
        <p14:creationId xmlns:p14="http://schemas.microsoft.com/office/powerpoint/2010/main" val="345270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5745163"/>
          </a:xfrm>
        </p:spPr>
        <p:txBody>
          <a:bodyPr>
            <a:noAutofit/>
          </a:bodyPr>
          <a:lstStyle/>
          <a:p>
            <a:pPr marL="0" indent="0" algn="just">
              <a:buNone/>
            </a:pPr>
            <a:r>
              <a:rPr lang="en-US" sz="2400" b="1" dirty="0"/>
              <a:t>Container</a:t>
            </a:r>
          </a:p>
          <a:p>
            <a:pPr algn="just"/>
            <a:r>
              <a:rPr lang="en-US" sz="2400" dirty="0"/>
              <a:t>The Container is a component in AWT that can contain another components like buttons, </a:t>
            </a:r>
            <a:r>
              <a:rPr lang="en-US" sz="2400" dirty="0" err="1"/>
              <a:t>textfields</a:t>
            </a:r>
            <a:r>
              <a:rPr lang="en-US" sz="2400" dirty="0"/>
              <a:t>, labels etc. The classes that extends Container class are known as container such as Frame, Dialog and Panel.</a:t>
            </a:r>
          </a:p>
          <a:p>
            <a:pPr marL="0" indent="0" algn="just">
              <a:buNone/>
            </a:pPr>
            <a:r>
              <a:rPr lang="en-US" sz="2400" b="1" dirty="0"/>
              <a:t>Window</a:t>
            </a:r>
          </a:p>
          <a:p>
            <a:pPr algn="just"/>
            <a:r>
              <a:rPr lang="en-US" sz="2400" dirty="0"/>
              <a:t>The window is the container that have no borders and menu bars. You must use frame, dialog or another window for creating a window.</a:t>
            </a:r>
          </a:p>
          <a:p>
            <a:pPr marL="0" indent="0" algn="just">
              <a:buNone/>
            </a:pPr>
            <a:r>
              <a:rPr lang="en-US" sz="2400" b="1" dirty="0"/>
              <a:t>Panel</a:t>
            </a:r>
          </a:p>
          <a:p>
            <a:pPr algn="just"/>
            <a:r>
              <a:rPr lang="en-US" sz="2400" dirty="0"/>
              <a:t>The Panel is the container that doesn't contain title bar and menu bars. It can have other components like button, </a:t>
            </a:r>
            <a:r>
              <a:rPr lang="en-US" sz="2400" dirty="0" err="1"/>
              <a:t>textfield</a:t>
            </a:r>
            <a:r>
              <a:rPr lang="en-US" sz="2400" dirty="0"/>
              <a:t> etc.</a:t>
            </a:r>
          </a:p>
          <a:p>
            <a:pPr marL="0" indent="0" algn="just">
              <a:buNone/>
            </a:pPr>
            <a:r>
              <a:rPr lang="en-US" sz="2400" b="1" dirty="0"/>
              <a:t>Frame</a:t>
            </a:r>
          </a:p>
          <a:p>
            <a:pPr algn="just"/>
            <a:r>
              <a:rPr lang="en-US" sz="2400" dirty="0"/>
              <a:t>The Frame is the container that contain title bar and can have menu bars. It can have other components like button, </a:t>
            </a:r>
            <a:r>
              <a:rPr lang="en-US" sz="2400" dirty="0" err="1"/>
              <a:t>textfield</a:t>
            </a:r>
            <a:r>
              <a:rPr lang="en-US" sz="2400" dirty="0"/>
              <a:t> etc.</a:t>
            </a:r>
          </a:p>
          <a:p>
            <a:pPr algn="just"/>
            <a:endParaRPr lang="en-US" sz="2400" dirty="0"/>
          </a:p>
        </p:txBody>
      </p:sp>
    </p:spTree>
    <p:extLst>
      <p:ext uri="{BB962C8B-B14F-4D97-AF65-F5344CB8AC3E}">
        <p14:creationId xmlns:p14="http://schemas.microsoft.com/office/powerpoint/2010/main" val="11284699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fontAlgn="base">
              <a:spcAft>
                <a:spcPct val="0"/>
              </a:spcAft>
            </a:pPr>
            <a:r>
              <a:rPr lang="en-US" sz="2400" dirty="0" smtClean="0">
                <a:solidFill>
                  <a:srgbClr val="000000"/>
                </a:solidFill>
                <a:latin typeface="+mn-lt"/>
                <a:cs typeface="Arial" pitchFamily="34" charset="0"/>
              </a:rPr>
              <a:t> </a:t>
            </a:r>
            <a:br>
              <a:rPr lang="en-US" sz="2400" dirty="0" smtClean="0">
                <a:solidFill>
                  <a:srgbClr val="000000"/>
                </a:solidFill>
                <a:latin typeface="+mn-lt"/>
                <a:cs typeface="Arial" pitchFamily="34" charset="0"/>
              </a:rPr>
            </a:br>
            <a:r>
              <a:rPr lang="en-US" sz="2400" dirty="0" smtClean="0">
                <a:solidFill>
                  <a:srgbClr val="000000"/>
                </a:solidFill>
                <a:latin typeface="+mn-lt"/>
                <a:cs typeface="Arial" pitchFamily="34" charset="0"/>
              </a:rPr>
              <a:t/>
            </a:r>
            <a:br>
              <a:rPr lang="en-US" sz="2400" dirty="0" smtClean="0">
                <a:solidFill>
                  <a:srgbClr val="000000"/>
                </a:solidFill>
                <a:latin typeface="+mn-lt"/>
                <a:cs typeface="Arial" pitchFamily="34" charset="0"/>
              </a:rPr>
            </a:br>
            <a:r>
              <a:rPr lang="en-US" sz="2400" dirty="0" smtClean="0">
                <a:solidFill>
                  <a:srgbClr val="000000"/>
                </a:solidFill>
                <a:latin typeface="+mn-lt"/>
                <a:cs typeface="Arial" pitchFamily="34" charset="0"/>
              </a:rPr>
              <a:t/>
            </a:r>
            <a:br>
              <a:rPr lang="en-US" sz="2400" dirty="0" smtClean="0">
                <a:solidFill>
                  <a:srgbClr val="000000"/>
                </a:solidFill>
                <a:latin typeface="+mn-lt"/>
                <a:cs typeface="Arial" pitchFamily="34" charset="0"/>
              </a:rPr>
            </a:br>
            <a:r>
              <a:rPr lang="en-US" sz="2400" dirty="0" smtClean="0">
                <a:solidFill>
                  <a:srgbClr val="000000"/>
                </a:solidFill>
                <a:latin typeface="+mn-lt"/>
                <a:cs typeface="Arial" pitchFamily="34" charset="0"/>
              </a:rPr>
              <a:t>The Adapter classes with their corresponding listener interfaces are given below.</a:t>
            </a:r>
            <a:br>
              <a:rPr lang="en-US" sz="2400" dirty="0" smtClean="0">
                <a:solidFill>
                  <a:srgbClr val="000000"/>
                </a:solidFill>
                <a:latin typeface="+mn-lt"/>
                <a:cs typeface="Arial" pitchFamily="34" charset="0"/>
              </a:rPr>
            </a:br>
            <a:r>
              <a:rPr lang="en-US" sz="2400" dirty="0" err="1" smtClean="0">
                <a:latin typeface="+mn-lt"/>
                <a:cs typeface="Arial" pitchFamily="34" charset="0"/>
              </a:rPr>
              <a:t>java.awt.event</a:t>
            </a:r>
            <a:r>
              <a:rPr lang="en-US" sz="2400" dirty="0" smtClean="0">
                <a:latin typeface="+mn-lt"/>
                <a:cs typeface="Arial" pitchFamily="34" charset="0"/>
              </a:rPr>
              <a:t> </a:t>
            </a:r>
            <a:r>
              <a:rPr lang="en-US" sz="2400" dirty="0" smtClean="0">
                <a:latin typeface="+mn-lt"/>
                <a:cs typeface="Arial" pitchFamily="34" charset="0"/>
              </a:rPr>
              <a:t>Adapter classes</a:t>
            </a:r>
            <a:br>
              <a:rPr lang="en-US" sz="2400" dirty="0" smtClean="0">
                <a:latin typeface="+mn-lt"/>
                <a:cs typeface="Arial" pitchFamily="34" charset="0"/>
              </a:rPr>
            </a:br>
            <a:endParaRPr lang="en-US" sz="24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6525604"/>
              </p:ext>
            </p:extLst>
          </p:nvPr>
        </p:nvGraphicFramePr>
        <p:xfrm>
          <a:off x="228600" y="1905003"/>
          <a:ext cx="8730670" cy="4395741"/>
        </p:xfrm>
        <a:graphic>
          <a:graphicData uri="http://schemas.openxmlformats.org/drawingml/2006/table">
            <a:tbl>
              <a:tblPr>
                <a:tableStyleId>{5940675A-B579-460E-94D1-54222C63F5DA}</a:tableStyleId>
              </a:tblPr>
              <a:tblGrid>
                <a:gridCol w="3853870"/>
                <a:gridCol w="4876800"/>
              </a:tblGrid>
              <a:tr h="606287">
                <a:tc>
                  <a:txBody>
                    <a:bodyPr/>
                    <a:lstStyle/>
                    <a:p>
                      <a:pPr algn="l" fontAlgn="t"/>
                      <a:r>
                        <a:rPr lang="en-US" b="1" dirty="0"/>
                        <a:t>Adapter class</a:t>
                      </a:r>
                      <a:endParaRPr lang="en-US" b="1" dirty="0">
                        <a:solidFill>
                          <a:srgbClr val="000000"/>
                        </a:solidFill>
                        <a:latin typeface="times new roman"/>
                      </a:endParaRPr>
                    </a:p>
                  </a:txBody>
                  <a:tcPr marT="91440" marB="91440"/>
                </a:tc>
                <a:tc>
                  <a:txBody>
                    <a:bodyPr/>
                    <a:lstStyle/>
                    <a:p>
                      <a:pPr algn="l" fontAlgn="t"/>
                      <a:r>
                        <a:rPr lang="en-US" b="1" dirty="0"/>
                        <a:t>Listener interface</a:t>
                      </a:r>
                      <a:endParaRPr lang="en-US" b="1" dirty="0">
                        <a:solidFill>
                          <a:srgbClr val="000000"/>
                        </a:solidFill>
                        <a:latin typeface="times new roman"/>
                      </a:endParaRPr>
                    </a:p>
                  </a:txBody>
                  <a:tcPr marT="91440" marB="91440"/>
                </a:tc>
              </a:tr>
              <a:tr h="525448">
                <a:tc>
                  <a:txBody>
                    <a:bodyPr/>
                    <a:lstStyle/>
                    <a:p>
                      <a:pPr algn="just" fontAlgn="t"/>
                      <a:r>
                        <a:rPr lang="en-US" dirty="0" err="1"/>
                        <a:t>WindowAdapter</a:t>
                      </a:r>
                      <a:endParaRPr lang="en-US" b="0" i="0" dirty="0">
                        <a:solidFill>
                          <a:srgbClr val="000000"/>
                        </a:solidFill>
                        <a:latin typeface="verdana"/>
                      </a:endParaRPr>
                    </a:p>
                  </a:txBody>
                  <a:tcPr marL="60960" marR="60960" marT="60960" marB="60960"/>
                </a:tc>
                <a:tc>
                  <a:txBody>
                    <a:bodyPr/>
                    <a:lstStyle/>
                    <a:p>
                      <a:pPr algn="just" fontAlgn="t"/>
                      <a:r>
                        <a:rPr lang="en-US"/>
                        <a:t>WindowListener</a:t>
                      </a:r>
                      <a:endParaRPr lang="en-US" b="0" i="0">
                        <a:solidFill>
                          <a:srgbClr val="000000"/>
                        </a:solidFill>
                        <a:latin typeface="verdana"/>
                      </a:endParaRPr>
                    </a:p>
                  </a:txBody>
                  <a:tcPr marL="60960" marR="60960" marT="60960" marB="60960"/>
                </a:tc>
              </a:tr>
              <a:tr h="525448">
                <a:tc>
                  <a:txBody>
                    <a:bodyPr/>
                    <a:lstStyle/>
                    <a:p>
                      <a:pPr algn="just" fontAlgn="t"/>
                      <a:r>
                        <a:rPr lang="en-US" dirty="0" err="1"/>
                        <a:t>KeyAdapter</a:t>
                      </a:r>
                      <a:endParaRPr lang="en-US" b="0" i="0" dirty="0">
                        <a:solidFill>
                          <a:srgbClr val="000000"/>
                        </a:solidFill>
                        <a:latin typeface="verdana"/>
                      </a:endParaRPr>
                    </a:p>
                  </a:txBody>
                  <a:tcPr marL="60960" marR="60960" marT="60960" marB="60960"/>
                </a:tc>
                <a:tc>
                  <a:txBody>
                    <a:bodyPr/>
                    <a:lstStyle/>
                    <a:p>
                      <a:pPr algn="just" fontAlgn="t"/>
                      <a:r>
                        <a:rPr lang="en-US"/>
                        <a:t>KeyListener</a:t>
                      </a:r>
                      <a:endParaRPr lang="en-US" b="0" i="0">
                        <a:solidFill>
                          <a:srgbClr val="000000"/>
                        </a:solidFill>
                        <a:latin typeface="verdana"/>
                      </a:endParaRPr>
                    </a:p>
                  </a:txBody>
                  <a:tcPr marL="60960" marR="60960" marT="60960" marB="60960"/>
                </a:tc>
              </a:tr>
              <a:tr h="628814">
                <a:tc>
                  <a:txBody>
                    <a:bodyPr/>
                    <a:lstStyle/>
                    <a:p>
                      <a:pPr algn="just" fontAlgn="t"/>
                      <a:r>
                        <a:rPr lang="en-US" dirty="0" err="1"/>
                        <a:t>MouseAdapter</a:t>
                      </a:r>
                      <a:endParaRPr lang="en-US" b="0" i="0" dirty="0">
                        <a:solidFill>
                          <a:srgbClr val="000000"/>
                        </a:solidFill>
                        <a:latin typeface="verdana"/>
                      </a:endParaRPr>
                    </a:p>
                  </a:txBody>
                  <a:tcPr marL="60960" marR="60960" marT="60960" marB="60960"/>
                </a:tc>
                <a:tc>
                  <a:txBody>
                    <a:bodyPr/>
                    <a:lstStyle/>
                    <a:p>
                      <a:pPr algn="just" fontAlgn="t"/>
                      <a:r>
                        <a:rPr lang="en-US"/>
                        <a:t>MouseListener</a:t>
                      </a:r>
                      <a:endParaRPr lang="en-US" b="0" i="0">
                        <a:solidFill>
                          <a:srgbClr val="000000"/>
                        </a:solidFill>
                        <a:latin typeface="verdana"/>
                      </a:endParaRPr>
                    </a:p>
                  </a:txBody>
                  <a:tcPr marL="60960" marR="60960" marT="60960" marB="60960"/>
                </a:tc>
              </a:tr>
              <a:tr h="533400">
                <a:tc>
                  <a:txBody>
                    <a:bodyPr/>
                    <a:lstStyle/>
                    <a:p>
                      <a:pPr algn="just" fontAlgn="t"/>
                      <a:r>
                        <a:rPr lang="en-US" dirty="0" err="1"/>
                        <a:t>MouseMotionAdapter</a:t>
                      </a:r>
                      <a:endParaRPr lang="en-US" b="0" i="0" dirty="0">
                        <a:solidFill>
                          <a:srgbClr val="000000"/>
                        </a:solidFill>
                        <a:latin typeface="verdana"/>
                      </a:endParaRPr>
                    </a:p>
                  </a:txBody>
                  <a:tcPr marL="60960" marR="60960" marT="60960" marB="60960"/>
                </a:tc>
                <a:tc>
                  <a:txBody>
                    <a:bodyPr/>
                    <a:lstStyle/>
                    <a:p>
                      <a:pPr algn="just" fontAlgn="t"/>
                      <a:r>
                        <a:rPr lang="en-US" dirty="0" err="1"/>
                        <a:t>MouseMotionListener</a:t>
                      </a:r>
                      <a:endParaRPr lang="en-US" b="0" i="0" dirty="0">
                        <a:solidFill>
                          <a:srgbClr val="000000"/>
                        </a:solidFill>
                        <a:latin typeface="verdana"/>
                      </a:endParaRPr>
                    </a:p>
                  </a:txBody>
                  <a:tcPr marL="60960" marR="60960" marT="60960" marB="60960"/>
                </a:tc>
              </a:tr>
              <a:tr h="525448">
                <a:tc>
                  <a:txBody>
                    <a:bodyPr/>
                    <a:lstStyle/>
                    <a:p>
                      <a:pPr algn="just" fontAlgn="t"/>
                      <a:r>
                        <a:rPr lang="en-US"/>
                        <a:t>FocusAdapter</a:t>
                      </a:r>
                      <a:endParaRPr lang="en-US" b="0" i="0">
                        <a:solidFill>
                          <a:srgbClr val="000000"/>
                        </a:solidFill>
                        <a:latin typeface="verdana"/>
                      </a:endParaRPr>
                    </a:p>
                  </a:txBody>
                  <a:tcPr marL="60960" marR="60960" marT="60960" marB="60960"/>
                </a:tc>
                <a:tc>
                  <a:txBody>
                    <a:bodyPr/>
                    <a:lstStyle/>
                    <a:p>
                      <a:pPr algn="just" fontAlgn="t"/>
                      <a:r>
                        <a:rPr lang="en-US" dirty="0" err="1"/>
                        <a:t>FocusListener</a:t>
                      </a:r>
                      <a:endParaRPr lang="en-US" b="0" i="0" dirty="0">
                        <a:solidFill>
                          <a:srgbClr val="000000"/>
                        </a:solidFill>
                        <a:latin typeface="verdana"/>
                      </a:endParaRPr>
                    </a:p>
                  </a:txBody>
                  <a:tcPr marL="60960" marR="60960" marT="60960" marB="60960"/>
                </a:tc>
              </a:tr>
              <a:tr h="525448">
                <a:tc>
                  <a:txBody>
                    <a:bodyPr/>
                    <a:lstStyle/>
                    <a:p>
                      <a:pPr algn="just" fontAlgn="t"/>
                      <a:r>
                        <a:rPr lang="en-US"/>
                        <a:t>ComponentAdapter</a:t>
                      </a:r>
                      <a:endParaRPr lang="en-US" b="0" i="0">
                        <a:solidFill>
                          <a:srgbClr val="000000"/>
                        </a:solidFill>
                        <a:latin typeface="verdana"/>
                      </a:endParaRPr>
                    </a:p>
                  </a:txBody>
                  <a:tcPr marL="60960" marR="60960" marT="60960" marB="60960"/>
                </a:tc>
                <a:tc>
                  <a:txBody>
                    <a:bodyPr/>
                    <a:lstStyle/>
                    <a:p>
                      <a:pPr algn="just" fontAlgn="t"/>
                      <a:r>
                        <a:rPr lang="en-US" dirty="0" err="1"/>
                        <a:t>ComponentListener</a:t>
                      </a:r>
                      <a:endParaRPr lang="en-US" b="0" i="0" dirty="0">
                        <a:solidFill>
                          <a:srgbClr val="000000"/>
                        </a:solidFill>
                        <a:latin typeface="verdana"/>
                      </a:endParaRPr>
                    </a:p>
                  </a:txBody>
                  <a:tcPr marL="60960" marR="60960" marT="60960" marB="60960"/>
                </a:tc>
              </a:tr>
              <a:tr h="525448">
                <a:tc>
                  <a:txBody>
                    <a:bodyPr/>
                    <a:lstStyle/>
                    <a:p>
                      <a:pPr algn="just" fontAlgn="t"/>
                      <a:r>
                        <a:rPr lang="en-US"/>
                        <a:t>ContainerAdapter</a:t>
                      </a:r>
                      <a:endParaRPr lang="en-US" b="0" i="0">
                        <a:solidFill>
                          <a:srgbClr val="000000"/>
                        </a:solidFill>
                        <a:latin typeface="verdana"/>
                      </a:endParaRPr>
                    </a:p>
                  </a:txBody>
                  <a:tcPr marL="60960" marR="60960" marT="60960" marB="60960"/>
                </a:tc>
                <a:tc>
                  <a:txBody>
                    <a:bodyPr/>
                    <a:lstStyle/>
                    <a:p>
                      <a:pPr algn="just" fontAlgn="t"/>
                      <a:r>
                        <a:rPr lang="en-US" dirty="0" err="1"/>
                        <a:t>ContainerListener</a:t>
                      </a:r>
                      <a:endParaRPr lang="en-US" b="0" i="0" dirty="0">
                        <a:solidFill>
                          <a:srgbClr val="000000"/>
                        </a:solidFill>
                        <a:latin typeface="verdana"/>
                      </a:endParaRPr>
                    </a:p>
                  </a:txBody>
                  <a:tcPr marL="60960" marR="60960" marT="60960" marB="60960"/>
                </a:tc>
              </a:tr>
            </a:tbl>
          </a:graphicData>
        </a:graphic>
      </p:graphicFrame>
      <p:sp>
        <p:nvSpPr>
          <p:cNvPr id="1025"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ction="ppaction://hlinkfile"/>
              </a:rPr>
              <a:t>Program.docx</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Java AWT Example</a:t>
            </a:r>
          </a:p>
          <a:p>
            <a:r>
              <a:rPr lang="en-US" dirty="0"/>
              <a:t>To create simple </a:t>
            </a:r>
            <a:r>
              <a:rPr lang="en-US" dirty="0" err="1"/>
              <a:t>awt</a:t>
            </a:r>
            <a:r>
              <a:rPr lang="en-US" dirty="0"/>
              <a:t> example, you need a frame. There are two ways to create a frame in AWT.</a:t>
            </a:r>
          </a:p>
          <a:p>
            <a:r>
              <a:rPr lang="en-US" dirty="0"/>
              <a:t>By extending Frame class (inheritance)</a:t>
            </a:r>
          </a:p>
          <a:p>
            <a:r>
              <a:rPr lang="en-US" dirty="0"/>
              <a:t>By creating the object of Frame class (association)</a:t>
            </a:r>
          </a:p>
          <a:p>
            <a:endParaRPr lang="en-US" dirty="0"/>
          </a:p>
        </p:txBody>
      </p:sp>
    </p:spTree>
    <p:extLst>
      <p:ext uri="{BB962C8B-B14F-4D97-AF65-F5344CB8AC3E}">
        <p14:creationId xmlns:p14="http://schemas.microsoft.com/office/powerpoint/2010/main" val="3259541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AWT Example by Inheritance</a:t>
            </a:r>
            <a:br>
              <a:rPr lang="en-US" dirty="0"/>
            </a:br>
            <a:endParaRPr lang="en-US" dirty="0"/>
          </a:p>
        </p:txBody>
      </p:sp>
      <p:sp>
        <p:nvSpPr>
          <p:cNvPr id="3" name="Content Placeholder 2"/>
          <p:cNvSpPr>
            <a:spLocks noGrp="1"/>
          </p:cNvSpPr>
          <p:nvPr>
            <p:ph idx="1"/>
          </p:nvPr>
        </p:nvSpPr>
        <p:spPr>
          <a:xfrm>
            <a:off x="76200" y="990600"/>
            <a:ext cx="6019800" cy="5943600"/>
          </a:xfrm>
        </p:spPr>
        <p:txBody>
          <a:bodyPr>
            <a:normAutofit fontScale="70000" lnSpcReduction="20000"/>
          </a:bodyPr>
          <a:lstStyle/>
          <a:p>
            <a:pPr marL="0" indent="0">
              <a:buNone/>
            </a:pPr>
            <a:r>
              <a:rPr lang="en-US" b="1" dirty="0"/>
              <a:t>import</a:t>
            </a:r>
            <a:r>
              <a:rPr lang="en-US" dirty="0"/>
              <a:t> </a:t>
            </a:r>
            <a:r>
              <a:rPr lang="en-US" dirty="0" err="1"/>
              <a:t>java.awt</a:t>
            </a:r>
            <a:r>
              <a:rPr lang="en-US" dirty="0"/>
              <a:t>.*;  </a:t>
            </a:r>
          </a:p>
          <a:p>
            <a:pPr marL="0" indent="0">
              <a:buNone/>
            </a:pPr>
            <a:r>
              <a:rPr lang="en-US" b="1" dirty="0"/>
              <a:t>class</a:t>
            </a:r>
            <a:r>
              <a:rPr lang="en-US" dirty="0"/>
              <a:t> First </a:t>
            </a:r>
            <a:r>
              <a:rPr lang="en-US" b="1" dirty="0"/>
              <a:t>extends</a:t>
            </a:r>
            <a:r>
              <a:rPr lang="en-US" dirty="0"/>
              <a:t> </a:t>
            </a:r>
            <a:r>
              <a:rPr lang="en-US" dirty="0" smtClean="0"/>
              <a:t>Frame</a:t>
            </a:r>
          </a:p>
          <a:p>
            <a:pPr marL="0" indent="0">
              <a:buNone/>
            </a:pPr>
            <a:r>
              <a:rPr lang="en-US" dirty="0" smtClean="0"/>
              <a:t>{</a:t>
            </a:r>
            <a:r>
              <a:rPr lang="en-US" dirty="0"/>
              <a:t>  </a:t>
            </a:r>
          </a:p>
          <a:p>
            <a:pPr marL="0" indent="0">
              <a:buNone/>
            </a:pPr>
            <a:r>
              <a:rPr lang="en-US" dirty="0"/>
              <a:t>First</a:t>
            </a:r>
            <a:r>
              <a:rPr lang="en-US" dirty="0" smtClean="0"/>
              <a:t>()</a:t>
            </a:r>
          </a:p>
          <a:p>
            <a:pPr marL="0" indent="0">
              <a:buNone/>
            </a:pPr>
            <a:r>
              <a:rPr lang="en-US" dirty="0" smtClean="0"/>
              <a:t>{</a:t>
            </a:r>
            <a:r>
              <a:rPr lang="en-US" dirty="0"/>
              <a:t>  </a:t>
            </a:r>
          </a:p>
          <a:p>
            <a:pPr marL="0" indent="0">
              <a:buNone/>
            </a:pPr>
            <a:r>
              <a:rPr lang="en-US" dirty="0"/>
              <a:t>Button b=</a:t>
            </a:r>
            <a:r>
              <a:rPr lang="en-US" b="1" dirty="0"/>
              <a:t>new</a:t>
            </a:r>
            <a:r>
              <a:rPr lang="en-US" dirty="0"/>
              <a:t> Button("click me");  </a:t>
            </a:r>
          </a:p>
          <a:p>
            <a:pPr marL="0" indent="0">
              <a:buNone/>
            </a:pPr>
            <a:r>
              <a:rPr lang="en-US" dirty="0" err="1"/>
              <a:t>b.setBounds</a:t>
            </a:r>
            <a:r>
              <a:rPr lang="en-US" dirty="0"/>
              <a:t>(30,100,80,30);// setting button position  </a:t>
            </a:r>
          </a:p>
          <a:p>
            <a:pPr marL="0" indent="0">
              <a:buNone/>
            </a:pPr>
            <a:r>
              <a:rPr lang="en-US" dirty="0"/>
              <a:t>add(b);//adding button into frame  </a:t>
            </a:r>
          </a:p>
          <a:p>
            <a:pPr marL="0" indent="0">
              <a:buNone/>
            </a:pPr>
            <a:r>
              <a:rPr lang="en-US" dirty="0" err="1"/>
              <a:t>setSize</a:t>
            </a:r>
            <a:r>
              <a:rPr lang="en-US" dirty="0"/>
              <a:t>(300,300);//frame size 300 width and 300 height  </a:t>
            </a:r>
          </a:p>
          <a:p>
            <a:pPr marL="0" indent="0">
              <a:buNone/>
            </a:pPr>
            <a:r>
              <a:rPr lang="en-US" dirty="0" err="1"/>
              <a:t>setLayout</a:t>
            </a:r>
            <a:r>
              <a:rPr lang="en-US" dirty="0"/>
              <a:t>(</a:t>
            </a:r>
            <a:r>
              <a:rPr lang="en-US" b="1" dirty="0"/>
              <a:t>null</a:t>
            </a:r>
            <a:r>
              <a:rPr lang="en-US" dirty="0"/>
              <a:t>);//no layout manager  </a:t>
            </a:r>
          </a:p>
          <a:p>
            <a:pPr marL="0" indent="0">
              <a:buNone/>
            </a:pPr>
            <a:r>
              <a:rPr lang="en-US" dirty="0" err="1"/>
              <a:t>setVisible</a:t>
            </a:r>
            <a:r>
              <a:rPr lang="en-US" dirty="0"/>
              <a:t>(</a:t>
            </a:r>
            <a:r>
              <a:rPr lang="en-US" b="1" dirty="0"/>
              <a:t>true</a:t>
            </a:r>
            <a:r>
              <a:rPr lang="en-US" dirty="0"/>
              <a:t>);//now frame will be visible, by default not visible  </a:t>
            </a:r>
          </a:p>
          <a:p>
            <a:pPr marL="0" indent="0">
              <a:buNone/>
            </a:pP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a:t>[]){  </a:t>
            </a:r>
          </a:p>
          <a:p>
            <a:pPr marL="0" indent="0">
              <a:buNone/>
            </a:pPr>
            <a:r>
              <a:rPr lang="en-US" dirty="0"/>
              <a:t>First f=</a:t>
            </a:r>
            <a:r>
              <a:rPr lang="en-US" b="1" dirty="0"/>
              <a:t>new</a:t>
            </a:r>
            <a:r>
              <a:rPr lang="en-US" dirty="0"/>
              <a:t> First();  </a:t>
            </a:r>
          </a:p>
          <a:p>
            <a:pPr marL="0" indent="0">
              <a:buNone/>
            </a:pPr>
            <a:r>
              <a:rPr lang="en-US" dirty="0"/>
              <a:t>}}  </a:t>
            </a:r>
          </a:p>
          <a:p>
            <a:endParaRPr lang="en-US" dirty="0"/>
          </a:p>
        </p:txBody>
      </p:sp>
      <p:pic>
        <p:nvPicPr>
          <p:cNvPr id="2050" name="Picture 2" descr="awt exampl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398" t="4734" r="36363" b="15721"/>
          <a:stretch/>
        </p:blipFill>
        <p:spPr bwMode="auto">
          <a:xfrm>
            <a:off x="6206836" y="1468582"/>
            <a:ext cx="2840182" cy="2909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628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AWT Example by Association</a:t>
            </a:r>
            <a:br>
              <a:rPr lang="en-US" dirty="0"/>
            </a:br>
            <a:endParaRPr lang="en-US" dirty="0"/>
          </a:p>
        </p:txBody>
      </p:sp>
      <p:sp>
        <p:nvSpPr>
          <p:cNvPr id="3" name="Content Placeholder 2"/>
          <p:cNvSpPr>
            <a:spLocks noGrp="1"/>
          </p:cNvSpPr>
          <p:nvPr>
            <p:ph idx="1"/>
          </p:nvPr>
        </p:nvSpPr>
        <p:spPr>
          <a:xfrm>
            <a:off x="228600" y="1066800"/>
            <a:ext cx="5181600" cy="5791200"/>
          </a:xfrm>
        </p:spPr>
        <p:txBody>
          <a:bodyPr>
            <a:normAutofit fontScale="70000" lnSpcReduction="20000"/>
          </a:bodyPr>
          <a:lstStyle/>
          <a:p>
            <a:pPr marL="0" indent="0">
              <a:buNone/>
            </a:pPr>
            <a:r>
              <a:rPr lang="en-US" b="1" dirty="0"/>
              <a:t>import</a:t>
            </a:r>
            <a:r>
              <a:rPr lang="en-US" dirty="0"/>
              <a:t> </a:t>
            </a:r>
            <a:r>
              <a:rPr lang="en-US" dirty="0" err="1"/>
              <a:t>java.awt</a:t>
            </a:r>
            <a:r>
              <a:rPr lang="en-US" dirty="0"/>
              <a:t>.*;  </a:t>
            </a:r>
          </a:p>
          <a:p>
            <a:pPr marL="0" indent="0">
              <a:buNone/>
            </a:pPr>
            <a:r>
              <a:rPr lang="en-US" b="1" dirty="0"/>
              <a:t>class</a:t>
            </a:r>
            <a:r>
              <a:rPr lang="en-US" dirty="0"/>
              <a:t> </a:t>
            </a:r>
            <a:r>
              <a:rPr lang="en-US" dirty="0" smtClean="0"/>
              <a:t>First2</a:t>
            </a:r>
          </a:p>
          <a:p>
            <a:pPr marL="0" indent="0">
              <a:buNone/>
            </a:pPr>
            <a:r>
              <a:rPr lang="en-US" dirty="0" smtClean="0"/>
              <a:t>{</a:t>
            </a:r>
            <a:r>
              <a:rPr lang="en-US" dirty="0"/>
              <a:t>  </a:t>
            </a:r>
          </a:p>
          <a:p>
            <a:pPr marL="0" indent="0">
              <a:buNone/>
            </a:pPr>
            <a:r>
              <a:rPr lang="en-US" dirty="0"/>
              <a:t>First2</a:t>
            </a:r>
            <a:r>
              <a:rPr lang="en-US" dirty="0" smtClean="0"/>
              <a:t>()</a:t>
            </a:r>
          </a:p>
          <a:p>
            <a:pPr marL="0" indent="0">
              <a:buNone/>
            </a:pPr>
            <a:r>
              <a:rPr lang="en-US" dirty="0" smtClean="0"/>
              <a:t>{</a:t>
            </a:r>
            <a:r>
              <a:rPr lang="en-US" dirty="0"/>
              <a:t>  </a:t>
            </a:r>
          </a:p>
          <a:p>
            <a:pPr marL="0" indent="0">
              <a:buNone/>
            </a:pPr>
            <a:r>
              <a:rPr lang="en-US" dirty="0"/>
              <a:t>Frame f=</a:t>
            </a:r>
            <a:r>
              <a:rPr lang="en-US" b="1" dirty="0"/>
              <a:t>new</a:t>
            </a:r>
            <a:r>
              <a:rPr lang="en-US" dirty="0"/>
              <a:t> Frame();  </a:t>
            </a:r>
          </a:p>
          <a:p>
            <a:pPr marL="0" indent="0">
              <a:buNone/>
            </a:pPr>
            <a:r>
              <a:rPr lang="en-US" dirty="0"/>
              <a:t>Button b=</a:t>
            </a:r>
            <a:r>
              <a:rPr lang="en-US" b="1" dirty="0"/>
              <a:t>new</a:t>
            </a:r>
            <a:r>
              <a:rPr lang="en-US" dirty="0"/>
              <a:t> Button("click me");  </a:t>
            </a:r>
          </a:p>
          <a:p>
            <a:pPr marL="0" indent="0">
              <a:buNone/>
            </a:pPr>
            <a:r>
              <a:rPr lang="en-US" dirty="0" err="1"/>
              <a:t>b.setBounds</a:t>
            </a:r>
            <a:r>
              <a:rPr lang="en-US" dirty="0"/>
              <a:t>(30,50,80,30);  </a:t>
            </a:r>
          </a:p>
          <a:p>
            <a:pPr marL="0" indent="0">
              <a:buNone/>
            </a:pPr>
            <a:r>
              <a:rPr lang="en-US" dirty="0" err="1"/>
              <a:t>f.add</a:t>
            </a:r>
            <a:r>
              <a:rPr lang="en-US" dirty="0"/>
              <a:t>(b);  </a:t>
            </a:r>
          </a:p>
          <a:p>
            <a:pPr marL="0" indent="0">
              <a:buNone/>
            </a:pPr>
            <a:r>
              <a:rPr lang="en-US" dirty="0" err="1"/>
              <a:t>f.setSize</a:t>
            </a:r>
            <a:r>
              <a:rPr lang="en-US" dirty="0"/>
              <a:t>(300,300);  </a:t>
            </a:r>
          </a:p>
          <a:p>
            <a:pPr marL="0" indent="0">
              <a:buNone/>
            </a:pPr>
            <a:r>
              <a:rPr lang="en-US" dirty="0" err="1"/>
              <a:t>f.setLayout</a:t>
            </a:r>
            <a:r>
              <a:rPr lang="en-US" dirty="0"/>
              <a:t>(</a:t>
            </a:r>
            <a:r>
              <a:rPr lang="en-US" b="1" dirty="0"/>
              <a:t>null</a:t>
            </a:r>
            <a:r>
              <a:rPr lang="en-US" dirty="0"/>
              <a:t>);  </a:t>
            </a:r>
          </a:p>
          <a:p>
            <a:pPr marL="0" indent="0">
              <a:buNone/>
            </a:pPr>
            <a:r>
              <a:rPr lang="en-US" dirty="0" err="1"/>
              <a:t>f.setVisible</a:t>
            </a:r>
            <a:r>
              <a:rPr lang="en-US" dirty="0"/>
              <a:t>(</a:t>
            </a:r>
            <a:r>
              <a:rPr lang="en-US" b="1" dirty="0"/>
              <a:t>true</a:t>
            </a:r>
            <a:r>
              <a:rPr lang="en-US" dirty="0"/>
              <a:t>);  </a:t>
            </a:r>
          </a:p>
          <a:p>
            <a:pPr marL="0" indent="0">
              <a:buNone/>
            </a:pPr>
            <a:r>
              <a:rPr lang="en-US" dirty="0"/>
              <a:t>}  </a:t>
            </a:r>
          </a:p>
          <a:p>
            <a:pPr marL="0" indent="0">
              <a:buNone/>
            </a:pPr>
            <a:r>
              <a:rPr lang="en-US" b="1" dirty="0"/>
              <a:t>public</a:t>
            </a:r>
            <a:r>
              <a:rPr lang="en-US" dirty="0"/>
              <a:t> </a:t>
            </a:r>
            <a:r>
              <a:rPr lang="en-US" b="1" dirty="0"/>
              <a:t>static</a:t>
            </a:r>
            <a:r>
              <a:rPr lang="en-US" dirty="0"/>
              <a:t> </a:t>
            </a:r>
            <a:r>
              <a:rPr lang="en-US" b="1" dirty="0"/>
              <a:t>void</a:t>
            </a:r>
            <a:r>
              <a:rPr lang="en-US" dirty="0"/>
              <a:t> main(String </a:t>
            </a:r>
            <a:r>
              <a:rPr lang="en-US" dirty="0" err="1"/>
              <a:t>args</a:t>
            </a:r>
            <a:r>
              <a:rPr lang="en-US" dirty="0" smtClean="0"/>
              <a:t>[])</a:t>
            </a:r>
          </a:p>
          <a:p>
            <a:pPr marL="0" indent="0">
              <a:buNone/>
            </a:pPr>
            <a:r>
              <a:rPr lang="en-US" dirty="0" smtClean="0"/>
              <a:t>{</a:t>
            </a:r>
            <a:r>
              <a:rPr lang="en-US" dirty="0"/>
              <a:t>  </a:t>
            </a:r>
          </a:p>
          <a:p>
            <a:pPr marL="0" indent="0">
              <a:buNone/>
            </a:pPr>
            <a:r>
              <a:rPr lang="en-US" dirty="0"/>
              <a:t>First2 f=</a:t>
            </a:r>
            <a:r>
              <a:rPr lang="en-US" b="1" dirty="0"/>
              <a:t>new</a:t>
            </a:r>
            <a:r>
              <a:rPr lang="en-US" dirty="0"/>
              <a:t> First2();  </a:t>
            </a:r>
          </a:p>
          <a:p>
            <a:pPr marL="0" indent="0">
              <a:buNone/>
            </a:pPr>
            <a:r>
              <a:rPr lang="en-US" dirty="0"/>
              <a:t>}}  </a:t>
            </a:r>
          </a:p>
          <a:p>
            <a:pPr marL="0" indent="0">
              <a:buNone/>
            </a:pPr>
            <a:endParaRPr lang="en-US" dirty="0"/>
          </a:p>
        </p:txBody>
      </p:sp>
      <p:pic>
        <p:nvPicPr>
          <p:cNvPr id="5" name="Picture 2" descr="awt exampl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398" t="4734" r="36363" b="15721"/>
          <a:stretch/>
        </p:blipFill>
        <p:spPr bwMode="auto">
          <a:xfrm>
            <a:off x="5638800" y="1482437"/>
            <a:ext cx="2840182" cy="2909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305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2909</Words>
  <Application>Microsoft Office PowerPoint</Application>
  <PresentationFormat>On-screen Show (4:3)</PresentationFormat>
  <Paragraphs>322</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  Unit I: Chapter 1  </vt:lpstr>
      <vt:lpstr>  WHAT IS GUI?</vt:lpstr>
      <vt:lpstr>  AWT</vt:lpstr>
      <vt:lpstr>PowerPoint Presentation</vt:lpstr>
      <vt:lpstr>Java AWT Hierarchy </vt:lpstr>
      <vt:lpstr>PowerPoint Presentation</vt:lpstr>
      <vt:lpstr>PowerPoint Presentation</vt:lpstr>
      <vt:lpstr>AWT Example by Inheritance </vt:lpstr>
      <vt:lpstr>AWT Example by Association </vt:lpstr>
      <vt:lpstr>Java Applet </vt:lpstr>
      <vt:lpstr>PowerPoint Presentation</vt:lpstr>
      <vt:lpstr>Lifecycle of Java Applet </vt:lpstr>
      <vt:lpstr>How to run an Applet? </vt:lpstr>
      <vt:lpstr>PowerPoint Presentation</vt:lpstr>
      <vt:lpstr>What is Event?</vt:lpstr>
      <vt:lpstr>  The Delegation event model  </vt:lpstr>
      <vt:lpstr>PowerPoint Presentation</vt:lpstr>
      <vt:lpstr> Event classes  </vt:lpstr>
      <vt:lpstr>PowerPoint Presentation</vt:lpstr>
      <vt:lpstr>The ActionEvent Class </vt:lpstr>
      <vt:lpstr>PowerPoint Presentation</vt:lpstr>
      <vt:lpstr>The AdjustmentEvent class </vt:lpstr>
      <vt:lpstr>PowerPoint Presentation</vt:lpstr>
      <vt:lpstr>The ComponentEvent class </vt:lpstr>
      <vt:lpstr>PowerPoint Presentation</vt:lpstr>
      <vt:lpstr>The ContainerEvent class  </vt:lpstr>
      <vt:lpstr>PowerPoint Presentation</vt:lpstr>
      <vt:lpstr>The FocusEvent class </vt:lpstr>
      <vt:lpstr>PowerPoint Presentation</vt:lpstr>
      <vt:lpstr>The InputEvent class </vt:lpstr>
      <vt:lpstr>The ItemEvent class </vt:lpstr>
      <vt:lpstr>PowerPoint Presentation</vt:lpstr>
      <vt:lpstr>The KeyEvent class </vt:lpstr>
      <vt:lpstr>PowerPoint Presentation</vt:lpstr>
      <vt:lpstr>The MouseEvent class </vt:lpstr>
      <vt:lpstr>PowerPoint Presentation</vt:lpstr>
      <vt:lpstr>PowerPoint Presentation</vt:lpstr>
      <vt:lpstr>The TextEvent class </vt:lpstr>
      <vt:lpstr>The WindowEvent class </vt:lpstr>
      <vt:lpstr>PowerPoint Presentation</vt:lpstr>
      <vt:lpstr>Event Listener Interfaces </vt:lpstr>
      <vt:lpstr>PowerPoint Presentation</vt:lpstr>
      <vt:lpstr>The ActionListener Interface </vt:lpstr>
      <vt:lpstr>The AdjustmentListener Interface </vt:lpstr>
      <vt:lpstr>The ComponentListener Interface </vt:lpstr>
      <vt:lpstr>The ContainerListener Interface </vt:lpstr>
      <vt:lpstr>The FocusListener Interface </vt:lpstr>
      <vt:lpstr>The ItemListener Interface </vt:lpstr>
      <vt:lpstr>The KeyListener Interface </vt:lpstr>
      <vt:lpstr>The MouseListener Interface </vt:lpstr>
      <vt:lpstr>The MouseMotionListener Interface </vt:lpstr>
      <vt:lpstr>The MouseWheelListener Interface </vt:lpstr>
      <vt:lpstr>The TextListener Interface </vt:lpstr>
      <vt:lpstr>The WindowFocusListener Interface </vt:lpstr>
      <vt:lpstr>The WindowListener Interface </vt:lpstr>
      <vt:lpstr> Using the delegation event model  </vt:lpstr>
      <vt:lpstr>PowerPoint Presentation</vt:lpstr>
      <vt:lpstr>Java Adapter Classes </vt:lpstr>
      <vt:lpstr>Adapter Class constructor </vt:lpstr>
      <vt:lpstr>    The Adapter classes with their corresponding listener interfaces are given below. java.awt.event Adapter classes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Unit I: Chapter 1  </dc:title>
  <dc:creator>123</dc:creator>
  <cp:lastModifiedBy>123</cp:lastModifiedBy>
  <cp:revision>60</cp:revision>
  <dcterms:created xsi:type="dcterms:W3CDTF">2017-06-05T12:27:50Z</dcterms:created>
  <dcterms:modified xsi:type="dcterms:W3CDTF">2017-06-09T14:38:50Z</dcterms:modified>
</cp:coreProperties>
</file>