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56" r:id="rId2"/>
    <p:sldId id="361" r:id="rId3"/>
    <p:sldId id="340" r:id="rId4"/>
    <p:sldId id="341" r:id="rId5"/>
    <p:sldId id="343" r:id="rId6"/>
    <p:sldId id="344" r:id="rId7"/>
    <p:sldId id="322" r:id="rId8"/>
    <p:sldId id="362" r:id="rId9"/>
    <p:sldId id="274" r:id="rId10"/>
    <p:sldId id="269" r:id="rId11"/>
    <p:sldId id="298" r:id="rId12"/>
    <p:sldId id="303" r:id="rId13"/>
    <p:sldId id="325" r:id="rId14"/>
    <p:sldId id="324" r:id="rId15"/>
    <p:sldId id="323" r:id="rId16"/>
    <p:sldId id="301" r:id="rId17"/>
    <p:sldId id="299" r:id="rId18"/>
    <p:sldId id="326" r:id="rId19"/>
    <p:sldId id="327" r:id="rId20"/>
    <p:sldId id="290" r:id="rId21"/>
    <p:sldId id="305" r:id="rId22"/>
    <p:sldId id="304" r:id="rId23"/>
    <p:sldId id="307" r:id="rId24"/>
    <p:sldId id="306" r:id="rId25"/>
    <p:sldId id="311" r:id="rId26"/>
    <p:sldId id="313" r:id="rId27"/>
    <p:sldId id="296" r:id="rId28"/>
    <p:sldId id="329" r:id="rId29"/>
    <p:sldId id="331" r:id="rId30"/>
    <p:sldId id="348" r:id="rId31"/>
    <p:sldId id="355" r:id="rId32"/>
    <p:sldId id="357" r:id="rId33"/>
    <p:sldId id="350" r:id="rId34"/>
    <p:sldId id="358" r:id="rId35"/>
    <p:sldId id="359" r:id="rId36"/>
    <p:sldId id="351" r:id="rId37"/>
    <p:sldId id="353" r:id="rId38"/>
    <p:sldId id="354" r:id="rId39"/>
    <p:sldId id="356" r:id="rId40"/>
    <p:sldId id="337" r:id="rId41"/>
    <p:sldId id="335" r:id="rId42"/>
    <p:sldId id="333" r:id="rId43"/>
    <p:sldId id="293" r:id="rId44"/>
    <p:sldId id="259" r:id="rId45"/>
    <p:sldId id="315" r:id="rId4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721" autoAdjust="0"/>
  </p:normalViewPr>
  <p:slideViewPr>
    <p:cSldViewPr snapToGrid="0">
      <p:cViewPr varScale="1">
        <p:scale>
          <a:sx n="75" d="100"/>
          <a:sy n="75" d="100"/>
        </p:scale>
        <p:origin x="-540" y="-96"/>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 Cost in $USD</a:t>
            </a:r>
            <a:r>
              <a:rPr lang="en-US" baseline="0" dirty="0"/>
              <a:t> </a:t>
            </a:r>
            <a:r>
              <a:rPr lang="en-US" dirty="0"/>
              <a:t>Per Gigabyte</a:t>
            </a:r>
          </a:p>
        </c:rich>
      </c:tx>
      <c:layout/>
      <c:overlay val="0"/>
      <c:spPr>
        <a:noFill/>
        <a:ln>
          <a:noFill/>
        </a:ln>
        <a:effectLst/>
      </c:spPr>
    </c:title>
    <c:autoTitleDeleted val="0"/>
    <c:plotArea>
      <c:layout>
        <c:manualLayout>
          <c:layoutTarget val="inner"/>
          <c:xMode val="edge"/>
          <c:yMode val="edge"/>
          <c:x val="7.940669101144969E-2"/>
          <c:y val="0.11684796722295532"/>
          <c:w val="0.90730828483396087"/>
          <c:h val="0.71045388797652587"/>
        </c:manualLayout>
      </c:layout>
      <c:lineChart>
        <c:grouping val="standard"/>
        <c:varyColors val="0"/>
        <c:ser>
          <c:idx val="0"/>
          <c:order val="0"/>
          <c:tx>
            <c:strRef>
              <c:f>Sheet1!$B$1</c:f>
              <c:strCache>
                <c:ptCount val="1"/>
                <c:pt idx="0">
                  <c:v>Average Cost Per Gigabyte</c:v>
                </c:pt>
              </c:strCache>
            </c:strRef>
          </c:tx>
          <c:spPr>
            <a:ln w="28575" cap="rnd">
              <a:solidFill>
                <a:schemeClr val="accent1"/>
              </a:solidFill>
              <a:round/>
            </a:ln>
            <a:effectLst/>
          </c:spPr>
          <c:marker>
            <c:symbol val="none"/>
          </c:marker>
          <c:dLbls>
            <c:dLbl>
              <c:idx val="0"/>
              <c:layout>
                <c:manualLayout>
                  <c:x val="-3.7439613526570062E-2"/>
                  <c:y val="-3.79423524442366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0900-496E-8D44-9D92B2C0BD96}"/>
                </c:ext>
                <c:ext xmlns:c15="http://schemas.microsoft.com/office/drawing/2012/chart" uri="{CE6537A1-D6FC-4f65-9D91-7224C49458BB}">
                  <c15:layout/>
                </c:ext>
              </c:extLst>
            </c:dLbl>
            <c:dLbl>
              <c:idx val="1"/>
              <c:layout>
                <c:manualLayout>
                  <c:x val="1.3285024154589375E-2"/>
                  <c:y val="-1.167456998284206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C-0900-496E-8D44-9D92B2C0BD96}"/>
                </c:ext>
                <c:ext xmlns:c15="http://schemas.microsoft.com/office/drawing/2012/chart" uri="{CE6537A1-D6FC-4f65-9D91-7224C49458BB}">
                  <c15:layout/>
                </c:ext>
              </c:extLst>
            </c:dLbl>
            <c:dLbl>
              <c:idx val="2"/>
              <c:layout>
                <c:manualLayout>
                  <c:x val="4.830917874396135E-3"/>
                  <c:y val="-0.10507112984557855"/>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0900-496E-8D44-9D92B2C0BD96}"/>
                </c:ext>
                <c:ext xmlns:c15="http://schemas.microsoft.com/office/drawing/2012/chart" uri="{CE6537A1-D6FC-4f65-9D91-7224C49458BB}">
                  <c15:layout/>
                </c:ext>
              </c:extLst>
            </c:dLbl>
            <c:dLbl>
              <c:idx val="3"/>
              <c:layout>
                <c:manualLayout>
                  <c:x val="-9.6618357487923169E-3"/>
                  <c:y val="-8.172198987989452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0900-496E-8D44-9D92B2C0BD96}"/>
                </c:ext>
                <c:ext xmlns:c15="http://schemas.microsoft.com/office/drawing/2012/chart" uri="{CE6537A1-D6FC-4f65-9D91-7224C49458BB}">
                  <c15:layout/>
                </c:ext>
              </c:extLst>
            </c:dLbl>
            <c:dLbl>
              <c:idx val="4"/>
              <c:layout>
                <c:manualLayout>
                  <c:x val="-2.1739130434782612E-2"/>
                  <c:y val="-6.129149240992080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0900-496E-8D44-9D92B2C0BD96}"/>
                </c:ext>
                <c:ext xmlns:c15="http://schemas.microsoft.com/office/drawing/2012/chart" uri="{CE6537A1-D6FC-4f65-9D91-7224C49458BB}">
                  <c15:layout/>
                </c:ext>
              </c:extLst>
            </c:dLbl>
            <c:dLbl>
              <c:idx val="5"/>
              <c:layout>
                <c:manualLayout>
                  <c:x val="-2.0531400966183579E-2"/>
                  <c:y val="-4.961692242707876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0900-496E-8D44-9D92B2C0BD96}"/>
                </c:ext>
                <c:ext xmlns:c15="http://schemas.microsoft.com/office/drawing/2012/chart" uri="{CE6537A1-D6FC-4f65-9D91-7224C49458BB}">
                  <c15:layout/>
                </c:ext>
              </c:extLst>
            </c:dLbl>
            <c:dLbl>
              <c:idx val="6"/>
              <c:layout>
                <c:manualLayout>
                  <c:x val="-2.1739130434782612E-2"/>
                  <c:y val="-4.961692242707887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0900-496E-8D44-9D92B2C0BD96}"/>
                </c:ext>
                <c:ext xmlns:c15="http://schemas.microsoft.com/office/drawing/2012/chart" uri="{CE6537A1-D6FC-4f65-9D91-7224C49458BB}">
                  <c15:layout/>
                </c:ext>
              </c:extLst>
            </c:dLbl>
            <c:dLbl>
              <c:idx val="7"/>
              <c:layout>
                <c:manualLayout>
                  <c:x val="-1.9323671497584544E-2"/>
                  <c:y val="-4.66982799313682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900-496E-8D44-9D92B2C0BD96}"/>
                </c:ext>
                <c:ext xmlns:c15="http://schemas.microsoft.com/office/drawing/2012/chart" uri="{CE6537A1-D6FC-4f65-9D91-7224C49458BB}">
                  <c15:layout/>
                </c:ext>
              </c:extLst>
            </c:dLbl>
            <c:dLbl>
              <c:idx val="8"/>
              <c:layout>
                <c:manualLayout>
                  <c:x val="-1.8115942028985508E-2"/>
                  <c:y val="-4.37796374356578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900-496E-8D44-9D92B2C0BD96}"/>
                </c:ext>
                <c:ext xmlns:c15="http://schemas.microsoft.com/office/drawing/2012/chart" uri="{CE6537A1-D6FC-4f65-9D91-7224C49458BB}">
                  <c15:layout/>
                </c:ext>
              </c:extLst>
            </c:dLbl>
            <c:dLbl>
              <c:idx val="9"/>
              <c:layout>
                <c:manualLayout>
                  <c:x val="-2.1739130434782612E-2"/>
                  <c:y val="-4.669827993136824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900-496E-8D44-9D92B2C0BD96}"/>
                </c:ext>
                <c:ext xmlns:c15="http://schemas.microsoft.com/office/drawing/2012/chart" uri="{CE6537A1-D6FC-4f65-9D91-7224C49458BB}">
                  <c15:layout/>
                </c:ext>
              </c:extLst>
            </c:dLbl>
            <c:dLbl>
              <c:idx val="10"/>
              <c:layout>
                <c:manualLayout>
                  <c:x val="-2.5362318840579715E-2"/>
                  <c:y val="-4.377963743565783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900-496E-8D44-9D92B2C0BD9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Sheet1!$A$2:$A$12</c:f>
              <c:numCache>
                <c:formatCode>General</c:formatCode>
                <c:ptCount val="11"/>
                <c:pt idx="0">
                  <c:v>1980</c:v>
                </c:pt>
                <c:pt idx="1">
                  <c:v>1985</c:v>
                </c:pt>
                <c:pt idx="2">
                  <c:v>1990</c:v>
                </c:pt>
                <c:pt idx="3">
                  <c:v>1995</c:v>
                </c:pt>
                <c:pt idx="4">
                  <c:v>2000</c:v>
                </c:pt>
                <c:pt idx="5">
                  <c:v>2005</c:v>
                </c:pt>
                <c:pt idx="6">
                  <c:v>2010</c:v>
                </c:pt>
                <c:pt idx="7">
                  <c:v>2013</c:v>
                </c:pt>
                <c:pt idx="8">
                  <c:v>2014</c:v>
                </c:pt>
                <c:pt idx="9">
                  <c:v>2015</c:v>
                </c:pt>
                <c:pt idx="10">
                  <c:v>2016</c:v>
                </c:pt>
              </c:numCache>
            </c:numRef>
          </c:cat>
          <c:val>
            <c:numRef>
              <c:f>Sheet1!$B$2:$B$12</c:f>
              <c:numCache>
                <c:formatCode>#,##0</c:formatCode>
                <c:ptCount val="11"/>
                <c:pt idx="0">
                  <c:v>437500</c:v>
                </c:pt>
                <c:pt idx="1">
                  <c:v>105000</c:v>
                </c:pt>
                <c:pt idx="2">
                  <c:v>11200</c:v>
                </c:pt>
                <c:pt idx="3">
                  <c:v>1120</c:v>
                </c:pt>
                <c:pt idx="4" formatCode="#,##0.00">
                  <c:v>11</c:v>
                </c:pt>
                <c:pt idx="5" formatCode="#,##0.00">
                  <c:v>1.24</c:v>
                </c:pt>
                <c:pt idx="6" formatCode="0.000">
                  <c:v>9.0000000000000011E-2</c:v>
                </c:pt>
                <c:pt idx="7" formatCode="0.000">
                  <c:v>0.05</c:v>
                </c:pt>
                <c:pt idx="8" formatCode="0.000">
                  <c:v>3.0000000000000002E-2</c:v>
                </c:pt>
                <c:pt idx="9" formatCode="0.000">
                  <c:v>2.1999999999999999E-2</c:v>
                </c:pt>
                <c:pt idx="10" formatCode="0.000">
                  <c:v>1.9000000000000003E-2</c:v>
                </c:pt>
              </c:numCache>
            </c:numRef>
          </c:val>
          <c:smooth val="0"/>
          <c:extLst xmlns:c16r2="http://schemas.microsoft.com/office/drawing/2015/06/chart">
            <c:ext xmlns:c16="http://schemas.microsoft.com/office/drawing/2014/chart" uri="{C3380CC4-5D6E-409C-BE32-E72D297353CC}">
              <c16:uniqueId val="{00000000-0900-496E-8D44-9D92B2C0BD96}"/>
            </c:ext>
          </c:extLst>
        </c:ser>
        <c:dLbls>
          <c:showLegendKey val="0"/>
          <c:showVal val="0"/>
          <c:showCatName val="0"/>
          <c:showSerName val="0"/>
          <c:showPercent val="0"/>
          <c:showBubbleSize val="0"/>
        </c:dLbls>
        <c:marker val="1"/>
        <c:smooth val="0"/>
        <c:axId val="8299264"/>
        <c:axId val="8300800"/>
      </c:lineChart>
      <c:catAx>
        <c:axId val="8299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300800"/>
        <c:crosses val="autoZero"/>
        <c:auto val="1"/>
        <c:lblAlgn val="ctr"/>
        <c:lblOffset val="100"/>
        <c:noMultiLvlLbl val="0"/>
      </c:catAx>
      <c:valAx>
        <c:axId val="83008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29926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0697FE-2F5A-46DF-A4DE-56261378B861}" type="doc">
      <dgm:prSet loTypeId="urn:microsoft.com/office/officeart/2005/8/layout/arrow2" loCatId="process" qsTypeId="urn:microsoft.com/office/officeart/2005/8/quickstyle/simple1" qsCatId="simple" csTypeId="urn:microsoft.com/office/officeart/2005/8/colors/accent1_2" csCatId="accent1" phldr="1"/>
      <dgm:spPr/>
    </dgm:pt>
    <dgm:pt modelId="{326CFA25-F3D4-4B2F-8EFA-43621053B677}">
      <dgm:prSet phldrT="[Text]" custT="1"/>
      <dgm:spPr/>
      <dgm:t>
        <a:bodyPr/>
        <a:lstStyle/>
        <a:p>
          <a:r>
            <a:rPr lang="en-US" sz="1200" dirty="0"/>
            <a:t>Small Merchants:</a:t>
          </a:r>
        </a:p>
      </dgm:t>
    </dgm:pt>
    <dgm:pt modelId="{36F0C9B3-9D4D-4973-AFD7-68B1C182CBDB}" type="parTrans" cxnId="{37BE670F-ADDC-4D25-BB45-D549C5AD3C98}">
      <dgm:prSet/>
      <dgm:spPr/>
      <dgm:t>
        <a:bodyPr/>
        <a:lstStyle/>
        <a:p>
          <a:endParaRPr lang="en-US"/>
        </a:p>
      </dgm:t>
    </dgm:pt>
    <dgm:pt modelId="{38B4B483-83A0-480E-9CA8-E169C5B38FBD}" type="sibTrans" cxnId="{37BE670F-ADDC-4D25-BB45-D549C5AD3C98}">
      <dgm:prSet/>
      <dgm:spPr/>
      <dgm:t>
        <a:bodyPr/>
        <a:lstStyle/>
        <a:p>
          <a:endParaRPr lang="en-US"/>
        </a:p>
      </dgm:t>
    </dgm:pt>
    <dgm:pt modelId="{5A78D400-2645-472D-9D74-C56C257A29ED}">
      <dgm:prSet phldrT="[Text]" custT="1"/>
      <dgm:spPr/>
      <dgm:t>
        <a:bodyPr/>
        <a:lstStyle/>
        <a:p>
          <a:r>
            <a:rPr lang="en-US" sz="1200" dirty="0"/>
            <a:t>Early Large Merchant</a:t>
          </a:r>
        </a:p>
      </dgm:t>
    </dgm:pt>
    <dgm:pt modelId="{A9FBF430-D1BD-4807-A935-E4CD7DA47339}" type="parTrans" cxnId="{A75F0276-2689-4DFE-AC84-418357965988}">
      <dgm:prSet/>
      <dgm:spPr/>
      <dgm:t>
        <a:bodyPr/>
        <a:lstStyle/>
        <a:p>
          <a:endParaRPr lang="en-US"/>
        </a:p>
      </dgm:t>
    </dgm:pt>
    <dgm:pt modelId="{38129CC8-B231-4E41-8407-603B66F866A3}" type="sibTrans" cxnId="{A75F0276-2689-4DFE-AC84-418357965988}">
      <dgm:prSet/>
      <dgm:spPr/>
      <dgm:t>
        <a:bodyPr/>
        <a:lstStyle/>
        <a:p>
          <a:endParaRPr lang="en-US"/>
        </a:p>
      </dgm:t>
    </dgm:pt>
    <dgm:pt modelId="{B3396C73-A489-4DC9-8595-423CDFF89F58}">
      <dgm:prSet phldrT="[Text]" custT="1"/>
      <dgm:spPr/>
      <dgm:t>
        <a:bodyPr/>
        <a:lstStyle/>
        <a:p>
          <a:r>
            <a:rPr lang="en-US" sz="1200" dirty="0"/>
            <a:t>Maturing National Merchant</a:t>
          </a:r>
        </a:p>
      </dgm:t>
    </dgm:pt>
    <dgm:pt modelId="{BE5AB2E8-61B1-4EB0-9763-AE5418C0DA8B}" type="parTrans" cxnId="{8DFEA233-480B-458D-91F6-3A3D4E277CBE}">
      <dgm:prSet/>
      <dgm:spPr/>
      <dgm:t>
        <a:bodyPr/>
        <a:lstStyle/>
        <a:p>
          <a:endParaRPr lang="en-US"/>
        </a:p>
      </dgm:t>
    </dgm:pt>
    <dgm:pt modelId="{DB0B29B4-CDA5-4939-A24C-ED6E8A879988}" type="sibTrans" cxnId="{8DFEA233-480B-458D-91F6-3A3D4E277CBE}">
      <dgm:prSet/>
      <dgm:spPr/>
      <dgm:t>
        <a:bodyPr/>
        <a:lstStyle/>
        <a:p>
          <a:endParaRPr lang="en-US"/>
        </a:p>
      </dgm:t>
    </dgm:pt>
    <dgm:pt modelId="{A2791B67-9D6C-4667-ABDA-556697B66F14}">
      <dgm:prSet phldrT="[Text]" custT="1"/>
      <dgm:spPr/>
      <dgm:t>
        <a:bodyPr/>
        <a:lstStyle/>
        <a:p>
          <a:r>
            <a:rPr lang="en-US" sz="1050" dirty="0"/>
            <a:t>Rich, organic, credible narrative data</a:t>
          </a:r>
        </a:p>
      </dgm:t>
    </dgm:pt>
    <dgm:pt modelId="{F0DBAE61-8B1D-4993-8734-353F14FD5A76}" type="parTrans" cxnId="{16D25301-5C2D-45ED-8E29-094BBDF91079}">
      <dgm:prSet/>
      <dgm:spPr/>
      <dgm:t>
        <a:bodyPr/>
        <a:lstStyle/>
        <a:p>
          <a:endParaRPr lang="en-US"/>
        </a:p>
      </dgm:t>
    </dgm:pt>
    <dgm:pt modelId="{5039A292-9EAC-43B2-9A46-F4C31F1C185A}" type="sibTrans" cxnId="{16D25301-5C2D-45ED-8E29-094BBDF91079}">
      <dgm:prSet/>
      <dgm:spPr/>
      <dgm:t>
        <a:bodyPr/>
        <a:lstStyle/>
        <a:p>
          <a:endParaRPr lang="en-US"/>
        </a:p>
      </dgm:t>
    </dgm:pt>
    <dgm:pt modelId="{9BF57D39-3418-47BD-9C4B-8FF55E9A241E}">
      <dgm:prSet phldrT="[Text]" custT="1"/>
      <dgm:spPr/>
      <dgm:t>
        <a:bodyPr/>
        <a:lstStyle/>
        <a:p>
          <a:r>
            <a:rPr lang="en-US" sz="1050" dirty="0"/>
            <a:t>Tight Relationship with customer – </a:t>
          </a:r>
        </a:p>
      </dgm:t>
    </dgm:pt>
    <dgm:pt modelId="{F1A10C9E-1437-4C0F-B758-96CC37E03508}" type="parTrans" cxnId="{3B1E7695-EA93-48E5-AF57-E84861E97656}">
      <dgm:prSet/>
      <dgm:spPr/>
      <dgm:t>
        <a:bodyPr/>
        <a:lstStyle/>
        <a:p>
          <a:endParaRPr lang="en-US"/>
        </a:p>
      </dgm:t>
    </dgm:pt>
    <dgm:pt modelId="{9E112758-FD8B-426E-870F-ED3E18319389}" type="sibTrans" cxnId="{3B1E7695-EA93-48E5-AF57-E84861E97656}">
      <dgm:prSet/>
      <dgm:spPr/>
      <dgm:t>
        <a:bodyPr/>
        <a:lstStyle/>
        <a:p>
          <a:endParaRPr lang="en-US"/>
        </a:p>
      </dgm:t>
    </dgm:pt>
    <dgm:pt modelId="{013C8DC8-D786-4F57-9721-4CB5B5791D11}">
      <dgm:prSet phldrT="[Text]" custT="1"/>
      <dgm:spPr/>
      <dgm:t>
        <a:bodyPr/>
        <a:lstStyle/>
        <a:p>
          <a:r>
            <a:rPr lang="en-US" sz="1050" dirty="0"/>
            <a:t>Loose Relationship with customer</a:t>
          </a:r>
        </a:p>
      </dgm:t>
    </dgm:pt>
    <dgm:pt modelId="{61C720CC-AC51-45CD-B527-2BCE4B6C0E65}" type="parTrans" cxnId="{100C6771-7EE7-4D55-9950-FD797A4D55EB}">
      <dgm:prSet/>
      <dgm:spPr/>
      <dgm:t>
        <a:bodyPr/>
        <a:lstStyle/>
        <a:p>
          <a:endParaRPr lang="en-US"/>
        </a:p>
      </dgm:t>
    </dgm:pt>
    <dgm:pt modelId="{189BB45F-C7EE-4E9A-9F0A-8A25F4F963DA}" type="sibTrans" cxnId="{100C6771-7EE7-4D55-9950-FD797A4D55EB}">
      <dgm:prSet/>
      <dgm:spPr/>
      <dgm:t>
        <a:bodyPr/>
        <a:lstStyle/>
        <a:p>
          <a:endParaRPr lang="en-US"/>
        </a:p>
      </dgm:t>
    </dgm:pt>
    <dgm:pt modelId="{3D25C91C-375D-4AAB-BB7F-FAF97274AD7C}">
      <dgm:prSet phldrT="[Text]" custT="1"/>
      <dgm:spPr/>
      <dgm:t>
        <a:bodyPr/>
        <a:lstStyle/>
        <a:p>
          <a:r>
            <a:rPr lang="en-US" sz="1050" dirty="0"/>
            <a:t>Little personal data, but lots of general data</a:t>
          </a:r>
        </a:p>
      </dgm:t>
    </dgm:pt>
    <dgm:pt modelId="{99F942A6-4BBB-4951-AE46-16A043F630AA}" type="parTrans" cxnId="{DAAF3128-4828-4EDF-8979-15CD0309A1C7}">
      <dgm:prSet/>
      <dgm:spPr/>
      <dgm:t>
        <a:bodyPr/>
        <a:lstStyle/>
        <a:p>
          <a:endParaRPr lang="en-US"/>
        </a:p>
      </dgm:t>
    </dgm:pt>
    <dgm:pt modelId="{C5DFD909-FA1D-4EE5-9F2B-D9503ED51085}" type="sibTrans" cxnId="{DAAF3128-4828-4EDF-8979-15CD0309A1C7}">
      <dgm:prSet/>
      <dgm:spPr/>
      <dgm:t>
        <a:bodyPr/>
        <a:lstStyle/>
        <a:p>
          <a:endParaRPr lang="en-US"/>
        </a:p>
      </dgm:t>
    </dgm:pt>
    <dgm:pt modelId="{0DB166A7-F73B-4898-9F1B-A56A7D3F0138}">
      <dgm:prSet phldrT="[Text]" custT="1"/>
      <dgm:spPr/>
      <dgm:t>
        <a:bodyPr/>
        <a:lstStyle/>
        <a:p>
          <a:r>
            <a:rPr lang="en-US" sz="1200" dirty="0"/>
            <a:t>Current National Merchant</a:t>
          </a:r>
        </a:p>
      </dgm:t>
    </dgm:pt>
    <dgm:pt modelId="{25CEEA9A-62B1-4697-AF2D-2518F7AA7180}" type="parTrans" cxnId="{7B7D5CD6-0D5E-419E-9D37-6CB3C147F2F1}">
      <dgm:prSet/>
      <dgm:spPr/>
      <dgm:t>
        <a:bodyPr/>
        <a:lstStyle/>
        <a:p>
          <a:endParaRPr lang="en-US"/>
        </a:p>
      </dgm:t>
    </dgm:pt>
    <dgm:pt modelId="{5B123198-E0EE-4537-88C2-72AFEFEF4E12}" type="sibTrans" cxnId="{7B7D5CD6-0D5E-419E-9D37-6CB3C147F2F1}">
      <dgm:prSet/>
      <dgm:spPr/>
      <dgm:t>
        <a:bodyPr/>
        <a:lstStyle/>
        <a:p>
          <a:endParaRPr lang="en-US"/>
        </a:p>
      </dgm:t>
    </dgm:pt>
    <dgm:pt modelId="{97ADC7DB-9645-4ED7-80D9-853D2A5AEEA5}">
      <dgm:prSet phldrT="[Text]" custT="1"/>
      <dgm:spPr/>
      <dgm:t>
        <a:bodyPr/>
        <a:lstStyle/>
        <a:p>
          <a:r>
            <a:rPr lang="en-US" sz="1050" dirty="0"/>
            <a:t>Tightening relationship with customer</a:t>
          </a:r>
        </a:p>
      </dgm:t>
    </dgm:pt>
    <dgm:pt modelId="{63FD8F94-82FD-46DB-A6E9-3998FC126AC4}" type="parTrans" cxnId="{6B5A766A-23C3-4F62-845B-B54DB3DC5F2E}">
      <dgm:prSet/>
      <dgm:spPr/>
      <dgm:t>
        <a:bodyPr/>
        <a:lstStyle/>
        <a:p>
          <a:endParaRPr lang="en-US"/>
        </a:p>
      </dgm:t>
    </dgm:pt>
    <dgm:pt modelId="{E63C8114-7499-4D06-9D47-0ACEDA753B79}" type="sibTrans" cxnId="{6B5A766A-23C3-4F62-845B-B54DB3DC5F2E}">
      <dgm:prSet/>
      <dgm:spPr/>
      <dgm:t>
        <a:bodyPr/>
        <a:lstStyle/>
        <a:p>
          <a:endParaRPr lang="en-US"/>
        </a:p>
      </dgm:t>
    </dgm:pt>
    <dgm:pt modelId="{0026A6A8-4708-4B7D-8784-2E0997FA418F}">
      <dgm:prSet phldrT="[Text]" custT="1"/>
      <dgm:spPr/>
      <dgm:t>
        <a:bodyPr/>
        <a:lstStyle/>
        <a:p>
          <a:r>
            <a:rPr lang="en-US" sz="1050" dirty="0"/>
            <a:t>Increasing personal data + lots of aggregate data</a:t>
          </a:r>
        </a:p>
      </dgm:t>
    </dgm:pt>
    <dgm:pt modelId="{5E42F927-3A43-4CD7-ACFB-6E3E41070573}" type="parTrans" cxnId="{880FFA84-8E31-4F37-846F-3620BF67BCF9}">
      <dgm:prSet/>
      <dgm:spPr/>
      <dgm:t>
        <a:bodyPr/>
        <a:lstStyle/>
        <a:p>
          <a:endParaRPr lang="en-US"/>
        </a:p>
      </dgm:t>
    </dgm:pt>
    <dgm:pt modelId="{44DD8905-90FB-4967-B62E-1FD635DF7E39}" type="sibTrans" cxnId="{880FFA84-8E31-4F37-846F-3620BF67BCF9}">
      <dgm:prSet/>
      <dgm:spPr/>
      <dgm:t>
        <a:bodyPr/>
        <a:lstStyle/>
        <a:p>
          <a:endParaRPr lang="en-US"/>
        </a:p>
      </dgm:t>
    </dgm:pt>
    <dgm:pt modelId="{E859CC9A-2FBE-43D0-BCB1-ABDC60CF508E}">
      <dgm:prSet phldrT="[Text]" custT="1"/>
      <dgm:spPr/>
      <dgm:t>
        <a:bodyPr/>
        <a:lstStyle/>
        <a:p>
          <a:r>
            <a:rPr lang="en-US" sz="1050" dirty="0"/>
            <a:t>Intimate relationship with customer</a:t>
          </a:r>
        </a:p>
      </dgm:t>
    </dgm:pt>
    <dgm:pt modelId="{36857B1D-04AD-44EA-831A-5F0C72C4D2F6}" type="parTrans" cxnId="{0E900752-5629-40BA-BCC8-33F1F5D56B9F}">
      <dgm:prSet/>
      <dgm:spPr/>
      <dgm:t>
        <a:bodyPr/>
        <a:lstStyle/>
        <a:p>
          <a:endParaRPr lang="en-US"/>
        </a:p>
      </dgm:t>
    </dgm:pt>
    <dgm:pt modelId="{A9C434F6-8B98-4FF5-9CB8-8016948EE900}" type="sibTrans" cxnId="{0E900752-5629-40BA-BCC8-33F1F5D56B9F}">
      <dgm:prSet/>
      <dgm:spPr/>
      <dgm:t>
        <a:bodyPr/>
        <a:lstStyle/>
        <a:p>
          <a:endParaRPr lang="en-US"/>
        </a:p>
      </dgm:t>
    </dgm:pt>
    <dgm:pt modelId="{E023274D-F3AD-4228-9A33-2125F6DBC0FA}">
      <dgm:prSet phldrT="[Text]" custT="1"/>
      <dgm:spPr/>
      <dgm:t>
        <a:bodyPr/>
        <a:lstStyle/>
        <a:p>
          <a:r>
            <a:rPr lang="en-US" sz="1050" dirty="0"/>
            <a:t>Lots of personal and aggregate data</a:t>
          </a:r>
        </a:p>
      </dgm:t>
    </dgm:pt>
    <dgm:pt modelId="{74D9EDE4-EFAA-4BB7-B9CD-21A35AF856F3}" type="parTrans" cxnId="{6FB1C374-CF95-463D-A110-0AC5725D31A4}">
      <dgm:prSet/>
      <dgm:spPr/>
      <dgm:t>
        <a:bodyPr/>
        <a:lstStyle/>
        <a:p>
          <a:endParaRPr lang="en-US"/>
        </a:p>
      </dgm:t>
    </dgm:pt>
    <dgm:pt modelId="{213CAA80-9C4F-4B16-8409-16E3F12B40B8}" type="sibTrans" cxnId="{6FB1C374-CF95-463D-A110-0AC5725D31A4}">
      <dgm:prSet/>
      <dgm:spPr/>
      <dgm:t>
        <a:bodyPr/>
        <a:lstStyle/>
        <a:p>
          <a:endParaRPr lang="en-US"/>
        </a:p>
      </dgm:t>
    </dgm:pt>
    <dgm:pt modelId="{1745FF8D-A9EA-4B1A-BD90-09F85E14584E}">
      <dgm:prSet phldrT="[Text]" custT="1"/>
      <dgm:spPr/>
      <dgm:t>
        <a:bodyPr/>
        <a:lstStyle/>
        <a:p>
          <a:r>
            <a:rPr lang="en-US" sz="1200" dirty="0"/>
            <a:t>Future Global and SME Merchants</a:t>
          </a:r>
        </a:p>
      </dgm:t>
    </dgm:pt>
    <dgm:pt modelId="{E6ECFC10-07D3-4BAC-9578-0643070CEDE2}" type="parTrans" cxnId="{25F1784B-A3C2-4E88-A07D-A402DFF6A3F1}">
      <dgm:prSet/>
      <dgm:spPr/>
      <dgm:t>
        <a:bodyPr/>
        <a:lstStyle/>
        <a:p>
          <a:endParaRPr lang="en-US"/>
        </a:p>
      </dgm:t>
    </dgm:pt>
    <dgm:pt modelId="{4A3B8E80-60A3-48FC-A084-5423262004EA}" type="sibTrans" cxnId="{25F1784B-A3C2-4E88-A07D-A402DFF6A3F1}">
      <dgm:prSet/>
      <dgm:spPr/>
      <dgm:t>
        <a:bodyPr/>
        <a:lstStyle/>
        <a:p>
          <a:endParaRPr lang="en-US"/>
        </a:p>
      </dgm:t>
    </dgm:pt>
    <dgm:pt modelId="{29A5963F-47F3-4F70-8A2C-A70FFF66ED1B}">
      <dgm:prSet phldrT="[Text]" custT="1"/>
      <dgm:spPr/>
      <dgm:t>
        <a:bodyPr/>
        <a:lstStyle/>
        <a:p>
          <a:r>
            <a:rPr lang="en-US" sz="1050" dirty="0"/>
            <a:t>Multi-faceted relationship with customer</a:t>
          </a:r>
        </a:p>
      </dgm:t>
    </dgm:pt>
    <dgm:pt modelId="{8959484B-A8E0-4F49-9683-EFA4DB3BD17E}" type="parTrans" cxnId="{0F3AB617-EC79-4FCA-9A35-471E20A94450}">
      <dgm:prSet/>
      <dgm:spPr/>
      <dgm:t>
        <a:bodyPr/>
        <a:lstStyle/>
        <a:p>
          <a:endParaRPr lang="en-US"/>
        </a:p>
      </dgm:t>
    </dgm:pt>
    <dgm:pt modelId="{DE1B9AC8-7E80-4C9C-A481-B4AB040DA9C8}" type="sibTrans" cxnId="{0F3AB617-EC79-4FCA-9A35-471E20A94450}">
      <dgm:prSet/>
      <dgm:spPr/>
      <dgm:t>
        <a:bodyPr/>
        <a:lstStyle/>
        <a:p>
          <a:endParaRPr lang="en-US"/>
        </a:p>
      </dgm:t>
    </dgm:pt>
    <dgm:pt modelId="{CE5E60EE-46A5-40BB-A0F7-F9DD8D6C053F}">
      <dgm:prSet phldrT="[Text]" custT="1"/>
      <dgm:spPr/>
      <dgm:t>
        <a:bodyPr/>
        <a:lstStyle/>
        <a:p>
          <a:r>
            <a:rPr lang="en-US" sz="1050" dirty="0"/>
            <a:t>Huge amount of personal and aggregate data</a:t>
          </a:r>
        </a:p>
      </dgm:t>
    </dgm:pt>
    <dgm:pt modelId="{D863A2E4-C2D0-4FCA-BB80-200358D79C71}" type="parTrans" cxnId="{BE660A27-BE3A-47AC-97D2-74381C050E39}">
      <dgm:prSet/>
      <dgm:spPr/>
      <dgm:t>
        <a:bodyPr/>
        <a:lstStyle/>
        <a:p>
          <a:endParaRPr lang="en-US"/>
        </a:p>
      </dgm:t>
    </dgm:pt>
    <dgm:pt modelId="{23655F84-A47C-4792-9B45-E67AD84D9AE8}" type="sibTrans" cxnId="{BE660A27-BE3A-47AC-97D2-74381C050E39}">
      <dgm:prSet/>
      <dgm:spPr/>
      <dgm:t>
        <a:bodyPr/>
        <a:lstStyle/>
        <a:p>
          <a:endParaRPr lang="en-US"/>
        </a:p>
      </dgm:t>
    </dgm:pt>
    <dgm:pt modelId="{D339F1C3-BF56-4434-807E-3EDAC4EBDAAA}" type="pres">
      <dgm:prSet presAssocID="{FE0697FE-2F5A-46DF-A4DE-56261378B861}" presName="arrowDiagram" presStyleCnt="0">
        <dgm:presLayoutVars>
          <dgm:chMax val="5"/>
          <dgm:dir/>
          <dgm:resizeHandles val="exact"/>
        </dgm:presLayoutVars>
      </dgm:prSet>
      <dgm:spPr/>
    </dgm:pt>
    <dgm:pt modelId="{0D3F7215-A2EC-4B24-83F6-A63DA303A3B9}" type="pres">
      <dgm:prSet presAssocID="{FE0697FE-2F5A-46DF-A4DE-56261378B861}" presName="arrow" presStyleLbl="bgShp" presStyleIdx="0" presStyleCnt="1" custScaleX="160713"/>
      <dgm:spPr/>
    </dgm:pt>
    <dgm:pt modelId="{E3D74233-B14C-430D-9AF5-4962133B2BD6}" type="pres">
      <dgm:prSet presAssocID="{FE0697FE-2F5A-46DF-A4DE-56261378B861}" presName="arrowDiagram5" presStyleCnt="0"/>
      <dgm:spPr/>
    </dgm:pt>
    <dgm:pt modelId="{806CA20C-FDF0-497F-94FD-C48250732C8A}" type="pres">
      <dgm:prSet presAssocID="{326CFA25-F3D4-4B2F-8EFA-43621053B677}" presName="bullet5a" presStyleLbl="node1" presStyleIdx="0" presStyleCnt="5" custLinFactX="-19704" custLinFactY="-200000" custLinFactNeighborX="-100000" custLinFactNeighborY="-248003"/>
      <dgm:spPr/>
    </dgm:pt>
    <dgm:pt modelId="{9FE0BB7D-F356-4174-9CDE-951E5BA610AE}" type="pres">
      <dgm:prSet presAssocID="{326CFA25-F3D4-4B2F-8EFA-43621053B677}" presName="textBox5a" presStyleLbl="revTx" presStyleIdx="0" presStyleCnt="5" custScaleX="125602" custScaleY="133681" custLinFactNeighborX="-41017" custLinFactNeighborY="-12687">
        <dgm:presLayoutVars>
          <dgm:bulletEnabled val="1"/>
        </dgm:presLayoutVars>
      </dgm:prSet>
      <dgm:spPr/>
      <dgm:t>
        <a:bodyPr/>
        <a:lstStyle/>
        <a:p>
          <a:endParaRPr lang="en-US"/>
        </a:p>
      </dgm:t>
    </dgm:pt>
    <dgm:pt modelId="{3D73D4FF-2C67-4D2A-83B8-0D9C6F62A4CE}" type="pres">
      <dgm:prSet presAssocID="{5A78D400-2645-472D-9D74-C56C257A29ED}" presName="bullet5b" presStyleLbl="node1" presStyleIdx="1" presStyleCnt="5" custLinFactY="-45703" custLinFactNeighborX="89885" custLinFactNeighborY="-100000"/>
      <dgm:spPr/>
    </dgm:pt>
    <dgm:pt modelId="{007E85F0-55CF-4717-8F92-EBCDA5E2EE75}" type="pres">
      <dgm:prSet presAssocID="{5A78D400-2645-472D-9D74-C56C257A29ED}" presName="textBox5b" presStyleLbl="revTx" presStyleIdx="1" presStyleCnt="5" custScaleX="123841" custScaleY="58889" custLinFactNeighborX="-19213" custLinFactNeighborY="-17364">
        <dgm:presLayoutVars>
          <dgm:bulletEnabled val="1"/>
        </dgm:presLayoutVars>
      </dgm:prSet>
      <dgm:spPr/>
      <dgm:t>
        <a:bodyPr/>
        <a:lstStyle/>
        <a:p>
          <a:endParaRPr lang="en-US"/>
        </a:p>
      </dgm:t>
    </dgm:pt>
    <dgm:pt modelId="{F6C00867-8549-4D2E-829A-D1DDB5301CDC}" type="pres">
      <dgm:prSet presAssocID="{B3396C73-A489-4DC9-8595-423CDFF89F58}" presName="bullet5c" presStyleLbl="node1" presStyleIdx="2" presStyleCnt="5" custLinFactX="23296" custLinFactNeighborX="100000" custLinFactNeighborY="-42865"/>
      <dgm:spPr/>
    </dgm:pt>
    <dgm:pt modelId="{097F0C6D-E21D-4A6C-8D06-EA8023EF7ABC}" type="pres">
      <dgm:prSet presAssocID="{B3396C73-A489-4DC9-8595-423CDFF89F58}" presName="textBox5c" presStyleLbl="revTx" presStyleIdx="2" presStyleCnt="5" custScaleX="126498" custScaleY="54168" custLinFactNeighborX="-2499" custLinFactNeighborY="-9732">
        <dgm:presLayoutVars>
          <dgm:bulletEnabled val="1"/>
        </dgm:presLayoutVars>
      </dgm:prSet>
      <dgm:spPr/>
      <dgm:t>
        <a:bodyPr/>
        <a:lstStyle/>
        <a:p>
          <a:endParaRPr lang="en-US"/>
        </a:p>
      </dgm:t>
    </dgm:pt>
    <dgm:pt modelId="{E3CC7162-8D19-4D1D-8E4C-01585A201196}" type="pres">
      <dgm:prSet presAssocID="{0DB166A7-F73B-4898-9F1B-A56A7D3F0138}" presName="bullet5d" presStyleLbl="node1" presStyleIdx="3" presStyleCnt="5" custLinFactX="50777" custLinFactNeighborX="100000" custLinFactNeighborY="-4114"/>
      <dgm:spPr/>
    </dgm:pt>
    <dgm:pt modelId="{9F32B838-F97C-46BC-A1F9-92555C5939C3}" type="pres">
      <dgm:prSet presAssocID="{0DB166A7-F73B-4898-9F1B-A56A7D3F0138}" presName="textBox5d" presStyleLbl="revTx" presStyleIdx="3" presStyleCnt="5" custScaleX="103481" custScaleY="44010" custLinFactNeighborX="6435" custLinFactNeighborY="-10416">
        <dgm:presLayoutVars>
          <dgm:bulletEnabled val="1"/>
        </dgm:presLayoutVars>
      </dgm:prSet>
      <dgm:spPr/>
      <dgm:t>
        <a:bodyPr/>
        <a:lstStyle/>
        <a:p>
          <a:endParaRPr lang="en-US"/>
        </a:p>
      </dgm:t>
    </dgm:pt>
    <dgm:pt modelId="{4C3D47B7-07A8-447B-99D8-35DA0FAC6673}" type="pres">
      <dgm:prSet presAssocID="{1745FF8D-A9EA-4B1A-BD90-09F85E14584E}" presName="bullet5e" presStyleLbl="node1" presStyleIdx="4" presStyleCnt="5" custLinFactX="26737" custLinFactNeighborX="100000" custLinFactNeighborY="10172"/>
      <dgm:spPr/>
    </dgm:pt>
    <dgm:pt modelId="{8AED44B7-E356-409F-8D6B-36477480C87B}" type="pres">
      <dgm:prSet presAssocID="{1745FF8D-A9EA-4B1A-BD90-09F85E14584E}" presName="textBox5e" presStyleLbl="revTx" presStyleIdx="4" presStyleCnt="5" custScaleX="121564" custScaleY="50131" custLinFactNeighborX="592" custLinFactNeighborY="-5360">
        <dgm:presLayoutVars>
          <dgm:bulletEnabled val="1"/>
        </dgm:presLayoutVars>
      </dgm:prSet>
      <dgm:spPr/>
      <dgm:t>
        <a:bodyPr/>
        <a:lstStyle/>
        <a:p>
          <a:endParaRPr lang="en-US"/>
        </a:p>
      </dgm:t>
    </dgm:pt>
  </dgm:ptLst>
  <dgm:cxnLst>
    <dgm:cxn modelId="{880FFA84-8E31-4F37-846F-3620BF67BCF9}" srcId="{B3396C73-A489-4DC9-8595-423CDFF89F58}" destId="{0026A6A8-4708-4B7D-8784-2E0997FA418F}" srcOrd="1" destOrd="0" parTransId="{5E42F927-3A43-4CD7-ACFB-6E3E41070573}" sibTransId="{44DD8905-90FB-4967-B62E-1FD635DF7E39}"/>
    <dgm:cxn modelId="{0F210635-41AE-4C48-B753-72E0CB102358}" type="presOf" srcId="{E859CC9A-2FBE-43D0-BCB1-ABDC60CF508E}" destId="{9F32B838-F97C-46BC-A1F9-92555C5939C3}" srcOrd="0" destOrd="1" presId="urn:microsoft.com/office/officeart/2005/8/layout/arrow2"/>
    <dgm:cxn modelId="{3B1E7695-EA93-48E5-AF57-E84861E97656}" srcId="{326CFA25-F3D4-4B2F-8EFA-43621053B677}" destId="{9BF57D39-3418-47BD-9C4B-8FF55E9A241E}" srcOrd="0" destOrd="0" parTransId="{F1A10C9E-1437-4C0F-B758-96CC37E03508}" sibTransId="{9E112758-FD8B-426E-870F-ED3E18319389}"/>
    <dgm:cxn modelId="{BE660A27-BE3A-47AC-97D2-74381C050E39}" srcId="{1745FF8D-A9EA-4B1A-BD90-09F85E14584E}" destId="{CE5E60EE-46A5-40BB-A0F7-F9DD8D6C053F}" srcOrd="1" destOrd="0" parTransId="{D863A2E4-C2D0-4FCA-BB80-200358D79C71}" sibTransId="{23655F84-A47C-4792-9B45-E67AD84D9AE8}"/>
    <dgm:cxn modelId="{16D25301-5C2D-45ED-8E29-094BBDF91079}" srcId="{326CFA25-F3D4-4B2F-8EFA-43621053B677}" destId="{A2791B67-9D6C-4667-ABDA-556697B66F14}" srcOrd="1" destOrd="0" parTransId="{F0DBAE61-8B1D-4993-8734-353F14FD5A76}" sibTransId="{5039A292-9EAC-43B2-9A46-F4C31F1C185A}"/>
    <dgm:cxn modelId="{25F1784B-A3C2-4E88-A07D-A402DFF6A3F1}" srcId="{FE0697FE-2F5A-46DF-A4DE-56261378B861}" destId="{1745FF8D-A9EA-4B1A-BD90-09F85E14584E}" srcOrd="4" destOrd="0" parTransId="{E6ECFC10-07D3-4BAC-9578-0643070CEDE2}" sibTransId="{4A3B8E80-60A3-48FC-A084-5423262004EA}"/>
    <dgm:cxn modelId="{6B5A766A-23C3-4F62-845B-B54DB3DC5F2E}" srcId="{B3396C73-A489-4DC9-8595-423CDFF89F58}" destId="{97ADC7DB-9645-4ED7-80D9-853D2A5AEEA5}" srcOrd="0" destOrd="0" parTransId="{63FD8F94-82FD-46DB-A6E9-3998FC126AC4}" sibTransId="{E63C8114-7499-4D06-9D47-0ACEDA753B79}"/>
    <dgm:cxn modelId="{EC8F56E8-FA4A-4472-A27C-7F108EE76D32}" type="presOf" srcId="{FE0697FE-2F5A-46DF-A4DE-56261378B861}" destId="{D339F1C3-BF56-4434-807E-3EDAC4EBDAAA}" srcOrd="0" destOrd="0" presId="urn:microsoft.com/office/officeart/2005/8/layout/arrow2"/>
    <dgm:cxn modelId="{B769F308-58E4-4D81-96C2-7ED60781377D}" type="presOf" srcId="{0DB166A7-F73B-4898-9F1B-A56A7D3F0138}" destId="{9F32B838-F97C-46BC-A1F9-92555C5939C3}" srcOrd="0" destOrd="0" presId="urn:microsoft.com/office/officeart/2005/8/layout/arrow2"/>
    <dgm:cxn modelId="{0F3AB617-EC79-4FCA-9A35-471E20A94450}" srcId="{1745FF8D-A9EA-4B1A-BD90-09F85E14584E}" destId="{29A5963F-47F3-4F70-8A2C-A70FFF66ED1B}" srcOrd="0" destOrd="0" parTransId="{8959484B-A8E0-4F49-9683-EFA4DB3BD17E}" sibTransId="{DE1B9AC8-7E80-4C9C-A481-B4AB040DA9C8}"/>
    <dgm:cxn modelId="{A388CE2B-F87B-45E8-A59B-8F971E2F478C}" type="presOf" srcId="{013C8DC8-D786-4F57-9721-4CB5B5791D11}" destId="{007E85F0-55CF-4717-8F92-EBCDA5E2EE75}" srcOrd="0" destOrd="1" presId="urn:microsoft.com/office/officeart/2005/8/layout/arrow2"/>
    <dgm:cxn modelId="{A75F0276-2689-4DFE-AC84-418357965988}" srcId="{FE0697FE-2F5A-46DF-A4DE-56261378B861}" destId="{5A78D400-2645-472D-9D74-C56C257A29ED}" srcOrd="1" destOrd="0" parTransId="{A9FBF430-D1BD-4807-A935-E4CD7DA47339}" sibTransId="{38129CC8-B231-4E41-8407-603B66F866A3}"/>
    <dgm:cxn modelId="{F9FB171C-4FBD-4AA5-B3F3-15275ECBAB03}" type="presOf" srcId="{CE5E60EE-46A5-40BB-A0F7-F9DD8D6C053F}" destId="{8AED44B7-E356-409F-8D6B-36477480C87B}" srcOrd="0" destOrd="2" presId="urn:microsoft.com/office/officeart/2005/8/layout/arrow2"/>
    <dgm:cxn modelId="{8EAA8EA1-E9E3-4F50-8E03-E8FBC1CAA1CD}" type="presOf" srcId="{B3396C73-A489-4DC9-8595-423CDFF89F58}" destId="{097F0C6D-E21D-4A6C-8D06-EA8023EF7ABC}" srcOrd="0" destOrd="0" presId="urn:microsoft.com/office/officeart/2005/8/layout/arrow2"/>
    <dgm:cxn modelId="{53093F96-F6B4-4EED-93CB-EFDE2926359D}" type="presOf" srcId="{A2791B67-9D6C-4667-ABDA-556697B66F14}" destId="{9FE0BB7D-F356-4174-9CDE-951E5BA610AE}" srcOrd="0" destOrd="2" presId="urn:microsoft.com/office/officeart/2005/8/layout/arrow2"/>
    <dgm:cxn modelId="{7B7D5CD6-0D5E-419E-9D37-6CB3C147F2F1}" srcId="{FE0697FE-2F5A-46DF-A4DE-56261378B861}" destId="{0DB166A7-F73B-4898-9F1B-A56A7D3F0138}" srcOrd="3" destOrd="0" parTransId="{25CEEA9A-62B1-4697-AF2D-2518F7AA7180}" sibTransId="{5B123198-E0EE-4537-88C2-72AFEFEF4E12}"/>
    <dgm:cxn modelId="{53E7AAD6-6C25-409B-B639-139FB7ED764B}" type="presOf" srcId="{97ADC7DB-9645-4ED7-80D9-853D2A5AEEA5}" destId="{097F0C6D-E21D-4A6C-8D06-EA8023EF7ABC}" srcOrd="0" destOrd="1" presId="urn:microsoft.com/office/officeart/2005/8/layout/arrow2"/>
    <dgm:cxn modelId="{37BE670F-ADDC-4D25-BB45-D549C5AD3C98}" srcId="{FE0697FE-2F5A-46DF-A4DE-56261378B861}" destId="{326CFA25-F3D4-4B2F-8EFA-43621053B677}" srcOrd="0" destOrd="0" parTransId="{36F0C9B3-9D4D-4973-AFD7-68B1C182CBDB}" sibTransId="{38B4B483-83A0-480E-9CA8-E169C5B38FBD}"/>
    <dgm:cxn modelId="{100C6771-7EE7-4D55-9950-FD797A4D55EB}" srcId="{5A78D400-2645-472D-9D74-C56C257A29ED}" destId="{013C8DC8-D786-4F57-9721-4CB5B5791D11}" srcOrd="0" destOrd="0" parTransId="{61C720CC-AC51-45CD-B527-2BCE4B6C0E65}" sibTransId="{189BB45F-C7EE-4E9A-9F0A-8A25F4F963DA}"/>
    <dgm:cxn modelId="{07A9111D-5E3B-46EF-8078-2674DF8ABF12}" type="presOf" srcId="{0026A6A8-4708-4B7D-8784-2E0997FA418F}" destId="{097F0C6D-E21D-4A6C-8D06-EA8023EF7ABC}" srcOrd="0" destOrd="2" presId="urn:microsoft.com/office/officeart/2005/8/layout/arrow2"/>
    <dgm:cxn modelId="{C287A40A-8ED9-43BE-9AF8-440A00C5892C}" type="presOf" srcId="{5A78D400-2645-472D-9D74-C56C257A29ED}" destId="{007E85F0-55CF-4717-8F92-EBCDA5E2EE75}" srcOrd="0" destOrd="0" presId="urn:microsoft.com/office/officeart/2005/8/layout/arrow2"/>
    <dgm:cxn modelId="{DAAF3128-4828-4EDF-8979-15CD0309A1C7}" srcId="{5A78D400-2645-472D-9D74-C56C257A29ED}" destId="{3D25C91C-375D-4AAB-BB7F-FAF97274AD7C}" srcOrd="1" destOrd="0" parTransId="{99F942A6-4BBB-4951-AE46-16A043F630AA}" sibTransId="{C5DFD909-FA1D-4EE5-9F2B-D9503ED51085}"/>
    <dgm:cxn modelId="{91D8C773-1069-49C6-8CAC-8BD71CE9F0A8}" type="presOf" srcId="{3D25C91C-375D-4AAB-BB7F-FAF97274AD7C}" destId="{007E85F0-55CF-4717-8F92-EBCDA5E2EE75}" srcOrd="0" destOrd="2" presId="urn:microsoft.com/office/officeart/2005/8/layout/arrow2"/>
    <dgm:cxn modelId="{8DFEA233-480B-458D-91F6-3A3D4E277CBE}" srcId="{FE0697FE-2F5A-46DF-A4DE-56261378B861}" destId="{B3396C73-A489-4DC9-8595-423CDFF89F58}" srcOrd="2" destOrd="0" parTransId="{BE5AB2E8-61B1-4EB0-9763-AE5418C0DA8B}" sibTransId="{DB0B29B4-CDA5-4939-A24C-ED6E8A879988}"/>
    <dgm:cxn modelId="{8BCDDF6F-9102-477F-9A4F-797647836960}" type="presOf" srcId="{1745FF8D-A9EA-4B1A-BD90-09F85E14584E}" destId="{8AED44B7-E356-409F-8D6B-36477480C87B}" srcOrd="0" destOrd="0" presId="urn:microsoft.com/office/officeart/2005/8/layout/arrow2"/>
    <dgm:cxn modelId="{99658D55-EB84-4939-9EC9-F87E32A24273}" type="presOf" srcId="{9BF57D39-3418-47BD-9C4B-8FF55E9A241E}" destId="{9FE0BB7D-F356-4174-9CDE-951E5BA610AE}" srcOrd="0" destOrd="1" presId="urn:microsoft.com/office/officeart/2005/8/layout/arrow2"/>
    <dgm:cxn modelId="{6FB1C374-CF95-463D-A110-0AC5725D31A4}" srcId="{0DB166A7-F73B-4898-9F1B-A56A7D3F0138}" destId="{E023274D-F3AD-4228-9A33-2125F6DBC0FA}" srcOrd="1" destOrd="0" parTransId="{74D9EDE4-EFAA-4BB7-B9CD-21A35AF856F3}" sibTransId="{213CAA80-9C4F-4B16-8409-16E3F12B40B8}"/>
    <dgm:cxn modelId="{A673D873-BD6B-491B-8E44-97F665A5290F}" type="presOf" srcId="{E023274D-F3AD-4228-9A33-2125F6DBC0FA}" destId="{9F32B838-F97C-46BC-A1F9-92555C5939C3}" srcOrd="0" destOrd="2" presId="urn:microsoft.com/office/officeart/2005/8/layout/arrow2"/>
    <dgm:cxn modelId="{002E4BB5-F82E-45C1-A027-36D76F72C088}" type="presOf" srcId="{326CFA25-F3D4-4B2F-8EFA-43621053B677}" destId="{9FE0BB7D-F356-4174-9CDE-951E5BA610AE}" srcOrd="0" destOrd="0" presId="urn:microsoft.com/office/officeart/2005/8/layout/arrow2"/>
    <dgm:cxn modelId="{0E900752-5629-40BA-BCC8-33F1F5D56B9F}" srcId="{0DB166A7-F73B-4898-9F1B-A56A7D3F0138}" destId="{E859CC9A-2FBE-43D0-BCB1-ABDC60CF508E}" srcOrd="0" destOrd="0" parTransId="{36857B1D-04AD-44EA-831A-5F0C72C4D2F6}" sibTransId="{A9C434F6-8B98-4FF5-9CB8-8016948EE900}"/>
    <dgm:cxn modelId="{4F7EBA21-3C53-474C-8FAF-95FE23509103}" type="presOf" srcId="{29A5963F-47F3-4F70-8A2C-A70FFF66ED1B}" destId="{8AED44B7-E356-409F-8D6B-36477480C87B}" srcOrd="0" destOrd="1" presId="urn:microsoft.com/office/officeart/2005/8/layout/arrow2"/>
    <dgm:cxn modelId="{0D888452-EA12-4786-BE2E-7D5A58267BA4}" type="presParOf" srcId="{D339F1C3-BF56-4434-807E-3EDAC4EBDAAA}" destId="{0D3F7215-A2EC-4B24-83F6-A63DA303A3B9}" srcOrd="0" destOrd="0" presId="urn:microsoft.com/office/officeart/2005/8/layout/arrow2"/>
    <dgm:cxn modelId="{69C88B22-B07C-4B33-A8D5-9655328D5076}" type="presParOf" srcId="{D339F1C3-BF56-4434-807E-3EDAC4EBDAAA}" destId="{E3D74233-B14C-430D-9AF5-4962133B2BD6}" srcOrd="1" destOrd="0" presId="urn:microsoft.com/office/officeart/2005/8/layout/arrow2"/>
    <dgm:cxn modelId="{22FC4FDD-010A-45EA-928E-CE5152D93489}" type="presParOf" srcId="{E3D74233-B14C-430D-9AF5-4962133B2BD6}" destId="{806CA20C-FDF0-497F-94FD-C48250732C8A}" srcOrd="0" destOrd="0" presId="urn:microsoft.com/office/officeart/2005/8/layout/arrow2"/>
    <dgm:cxn modelId="{20C2B83F-38B8-4657-8179-F3DEE1D230D4}" type="presParOf" srcId="{E3D74233-B14C-430D-9AF5-4962133B2BD6}" destId="{9FE0BB7D-F356-4174-9CDE-951E5BA610AE}" srcOrd="1" destOrd="0" presId="urn:microsoft.com/office/officeart/2005/8/layout/arrow2"/>
    <dgm:cxn modelId="{92003B8E-9C28-4EE5-AEAC-99691E6BF7DF}" type="presParOf" srcId="{E3D74233-B14C-430D-9AF5-4962133B2BD6}" destId="{3D73D4FF-2C67-4D2A-83B8-0D9C6F62A4CE}" srcOrd="2" destOrd="0" presId="urn:microsoft.com/office/officeart/2005/8/layout/arrow2"/>
    <dgm:cxn modelId="{F186E904-B6A1-45A1-9AB6-81444131D1EB}" type="presParOf" srcId="{E3D74233-B14C-430D-9AF5-4962133B2BD6}" destId="{007E85F0-55CF-4717-8F92-EBCDA5E2EE75}" srcOrd="3" destOrd="0" presId="urn:microsoft.com/office/officeart/2005/8/layout/arrow2"/>
    <dgm:cxn modelId="{5E8A15E4-DE5A-42CA-B830-11AFE46DE391}" type="presParOf" srcId="{E3D74233-B14C-430D-9AF5-4962133B2BD6}" destId="{F6C00867-8549-4D2E-829A-D1DDB5301CDC}" srcOrd="4" destOrd="0" presId="urn:microsoft.com/office/officeart/2005/8/layout/arrow2"/>
    <dgm:cxn modelId="{7D753562-54D0-40C0-A360-FA0AFDD4B6E5}" type="presParOf" srcId="{E3D74233-B14C-430D-9AF5-4962133B2BD6}" destId="{097F0C6D-E21D-4A6C-8D06-EA8023EF7ABC}" srcOrd="5" destOrd="0" presId="urn:microsoft.com/office/officeart/2005/8/layout/arrow2"/>
    <dgm:cxn modelId="{D2415948-9EF1-4A52-A7F7-4E452F497265}" type="presParOf" srcId="{E3D74233-B14C-430D-9AF5-4962133B2BD6}" destId="{E3CC7162-8D19-4D1D-8E4C-01585A201196}" srcOrd="6" destOrd="0" presId="urn:microsoft.com/office/officeart/2005/8/layout/arrow2"/>
    <dgm:cxn modelId="{C4F2F67D-DFFC-4F70-8FD3-E352EDB23B89}" type="presParOf" srcId="{E3D74233-B14C-430D-9AF5-4962133B2BD6}" destId="{9F32B838-F97C-46BC-A1F9-92555C5939C3}" srcOrd="7" destOrd="0" presId="urn:microsoft.com/office/officeart/2005/8/layout/arrow2"/>
    <dgm:cxn modelId="{C2A7A8A2-203A-4F44-A450-42941C590CAF}" type="presParOf" srcId="{E3D74233-B14C-430D-9AF5-4962133B2BD6}" destId="{4C3D47B7-07A8-447B-99D8-35DA0FAC6673}" srcOrd="8" destOrd="0" presId="urn:microsoft.com/office/officeart/2005/8/layout/arrow2"/>
    <dgm:cxn modelId="{FCFC7144-47FA-46EB-AD34-14104983DB55}" type="presParOf" srcId="{E3D74233-B14C-430D-9AF5-4962133B2BD6}" destId="{8AED44B7-E356-409F-8D6B-36477480C87B}"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F7215-A2EC-4B24-83F6-A63DA303A3B9}">
      <dsp:nvSpPr>
        <dsp:cNvPr id="0" name=""/>
        <dsp:cNvSpPr/>
      </dsp:nvSpPr>
      <dsp:spPr>
        <a:xfrm>
          <a:off x="-2110606" y="350873"/>
          <a:ext cx="11173947" cy="434545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CA20C-FDF0-497F-94FD-C48250732C8A}">
      <dsp:nvSpPr>
        <dsp:cNvPr id="0" name=""/>
        <dsp:cNvSpPr/>
      </dsp:nvSpPr>
      <dsp:spPr>
        <a:xfrm>
          <a:off x="493422" y="2865742"/>
          <a:ext cx="159912" cy="159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E0BB7D-F356-4174-9CDE-951E5BA610AE}">
      <dsp:nvSpPr>
        <dsp:cNvPr id="0" name=""/>
        <dsp:cNvSpPr/>
      </dsp:nvSpPr>
      <dsp:spPr>
        <a:xfrm>
          <a:off x="274622" y="3356734"/>
          <a:ext cx="1143993" cy="1382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735" tIns="0" rIns="0" bIns="0" numCol="1" spcCol="1270" anchor="t" anchorCtr="0">
          <a:noAutofit/>
        </a:bodyPr>
        <a:lstStyle/>
        <a:p>
          <a:pPr lvl="0" algn="l" defTabSz="533400">
            <a:lnSpc>
              <a:spcPct val="90000"/>
            </a:lnSpc>
            <a:spcBef>
              <a:spcPct val="0"/>
            </a:spcBef>
            <a:spcAft>
              <a:spcPct val="35000"/>
            </a:spcAft>
          </a:pPr>
          <a:r>
            <a:rPr lang="en-US" sz="1200" kern="1200" dirty="0"/>
            <a:t>Small Merchants:</a:t>
          </a:r>
        </a:p>
        <a:p>
          <a:pPr marL="57150" lvl="1" indent="-57150" algn="l" defTabSz="466725">
            <a:lnSpc>
              <a:spcPct val="90000"/>
            </a:lnSpc>
            <a:spcBef>
              <a:spcPct val="0"/>
            </a:spcBef>
            <a:spcAft>
              <a:spcPct val="15000"/>
            </a:spcAft>
            <a:buChar char="••"/>
          </a:pPr>
          <a:r>
            <a:rPr lang="en-US" sz="1050" kern="1200" dirty="0"/>
            <a:t>Tight Relationship with customer – </a:t>
          </a:r>
        </a:p>
        <a:p>
          <a:pPr marL="57150" lvl="1" indent="-57150" algn="l" defTabSz="466725">
            <a:lnSpc>
              <a:spcPct val="90000"/>
            </a:lnSpc>
            <a:spcBef>
              <a:spcPct val="0"/>
            </a:spcBef>
            <a:spcAft>
              <a:spcPct val="15000"/>
            </a:spcAft>
            <a:buChar char="••"/>
          </a:pPr>
          <a:r>
            <a:rPr lang="en-US" sz="1050" kern="1200" dirty="0"/>
            <a:t>Rich, organic, credible narrative data</a:t>
          </a:r>
        </a:p>
      </dsp:txBody>
      <dsp:txXfrm>
        <a:off x="274622" y="3356734"/>
        <a:ext cx="1143993" cy="1382554"/>
      </dsp:txXfrm>
    </dsp:sp>
    <dsp:sp modelId="{3D73D4FF-2C67-4D2A-83B8-0D9C6F62A4CE}">
      <dsp:nvSpPr>
        <dsp:cNvPr id="0" name=""/>
        <dsp:cNvSpPr/>
      </dsp:nvSpPr>
      <dsp:spPr>
        <a:xfrm>
          <a:off x="1775440" y="2385743"/>
          <a:ext cx="250298" cy="2502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7E85F0-55CF-4717-8F92-EBCDA5E2EE75}">
      <dsp:nvSpPr>
        <dsp:cNvPr id="0" name=""/>
        <dsp:cNvSpPr/>
      </dsp:nvSpPr>
      <dsp:spPr>
        <a:xfrm>
          <a:off x="1316280" y="2933694"/>
          <a:ext cx="1429315" cy="10722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628" tIns="0" rIns="0" bIns="0" numCol="1" spcCol="1270" anchor="t" anchorCtr="0">
          <a:noAutofit/>
        </a:bodyPr>
        <a:lstStyle/>
        <a:p>
          <a:pPr lvl="0" algn="l" defTabSz="533400">
            <a:lnSpc>
              <a:spcPct val="90000"/>
            </a:lnSpc>
            <a:spcBef>
              <a:spcPct val="0"/>
            </a:spcBef>
            <a:spcAft>
              <a:spcPct val="35000"/>
            </a:spcAft>
          </a:pPr>
          <a:r>
            <a:rPr lang="en-US" sz="1200" kern="1200" dirty="0"/>
            <a:t>Early Large Merchant</a:t>
          </a:r>
        </a:p>
        <a:p>
          <a:pPr marL="57150" lvl="1" indent="-57150" algn="l" defTabSz="466725">
            <a:lnSpc>
              <a:spcPct val="90000"/>
            </a:lnSpc>
            <a:spcBef>
              <a:spcPct val="0"/>
            </a:spcBef>
            <a:spcAft>
              <a:spcPct val="15000"/>
            </a:spcAft>
            <a:buChar char="••"/>
          </a:pPr>
          <a:r>
            <a:rPr lang="en-US" sz="1050" kern="1200" dirty="0"/>
            <a:t>Loose Relationship with customer</a:t>
          </a:r>
        </a:p>
        <a:p>
          <a:pPr marL="57150" lvl="1" indent="-57150" algn="l" defTabSz="466725">
            <a:lnSpc>
              <a:spcPct val="90000"/>
            </a:lnSpc>
            <a:spcBef>
              <a:spcPct val="0"/>
            </a:spcBef>
            <a:spcAft>
              <a:spcPct val="15000"/>
            </a:spcAft>
            <a:buChar char="••"/>
          </a:pPr>
          <a:r>
            <a:rPr lang="en-US" sz="1050" kern="1200" dirty="0"/>
            <a:t>Little personal data, but lots of general data</a:t>
          </a:r>
        </a:p>
      </dsp:txBody>
      <dsp:txXfrm>
        <a:off x="1316280" y="2933694"/>
        <a:ext cx="1429315" cy="1072219"/>
      </dsp:txXfrm>
    </dsp:sp>
    <dsp:sp modelId="{F6C00867-8549-4D2E-829A-D1DDB5301CDC}">
      <dsp:nvSpPr>
        <dsp:cNvPr id="0" name=""/>
        <dsp:cNvSpPr/>
      </dsp:nvSpPr>
      <dsp:spPr>
        <a:xfrm>
          <a:off x="3074374" y="1944265"/>
          <a:ext cx="333731" cy="33373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7F0C6D-E21D-4A6C-8D06-EA8023EF7ABC}">
      <dsp:nvSpPr>
        <dsp:cNvPr id="0" name=""/>
        <dsp:cNvSpPr/>
      </dsp:nvSpPr>
      <dsp:spPr>
        <a:xfrm>
          <a:off x="2618443" y="2576157"/>
          <a:ext cx="1697448" cy="1322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837" tIns="0" rIns="0" bIns="0" numCol="1" spcCol="1270" anchor="t" anchorCtr="0">
          <a:noAutofit/>
        </a:bodyPr>
        <a:lstStyle/>
        <a:p>
          <a:pPr lvl="0" algn="l" defTabSz="533400">
            <a:lnSpc>
              <a:spcPct val="90000"/>
            </a:lnSpc>
            <a:spcBef>
              <a:spcPct val="0"/>
            </a:spcBef>
            <a:spcAft>
              <a:spcPct val="35000"/>
            </a:spcAft>
          </a:pPr>
          <a:r>
            <a:rPr lang="en-US" sz="1200" kern="1200" dirty="0"/>
            <a:t>Maturing National Merchant</a:t>
          </a:r>
        </a:p>
        <a:p>
          <a:pPr marL="57150" lvl="1" indent="-57150" algn="l" defTabSz="466725">
            <a:lnSpc>
              <a:spcPct val="90000"/>
            </a:lnSpc>
            <a:spcBef>
              <a:spcPct val="0"/>
            </a:spcBef>
            <a:spcAft>
              <a:spcPct val="15000"/>
            </a:spcAft>
            <a:buChar char="••"/>
          </a:pPr>
          <a:r>
            <a:rPr lang="en-US" sz="1050" kern="1200" dirty="0"/>
            <a:t>Tightening relationship with customer</a:t>
          </a:r>
        </a:p>
        <a:p>
          <a:pPr marL="57150" lvl="1" indent="-57150" algn="l" defTabSz="466725">
            <a:lnSpc>
              <a:spcPct val="90000"/>
            </a:lnSpc>
            <a:spcBef>
              <a:spcPct val="0"/>
            </a:spcBef>
            <a:spcAft>
              <a:spcPct val="15000"/>
            </a:spcAft>
            <a:buChar char="••"/>
          </a:pPr>
          <a:r>
            <a:rPr lang="en-US" sz="1050" kern="1200" dirty="0"/>
            <a:t>Increasing personal data + lots of aggregate data</a:t>
          </a:r>
        </a:p>
      </dsp:txBody>
      <dsp:txXfrm>
        <a:off x="2618443" y="2576157"/>
        <a:ext cx="1697448" cy="1322862"/>
      </dsp:txXfrm>
    </dsp:sp>
    <dsp:sp modelId="{E3CC7162-8D19-4D1D-8E4C-01585A201196}">
      <dsp:nvSpPr>
        <dsp:cNvPr id="0" name=""/>
        <dsp:cNvSpPr/>
      </dsp:nvSpPr>
      <dsp:spPr>
        <a:xfrm>
          <a:off x="4606059" y="1551606"/>
          <a:ext cx="431069" cy="43106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32B838-F97C-46BC-A1F9-92555C5939C3}">
      <dsp:nvSpPr>
        <dsp:cNvPr id="0" name=""/>
        <dsp:cNvSpPr/>
      </dsp:nvSpPr>
      <dsp:spPr>
        <a:xfrm>
          <a:off x="4236919" y="2296680"/>
          <a:ext cx="1438951" cy="12813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415" tIns="0" rIns="0" bIns="0" numCol="1" spcCol="1270" anchor="t" anchorCtr="0">
          <a:noAutofit/>
        </a:bodyPr>
        <a:lstStyle/>
        <a:p>
          <a:pPr lvl="0" algn="l" defTabSz="533400">
            <a:lnSpc>
              <a:spcPct val="90000"/>
            </a:lnSpc>
            <a:spcBef>
              <a:spcPct val="0"/>
            </a:spcBef>
            <a:spcAft>
              <a:spcPct val="35000"/>
            </a:spcAft>
          </a:pPr>
          <a:r>
            <a:rPr lang="en-US" sz="1200" kern="1200" dirty="0"/>
            <a:t>Current National Merchant</a:t>
          </a:r>
        </a:p>
        <a:p>
          <a:pPr marL="57150" lvl="1" indent="-57150" algn="l" defTabSz="466725">
            <a:lnSpc>
              <a:spcPct val="90000"/>
            </a:lnSpc>
            <a:spcBef>
              <a:spcPct val="0"/>
            </a:spcBef>
            <a:spcAft>
              <a:spcPct val="15000"/>
            </a:spcAft>
            <a:buChar char="••"/>
          </a:pPr>
          <a:r>
            <a:rPr lang="en-US" sz="1050" kern="1200" dirty="0"/>
            <a:t>Intimate relationship with customer</a:t>
          </a:r>
        </a:p>
        <a:p>
          <a:pPr marL="57150" lvl="1" indent="-57150" algn="l" defTabSz="466725">
            <a:lnSpc>
              <a:spcPct val="90000"/>
            </a:lnSpc>
            <a:spcBef>
              <a:spcPct val="0"/>
            </a:spcBef>
            <a:spcAft>
              <a:spcPct val="15000"/>
            </a:spcAft>
            <a:buChar char="••"/>
          </a:pPr>
          <a:r>
            <a:rPr lang="en-US" sz="1050" kern="1200" dirty="0"/>
            <a:t>Lots of personal and aggregate data</a:t>
          </a:r>
        </a:p>
      </dsp:txBody>
      <dsp:txXfrm>
        <a:off x="4236919" y="2296680"/>
        <a:ext cx="1438951" cy="1281332"/>
      </dsp:txXfrm>
    </dsp:sp>
    <dsp:sp modelId="{4C3D47B7-07A8-447B-99D8-35DA0FAC6673}">
      <dsp:nvSpPr>
        <dsp:cNvPr id="0" name=""/>
        <dsp:cNvSpPr/>
      </dsp:nvSpPr>
      <dsp:spPr>
        <a:xfrm>
          <a:off x="5983677" y="1279313"/>
          <a:ext cx="549265" cy="54926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ED44B7-E356-409F-8D6B-36477480C87B}">
      <dsp:nvSpPr>
        <dsp:cNvPr id="0" name=""/>
        <dsp:cNvSpPr/>
      </dsp:nvSpPr>
      <dsp:spPr>
        <a:xfrm>
          <a:off x="5412258" y="2124117"/>
          <a:ext cx="1690404" cy="16033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1045" tIns="0" rIns="0" bIns="0" numCol="1" spcCol="1270" anchor="t" anchorCtr="0">
          <a:noAutofit/>
        </a:bodyPr>
        <a:lstStyle/>
        <a:p>
          <a:pPr lvl="0" algn="l" defTabSz="533400">
            <a:lnSpc>
              <a:spcPct val="90000"/>
            </a:lnSpc>
            <a:spcBef>
              <a:spcPct val="0"/>
            </a:spcBef>
            <a:spcAft>
              <a:spcPct val="35000"/>
            </a:spcAft>
          </a:pPr>
          <a:r>
            <a:rPr lang="en-US" sz="1200" kern="1200" dirty="0"/>
            <a:t>Future Global and SME Merchants</a:t>
          </a:r>
        </a:p>
        <a:p>
          <a:pPr marL="57150" lvl="1" indent="-57150" algn="l" defTabSz="466725">
            <a:lnSpc>
              <a:spcPct val="90000"/>
            </a:lnSpc>
            <a:spcBef>
              <a:spcPct val="0"/>
            </a:spcBef>
            <a:spcAft>
              <a:spcPct val="15000"/>
            </a:spcAft>
            <a:buChar char="••"/>
          </a:pPr>
          <a:r>
            <a:rPr lang="en-US" sz="1050" kern="1200" dirty="0"/>
            <a:t>Multi-faceted relationship with customer</a:t>
          </a:r>
        </a:p>
        <a:p>
          <a:pPr marL="57150" lvl="1" indent="-57150" algn="l" defTabSz="466725">
            <a:lnSpc>
              <a:spcPct val="90000"/>
            </a:lnSpc>
            <a:spcBef>
              <a:spcPct val="0"/>
            </a:spcBef>
            <a:spcAft>
              <a:spcPct val="15000"/>
            </a:spcAft>
            <a:buChar char="••"/>
          </a:pPr>
          <a:r>
            <a:rPr lang="en-US" sz="1050" kern="1200" dirty="0"/>
            <a:t>Huge amount of personal and aggregate data</a:t>
          </a:r>
        </a:p>
      </dsp:txBody>
      <dsp:txXfrm>
        <a:off x="5412258" y="2124117"/>
        <a:ext cx="1690404" cy="1603318"/>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5F4049D3-38D1-409C-80E9-0BA78DCA379B}" type="datetimeFigureOut">
              <a:rPr lang="en-US" smtClean="0"/>
              <a:pPr/>
              <a:t>8/28/2019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DC41A81-9C09-4266-8980-7D27C96A50D3}" type="slidenum">
              <a:rPr lang="en-US" smtClean="0"/>
              <a:pPr/>
              <a:t>‹#›</a:t>
            </a:fld>
            <a:endParaRPr lang="en-US"/>
          </a:p>
        </p:txBody>
      </p:sp>
    </p:spTree>
    <p:extLst>
      <p:ext uri="{BB962C8B-B14F-4D97-AF65-F5344CB8AC3E}">
        <p14:creationId xmlns:p14="http://schemas.microsoft.com/office/powerpoint/2010/main" val="547843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8C44EA7-8EB7-4E3C-A441-91C693A95298}" type="datetimeFigureOut">
              <a:rPr lang="en-US" smtClean="0"/>
              <a:pPr/>
              <a:t>8/28/2019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7D70FD8-F340-4CE0-883F-C68A78C410E3}" type="slidenum">
              <a:rPr lang="en-US" smtClean="0"/>
              <a:pPr/>
              <a:t>‹#›</a:t>
            </a:fld>
            <a:endParaRPr lang="en-US"/>
          </a:p>
        </p:txBody>
      </p:sp>
    </p:spTree>
    <p:extLst>
      <p:ext uri="{BB962C8B-B14F-4D97-AF65-F5344CB8AC3E}">
        <p14:creationId xmlns:p14="http://schemas.microsoft.com/office/powerpoint/2010/main" val="31085668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70FD8-F340-4CE0-883F-C68A78C410E3}" type="slidenum">
              <a:rPr lang="en-US" smtClean="0"/>
              <a:pPr/>
              <a:t>1</a:t>
            </a:fld>
            <a:endParaRPr lang="en-US"/>
          </a:p>
        </p:txBody>
      </p:sp>
    </p:spTree>
    <p:extLst>
      <p:ext uri="{BB962C8B-B14F-4D97-AF65-F5344CB8AC3E}">
        <p14:creationId xmlns:p14="http://schemas.microsoft.com/office/powerpoint/2010/main" val="1405240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a:t>
            </a:r>
            <a:r>
              <a:rPr lang="en-US" baseline="0" dirty="0"/>
              <a:t> reason data has increased is the ability to capture relevant information about how a customer interacts with a company. This slide illustrates some of the evolution from when a company would no little if anything about what products or services a customer might be interested in to tracking everything in the customer – company interaction. </a:t>
            </a:r>
          </a:p>
          <a:p>
            <a:endParaRPr lang="en-US" baseline="0" dirty="0"/>
          </a:p>
          <a:p>
            <a:r>
              <a:rPr lang="en-US" baseline="0" dirty="0"/>
              <a:t>Starting from the left-bottom is the Sears Christmas Catalog. When Sears sent this out it had no idea what pages kids were spending the most time on and which products they circled so that their mom and dad would know what they wanted for Christmas. Now we have Amazon </a:t>
            </a:r>
            <a:r>
              <a:rPr lang="en-US" baseline="0" dirty="0" err="1"/>
              <a:t>wishlists</a:t>
            </a:r>
            <a:r>
              <a:rPr lang="en-US" baseline="0" dirty="0"/>
              <a:t> and they know patterns of pages visited and what you’ve done on their site. </a:t>
            </a:r>
          </a:p>
          <a:p>
            <a:endParaRPr lang="en-US" baseline="0" dirty="0"/>
          </a:p>
          <a:p>
            <a:r>
              <a:rPr lang="en-US" baseline="0" dirty="0"/>
              <a:t>Call centers (left-top) were the way to interact with the customer making an order (if they didn’t mail it in). </a:t>
            </a:r>
          </a:p>
          <a:p>
            <a:endParaRPr lang="en-US" baseline="0" dirty="0"/>
          </a:p>
          <a:p>
            <a:r>
              <a:rPr lang="en-US" baseline="0" dirty="0"/>
              <a:t>Bar codes and rewards cards enabled electronic tracking of products with customers to build a profile and identify patterns. </a:t>
            </a:r>
          </a:p>
          <a:p>
            <a:endParaRPr lang="en-US" baseline="0" dirty="0"/>
          </a:p>
          <a:p>
            <a:r>
              <a:rPr lang="en-US" baseline="0" dirty="0"/>
              <a:t>Social media can be analyzed to understand the sentiments about a product or service or what a customer might be interested in. </a:t>
            </a:r>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17</a:t>
            </a:fld>
            <a:endParaRPr lang="en-US"/>
          </a:p>
        </p:txBody>
      </p:sp>
    </p:spTree>
    <p:extLst>
      <p:ext uri="{BB962C8B-B14F-4D97-AF65-F5344CB8AC3E}">
        <p14:creationId xmlns:p14="http://schemas.microsoft.com/office/powerpoint/2010/main" val="74161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“How Relational Databases Work,” http://www-03.ibm.com/ibm/history/ibm100/us/en/icons/reldb/</a:t>
            </a:r>
          </a:p>
          <a:p>
            <a:pPr defTabSz="931774">
              <a:defRPr/>
            </a:pPr>
            <a:endParaRPr lang="en-US" dirty="0"/>
          </a:p>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22</a:t>
            </a:fld>
            <a:endParaRPr lang="en-US"/>
          </a:p>
        </p:txBody>
      </p:sp>
    </p:spTree>
    <p:extLst>
      <p:ext uri="{BB962C8B-B14F-4D97-AF65-F5344CB8AC3E}">
        <p14:creationId xmlns:p14="http://schemas.microsoft.com/office/powerpoint/2010/main" val="32237622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more detailed review of these three see: http://www.ijecse.org/wp-content/uploads/2012/12/Volume-2Number-1PP-133-140.pdf</a:t>
            </a:r>
          </a:p>
          <a:p>
            <a:endParaRPr lang="en-US" dirty="0"/>
          </a:p>
          <a:p>
            <a:pPr defTabSz="931774">
              <a:defRPr/>
            </a:pPr>
            <a:r>
              <a:rPr lang="en-US" dirty="0"/>
              <a:t>Cassandra logo: By Apache Software Foundation - https://svn.apache.org/repos/asf/cassandra/logo/cassandra.svg, Apache License 2.0, https://commons.wikimedia.org/w/index.php?curid=25112706</a:t>
            </a:r>
          </a:p>
          <a:p>
            <a:r>
              <a:rPr lang="en-US" dirty="0"/>
              <a:t>Dynamo Logo: By Amazon Web Services LLC - http://aws.typepad.com/aws/2011/12/introducing-aws-simple-icons-for-your-architecture-diagrams.html, CC BY-SA 3.0, https://commons.wikimedia.org/w/index.php?curid=30585241</a:t>
            </a:r>
          </a:p>
          <a:p>
            <a:r>
              <a:rPr lang="en-US" dirty="0"/>
              <a:t>Big Table Logo:</a:t>
            </a:r>
            <a:r>
              <a:rPr lang="en-US" baseline="0" dirty="0"/>
              <a:t> http://insidebigdata.com/wp-content/uploads/2015/05/google-bigtable.jpg</a:t>
            </a:r>
          </a:p>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24</a:t>
            </a:fld>
            <a:endParaRPr lang="en-US"/>
          </a:p>
        </p:txBody>
      </p:sp>
    </p:spTree>
    <p:extLst>
      <p:ext uri="{BB962C8B-B14F-4D97-AF65-F5344CB8AC3E}">
        <p14:creationId xmlns:p14="http://schemas.microsoft.com/office/powerpoint/2010/main" val="350132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27</a:t>
            </a:fld>
            <a:endParaRPr lang="en-US"/>
          </a:p>
        </p:txBody>
      </p:sp>
    </p:spTree>
    <p:extLst>
      <p:ext uri="{BB962C8B-B14F-4D97-AF65-F5344CB8AC3E}">
        <p14:creationId xmlns:p14="http://schemas.microsoft.com/office/powerpoint/2010/main" val="41504557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Simplified: Hadoop is a software that enables the control of multiple computers to process information. It organizes how complex processes are broken apart to be processed on multiple computers and then reassembled. </a:t>
            </a:r>
          </a:p>
          <a:p>
            <a:endParaRPr lang="en-US" dirty="0"/>
          </a:p>
          <a:p>
            <a:pPr defTabSz="931774">
              <a:defRPr/>
            </a:pPr>
            <a:r>
              <a:rPr lang="en-US" dirty="0"/>
              <a:t>History: Development of Alternative to and inspired by Google – further developed and refined by Yahoo – Hortonworks</a:t>
            </a:r>
          </a:p>
          <a:p>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28</a:t>
            </a:fld>
            <a:endParaRPr lang="en-US"/>
          </a:p>
        </p:txBody>
      </p:sp>
    </p:spTree>
    <p:extLst>
      <p:ext uri="{BB962C8B-B14F-4D97-AF65-F5344CB8AC3E}">
        <p14:creationId xmlns:p14="http://schemas.microsoft.com/office/powerpoint/2010/main" val="3350836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Immutability Resource: https://www.confluent.io/blog/turning-the-database-inside-out-with-apache-samza/</a:t>
            </a:r>
          </a:p>
        </p:txBody>
      </p:sp>
      <p:sp>
        <p:nvSpPr>
          <p:cNvPr id="4" name="Slide Number Placeholder 3"/>
          <p:cNvSpPr>
            <a:spLocks noGrp="1"/>
          </p:cNvSpPr>
          <p:nvPr>
            <p:ph type="sldNum" sz="quarter" idx="10"/>
          </p:nvPr>
        </p:nvSpPr>
        <p:spPr/>
        <p:txBody>
          <a:bodyPr/>
          <a:lstStyle/>
          <a:p>
            <a:fld id="{A7D70FD8-F340-4CE0-883F-C68A78C410E3}" type="slidenum">
              <a:rPr lang="en-US" smtClean="0"/>
              <a:pPr/>
              <a:t>29</a:t>
            </a:fld>
            <a:endParaRPr lang="en-US"/>
          </a:p>
        </p:txBody>
      </p:sp>
    </p:spTree>
    <p:extLst>
      <p:ext uri="{BB962C8B-B14F-4D97-AF65-F5344CB8AC3E}">
        <p14:creationId xmlns:p14="http://schemas.microsoft.com/office/powerpoint/2010/main" val="831572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a:t>
            </a:r>
            <a:r>
              <a:rPr lang="en-US" baseline="0" dirty="0"/>
              <a:t> is clearly an issue when it comes to Big Data. While in principle Privacy is critical, it seems practically that there are many people that don’t worry about what companies collect and use about their personal information, histories, and habits. </a:t>
            </a:r>
          </a:p>
          <a:p>
            <a:endParaRPr lang="en-US" baseline="0" dirty="0"/>
          </a:p>
          <a:p>
            <a:r>
              <a:rPr lang="en-US" dirty="0"/>
              <a:t>“Unprecedented computational power and sophistication make possible unexpected discoveries, innovations, and advancements in our quality of life.” … But</a:t>
            </a:r>
          </a:p>
        </p:txBody>
      </p:sp>
      <p:sp>
        <p:nvSpPr>
          <p:cNvPr id="4" name="Slide Number Placeholder 3"/>
          <p:cNvSpPr>
            <a:spLocks noGrp="1"/>
          </p:cNvSpPr>
          <p:nvPr>
            <p:ph type="sldNum" sz="quarter" idx="10"/>
          </p:nvPr>
        </p:nvSpPr>
        <p:spPr/>
        <p:txBody>
          <a:bodyPr/>
          <a:lstStyle/>
          <a:p>
            <a:fld id="{969B5842-5B31-499F-9A3D-F6F075668ADE}" type="slidenum">
              <a:rPr lang="en-US" smtClean="0"/>
              <a:pPr/>
              <a:t>31</a:t>
            </a:fld>
            <a:endParaRPr lang="en-US"/>
          </a:p>
        </p:txBody>
      </p:sp>
    </p:spTree>
    <p:extLst>
      <p:ext uri="{BB962C8B-B14F-4D97-AF65-F5344CB8AC3E}">
        <p14:creationId xmlns:p14="http://schemas.microsoft.com/office/powerpoint/2010/main" val="6206804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B5842-5B31-499F-9A3D-F6F075668ADE}" type="slidenum">
              <a:rPr lang="en-US" smtClean="0"/>
              <a:pPr/>
              <a:t>33</a:t>
            </a:fld>
            <a:endParaRPr lang="en-US"/>
          </a:p>
        </p:txBody>
      </p:sp>
    </p:spTree>
    <p:extLst>
      <p:ext uri="{BB962C8B-B14F-4D97-AF65-F5344CB8AC3E}">
        <p14:creationId xmlns:p14="http://schemas.microsoft.com/office/powerpoint/2010/main" val="7293808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D70FD8-F340-4CE0-883F-C68A78C410E3}" type="slidenum">
              <a:rPr lang="en-US" smtClean="0"/>
              <a:pPr/>
              <a:t>34</a:t>
            </a:fld>
            <a:endParaRPr lang="en-US"/>
          </a:p>
        </p:txBody>
      </p:sp>
    </p:spTree>
    <p:extLst>
      <p:ext uri="{BB962C8B-B14F-4D97-AF65-F5344CB8AC3E}">
        <p14:creationId xmlns:p14="http://schemas.microsoft.com/office/powerpoint/2010/main" val="1785839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B5842-5B31-499F-9A3D-F6F075668ADE}" type="slidenum">
              <a:rPr lang="en-US" smtClean="0"/>
              <a:pPr/>
              <a:t>36</a:t>
            </a:fld>
            <a:endParaRPr lang="en-US"/>
          </a:p>
        </p:txBody>
      </p:sp>
    </p:spTree>
    <p:extLst>
      <p:ext uri="{BB962C8B-B14F-4D97-AF65-F5344CB8AC3E}">
        <p14:creationId xmlns:p14="http://schemas.microsoft.com/office/powerpoint/2010/main" val="172175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B5842-5B31-499F-9A3D-F6F075668ADE}" type="slidenum">
              <a:rPr lang="en-US" smtClean="0"/>
              <a:pPr/>
              <a:t>3</a:t>
            </a:fld>
            <a:endParaRPr lang="en-US"/>
          </a:p>
        </p:txBody>
      </p:sp>
    </p:spTree>
    <p:extLst>
      <p:ext uri="{BB962C8B-B14F-4D97-AF65-F5344CB8AC3E}">
        <p14:creationId xmlns:p14="http://schemas.microsoft.com/office/powerpoint/2010/main" val="35774028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Criminals laundered close to $1.6 trillion in 2009, or 2.7% of the global GDP. U.S. Treasury Department analyzes large numbers of bank transactions in order to combat domestic and international money laundering, terrorist financing, and other financial crimes. </a:t>
            </a:r>
          </a:p>
          <a:p>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37</a:t>
            </a:fld>
            <a:endParaRPr lang="en-US"/>
          </a:p>
        </p:txBody>
      </p:sp>
    </p:spTree>
    <p:extLst>
      <p:ext uri="{BB962C8B-B14F-4D97-AF65-F5344CB8AC3E}">
        <p14:creationId xmlns:p14="http://schemas.microsoft.com/office/powerpoint/2010/main" val="2220926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might recall the movie “Minority</a:t>
            </a:r>
            <a:r>
              <a:rPr lang="en-US" baseline="0" dirty="0"/>
              <a:t> Report” which was about predicting crime before it could happen. Will Big Data enable better crime prediction? </a:t>
            </a:r>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38</a:t>
            </a:fld>
            <a:endParaRPr lang="en-US"/>
          </a:p>
        </p:txBody>
      </p:sp>
    </p:spTree>
    <p:extLst>
      <p:ext uri="{BB962C8B-B14F-4D97-AF65-F5344CB8AC3E}">
        <p14:creationId xmlns:p14="http://schemas.microsoft.com/office/powerpoint/2010/main" val="31344592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most people do want</a:t>
            </a:r>
            <a:r>
              <a:rPr lang="en-US" baseline="0" dirty="0"/>
              <a:t> more privacy, if there was a way to privately share more medical data details it could be leveraged to improve healthcare. </a:t>
            </a:r>
          </a:p>
          <a:p>
            <a:r>
              <a:rPr lang="en-US" baseline="0" dirty="0"/>
              <a:t>Marketplaces for individuals to sell data. Secure solutions to anonymize data, yet, guarantee to data users that it is legitimate data. </a:t>
            </a:r>
          </a:p>
          <a:p>
            <a:r>
              <a:rPr lang="en-US" baseline="0" dirty="0"/>
              <a:t>Sources for Images: 23andme and </a:t>
            </a:r>
            <a:r>
              <a:rPr lang="en-US" baseline="0" dirty="0" err="1"/>
              <a:t>WeareCurious</a:t>
            </a:r>
            <a:r>
              <a:rPr lang="en-US" baseline="0" dirty="0"/>
              <a:t> from company websites. Image of smartphone and </a:t>
            </a:r>
            <a:r>
              <a:rPr lang="en-US" baseline="0" dirty="0" err="1"/>
              <a:t>Ouraring</a:t>
            </a:r>
            <a:r>
              <a:rPr lang="en-US" baseline="0" dirty="0"/>
              <a:t> from: http://medcitynews.com/2015/08/to-probe-answers-to-sleep-questions-curious-and-oura-ring-activity-tracker-partner-up/</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39</a:t>
            </a:fld>
            <a:endParaRPr lang="en-US"/>
          </a:p>
        </p:txBody>
      </p:sp>
    </p:spTree>
    <p:extLst>
      <p:ext uri="{BB962C8B-B14F-4D97-AF65-F5344CB8AC3E}">
        <p14:creationId xmlns:p14="http://schemas.microsoft.com/office/powerpoint/2010/main" val="3419039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9B5842-5B31-499F-9A3D-F6F075668ADE}" type="slidenum">
              <a:rPr lang="en-US" smtClean="0"/>
              <a:pPr/>
              <a:t>41</a:t>
            </a:fld>
            <a:endParaRPr lang="en-US"/>
          </a:p>
        </p:txBody>
      </p:sp>
    </p:spTree>
    <p:extLst>
      <p:ext uri="{BB962C8B-B14F-4D97-AF65-F5344CB8AC3E}">
        <p14:creationId xmlns:p14="http://schemas.microsoft.com/office/powerpoint/2010/main" val="10424710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44</a:t>
            </a:fld>
            <a:endParaRPr lang="en-US"/>
          </a:p>
        </p:txBody>
      </p:sp>
    </p:spTree>
    <p:extLst>
      <p:ext uri="{BB962C8B-B14F-4D97-AF65-F5344CB8AC3E}">
        <p14:creationId xmlns:p14="http://schemas.microsoft.com/office/powerpoint/2010/main" val="413815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4</a:t>
            </a:fld>
            <a:endParaRPr lang="en-US"/>
          </a:p>
        </p:txBody>
      </p:sp>
    </p:spTree>
    <p:extLst>
      <p:ext uri="{BB962C8B-B14F-4D97-AF65-F5344CB8AC3E}">
        <p14:creationId xmlns:p14="http://schemas.microsoft.com/office/powerpoint/2010/main" val="1127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Instead, they used 3D modeling tools that</a:t>
            </a:r>
            <a:r>
              <a:rPr lang="en-US" baseline="0" dirty="0"/>
              <a:t> are more commonly employed in product development, automotive, and aeronautical design. </a:t>
            </a:r>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5</a:t>
            </a:fld>
            <a:endParaRPr lang="en-US"/>
          </a:p>
        </p:txBody>
      </p:sp>
    </p:spTree>
    <p:extLst>
      <p:ext uri="{BB962C8B-B14F-4D97-AF65-F5344CB8AC3E}">
        <p14:creationId xmlns:p14="http://schemas.microsoft.com/office/powerpoint/2010/main" val="112848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just changing</a:t>
            </a:r>
            <a:r>
              <a:rPr lang="en-US" baseline="0" dirty="0"/>
              <a:t> to a 3D model didn’t automatically make constructing the building easier. The construction workers and trades had to come up with new ways to use 3D information to organize how they worked together. The 3D models had a lot more data, but it required a lot more reworking of old processes of connecting data to decisions to make this happen. The parallel with Big Data is similar – it’s not just the data alone…</a:t>
            </a:r>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6</a:t>
            </a:fld>
            <a:endParaRPr lang="en-US"/>
          </a:p>
        </p:txBody>
      </p:sp>
    </p:spTree>
    <p:extLst>
      <p:ext uri="{BB962C8B-B14F-4D97-AF65-F5344CB8AC3E}">
        <p14:creationId xmlns:p14="http://schemas.microsoft.com/office/powerpoint/2010/main" val="424207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69B5842-5B31-499F-9A3D-F6F075668ADE}" type="slidenum">
              <a:rPr lang="en-US" smtClean="0"/>
              <a:pPr/>
              <a:t>9</a:t>
            </a:fld>
            <a:endParaRPr lang="en-US"/>
          </a:p>
        </p:txBody>
      </p:sp>
    </p:spTree>
    <p:extLst>
      <p:ext uri="{BB962C8B-B14F-4D97-AF65-F5344CB8AC3E}">
        <p14:creationId xmlns:p14="http://schemas.microsoft.com/office/powerpoint/2010/main" val="3549286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Veracity (Is Big Data Reliable? Contrast: Sentiments in Social Media?,</a:t>
            </a:r>
            <a:r>
              <a:rPr lang="en-US" baseline="0" dirty="0"/>
              <a:t> </a:t>
            </a:r>
            <a:r>
              <a:rPr lang="en-US" dirty="0"/>
              <a:t>Perception vs. Action,</a:t>
            </a:r>
            <a:r>
              <a:rPr lang="en-US" baseline="0" dirty="0"/>
              <a:t> </a:t>
            </a:r>
            <a:r>
              <a:rPr lang="en-US" dirty="0"/>
              <a:t>Immediate vs. Reflection, Self-reported vs. Observed)</a:t>
            </a:r>
          </a:p>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10</a:t>
            </a:fld>
            <a:endParaRPr lang="en-US"/>
          </a:p>
        </p:txBody>
      </p:sp>
    </p:spTree>
    <p:extLst>
      <p:ext uri="{BB962C8B-B14F-4D97-AF65-F5344CB8AC3E}">
        <p14:creationId xmlns:p14="http://schemas.microsoft.com/office/powerpoint/2010/main" val="29255841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12</a:t>
            </a:fld>
            <a:endParaRPr lang="en-US"/>
          </a:p>
        </p:txBody>
      </p:sp>
    </p:spTree>
    <p:extLst>
      <p:ext uri="{BB962C8B-B14F-4D97-AF65-F5344CB8AC3E}">
        <p14:creationId xmlns:p14="http://schemas.microsoft.com/office/powerpoint/2010/main" val="35286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D70FD8-F340-4CE0-883F-C68A78C410E3}" type="slidenum">
              <a:rPr lang="en-US" smtClean="0"/>
              <a:pPr/>
              <a:t>16</a:t>
            </a:fld>
            <a:endParaRPr lang="en-US"/>
          </a:p>
        </p:txBody>
      </p:sp>
    </p:spTree>
    <p:extLst>
      <p:ext uri="{BB962C8B-B14F-4D97-AF65-F5344CB8AC3E}">
        <p14:creationId xmlns:p14="http://schemas.microsoft.com/office/powerpoint/2010/main" val="832219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E0787F1-F225-4E6B-AC0C-1D79BE16EA1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11981600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787F1-F225-4E6B-AC0C-1D79BE16EA1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822362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787F1-F225-4E6B-AC0C-1D79BE16EA1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3617156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E0787F1-F225-4E6B-AC0C-1D79BE16EA1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352819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0787F1-F225-4E6B-AC0C-1D79BE16EA19}" type="datetimeFigureOut">
              <a:rPr lang="en-US" smtClean="0"/>
              <a:pPr/>
              <a:t>8/28/2019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3758855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E0787F1-F225-4E6B-AC0C-1D79BE16EA1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3372703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E0787F1-F225-4E6B-AC0C-1D79BE16EA19}" type="datetimeFigureOut">
              <a:rPr lang="en-US" smtClean="0"/>
              <a:pPr/>
              <a:t>8/28/2019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820157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E0787F1-F225-4E6B-AC0C-1D79BE16EA19}" type="datetimeFigureOut">
              <a:rPr lang="en-US" smtClean="0"/>
              <a:pPr/>
              <a:t>8/28/2019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4019476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0787F1-F225-4E6B-AC0C-1D79BE16EA19}" type="datetimeFigureOut">
              <a:rPr lang="en-US" smtClean="0"/>
              <a:pPr/>
              <a:t>8/28/2019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1651755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787F1-F225-4E6B-AC0C-1D79BE16EA1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171014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787F1-F225-4E6B-AC0C-1D79BE16EA19}" type="datetimeFigureOut">
              <a:rPr lang="en-US" smtClean="0"/>
              <a:pPr/>
              <a:t>8/28/2019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4B9550-A26E-4DDC-9AEF-827533EAD28F}" type="slidenum">
              <a:rPr lang="en-US" smtClean="0"/>
              <a:pPr/>
              <a:t>‹#›</a:t>
            </a:fld>
            <a:endParaRPr lang="en-US"/>
          </a:p>
        </p:txBody>
      </p:sp>
    </p:spTree>
    <p:extLst>
      <p:ext uri="{BB962C8B-B14F-4D97-AF65-F5344CB8AC3E}">
        <p14:creationId xmlns:p14="http://schemas.microsoft.com/office/powerpoint/2010/main" val="27728144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0787F1-F225-4E6B-AC0C-1D79BE16EA19}" type="datetimeFigureOut">
              <a:rPr lang="en-US" smtClean="0"/>
              <a:pPr/>
              <a:t>8/28/2019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B9550-A26E-4DDC-9AEF-827533EAD28F}" type="slidenum">
              <a:rPr lang="en-US" smtClean="0"/>
              <a:pPr/>
              <a:t>‹#›</a:t>
            </a:fld>
            <a:endParaRPr lang="en-US"/>
          </a:p>
        </p:txBody>
      </p:sp>
    </p:spTree>
    <p:extLst>
      <p:ext uri="{BB962C8B-B14F-4D97-AF65-F5344CB8AC3E}">
        <p14:creationId xmlns:p14="http://schemas.microsoft.com/office/powerpoint/2010/main" val="1943044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diagramData" Target="../diagrams/data1.xml"/><Relationship Id="rId21" Type="http://schemas.openxmlformats.org/officeDocument/2006/relationships/image" Target="../media/image22.jpeg"/><Relationship Id="rId7" Type="http://schemas.microsoft.com/office/2007/relationships/diagramDrawing" Target="../diagrams/drawing1.xml"/><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notesSlide" Target="../notesSlides/notesSlide10.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12.png"/><Relationship Id="rId5" Type="http://schemas.openxmlformats.org/officeDocument/2006/relationships/diagramQuickStyle" Target="../diagrams/quickStyle1.xml"/><Relationship Id="rId15" Type="http://schemas.openxmlformats.org/officeDocument/2006/relationships/image" Target="../media/image16.jpe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www.youtube.com/watch?v=qI_g07C_Q5I"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paperathensupm59.files.wordpress.com/2010/11/schermafbeelding-2010-11-29-om-19-34-10.png"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hyperlink" Target="https://rayli.net/blog/data/top-10-data-mining-algorithms-in-plain-english/"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github.com/caesar0301/awesome-public-datasets" TargetMode="External"/><Relationship Id="rId7" Type="http://schemas.openxmlformats.org/officeDocument/2006/relationships/hyperlink" Target="https://docs.google.com/spreadsheets/d/1mLO7SFqHmUaZEpp87cwkM0luJutSwmwKMx7kaM9348U/edit"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reddit.com/r/datasets/" TargetMode="External"/><Relationship Id="rId5" Type="http://schemas.openxmlformats.org/officeDocument/2006/relationships/hyperlink" Target="https://www.google.com/publicdata/directory" TargetMode="External"/><Relationship Id="rId4" Type="http://schemas.openxmlformats.org/officeDocument/2006/relationships/hyperlink" Target="https://aws.amazon.com/datasets/"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j-0cUmUyb-Y" TargetMode="External"/><Relationship Id="rId2" Type="http://schemas.openxmlformats.org/officeDocument/2006/relationships/hyperlink" Target="https://youtu.be/-RiiXVUrAdc"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Big Data and </a:t>
            </a:r>
            <a:br>
              <a:rPr lang="en-US" dirty="0"/>
            </a:br>
            <a:r>
              <a:rPr lang="en-US" dirty="0"/>
              <a:t>Business Intelligence</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2466010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How many Vs does it take to define Big Data?</a:t>
            </a:r>
          </a:p>
        </p:txBody>
      </p:sp>
      <p:sp>
        <p:nvSpPr>
          <p:cNvPr id="3" name="Content Placeholder 2"/>
          <p:cNvSpPr>
            <a:spLocks noGrp="1"/>
          </p:cNvSpPr>
          <p:nvPr>
            <p:ph idx="1"/>
          </p:nvPr>
        </p:nvSpPr>
        <p:spPr>
          <a:xfrm>
            <a:off x="838200" y="1825625"/>
            <a:ext cx="2476500" cy="4351338"/>
          </a:xfrm>
        </p:spPr>
        <p:txBody>
          <a:bodyPr/>
          <a:lstStyle/>
          <a:p>
            <a:r>
              <a:rPr lang="en-US" dirty="0"/>
              <a:t>Volume</a:t>
            </a:r>
          </a:p>
          <a:p>
            <a:r>
              <a:rPr lang="en-US" dirty="0"/>
              <a:t>Variety</a:t>
            </a:r>
          </a:p>
          <a:p>
            <a:r>
              <a:rPr lang="en-US" dirty="0"/>
              <a:t>Velocity</a:t>
            </a:r>
          </a:p>
          <a:p>
            <a:r>
              <a:rPr lang="en-US" dirty="0"/>
              <a:t>Veracity</a:t>
            </a:r>
          </a:p>
          <a:p>
            <a:r>
              <a:rPr lang="en-US" dirty="0"/>
              <a:t>Variability</a:t>
            </a:r>
          </a:p>
          <a:p>
            <a:r>
              <a:rPr lang="en-US" dirty="0"/>
              <a:t>Visualization</a:t>
            </a:r>
          </a:p>
          <a:p>
            <a:r>
              <a:rPr lang="en-US" dirty="0"/>
              <a:t>Value</a:t>
            </a:r>
          </a:p>
        </p:txBody>
      </p:sp>
      <p:sp>
        <p:nvSpPr>
          <p:cNvPr id="4" name="Right Brace 3"/>
          <p:cNvSpPr/>
          <p:nvPr/>
        </p:nvSpPr>
        <p:spPr>
          <a:xfrm>
            <a:off x="2646485" y="1690688"/>
            <a:ext cx="747346" cy="156246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3622431" y="2083777"/>
            <a:ext cx="1538654" cy="646331"/>
          </a:xfrm>
          <a:prstGeom prst="rect">
            <a:avLst/>
          </a:prstGeom>
          <a:noFill/>
        </p:spPr>
        <p:txBody>
          <a:bodyPr wrap="square" rtlCol="0">
            <a:spAutoFit/>
          </a:bodyPr>
          <a:lstStyle/>
          <a:p>
            <a:r>
              <a:rPr lang="en-US" dirty="0"/>
              <a:t>3 Vs of Big Data</a:t>
            </a:r>
          </a:p>
        </p:txBody>
      </p:sp>
      <p:sp>
        <p:nvSpPr>
          <p:cNvPr id="14" name="Right Brace 13"/>
          <p:cNvSpPr/>
          <p:nvPr/>
        </p:nvSpPr>
        <p:spPr>
          <a:xfrm>
            <a:off x="4749312" y="1690687"/>
            <a:ext cx="747346" cy="19932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p:cNvSpPr txBox="1"/>
          <p:nvPr/>
        </p:nvSpPr>
        <p:spPr>
          <a:xfrm>
            <a:off x="5624147" y="2364166"/>
            <a:ext cx="1538654" cy="646331"/>
          </a:xfrm>
          <a:prstGeom prst="rect">
            <a:avLst/>
          </a:prstGeom>
          <a:noFill/>
        </p:spPr>
        <p:txBody>
          <a:bodyPr wrap="square" rtlCol="0">
            <a:spAutoFit/>
          </a:bodyPr>
          <a:lstStyle/>
          <a:p>
            <a:r>
              <a:rPr lang="en-US" dirty="0"/>
              <a:t>4 Vs of Big Data by IBM</a:t>
            </a:r>
          </a:p>
        </p:txBody>
      </p:sp>
    </p:spTree>
    <p:extLst>
      <p:ext uri="{BB962C8B-B14F-4D97-AF65-F5344CB8AC3E}">
        <p14:creationId xmlns:p14="http://schemas.microsoft.com/office/powerpoint/2010/main" val="84432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animBg="1"/>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1325563"/>
          </a:xfrm>
        </p:spPr>
        <p:txBody>
          <a:bodyPr/>
          <a:lstStyle/>
          <a:p>
            <a:pPr algn="ctr"/>
            <a:r>
              <a:rPr lang="en-US" b="1" dirty="0"/>
              <a:t>Where is the data coming from?</a:t>
            </a:r>
          </a:p>
        </p:txBody>
      </p:sp>
    </p:spTree>
    <p:extLst>
      <p:ext uri="{BB962C8B-B14F-4D97-AF65-F5344CB8AC3E}">
        <p14:creationId xmlns:p14="http://schemas.microsoft.com/office/powerpoint/2010/main" val="1426827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933386" cy="1325563"/>
          </a:xfrm>
        </p:spPr>
        <p:txBody>
          <a:bodyPr/>
          <a:lstStyle/>
          <a:p>
            <a:r>
              <a:rPr lang="en-US" dirty="0"/>
              <a:t>Decreasing cost of data storage</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018101111"/>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838200" y="6354754"/>
            <a:ext cx="8915400" cy="307777"/>
          </a:xfrm>
          <a:prstGeom prst="rect">
            <a:avLst/>
          </a:prstGeom>
        </p:spPr>
        <p:txBody>
          <a:bodyPr wrap="square">
            <a:spAutoFit/>
          </a:bodyPr>
          <a:lstStyle/>
          <a:p>
            <a:r>
              <a:rPr lang="en-US" sz="1400" dirty="0"/>
              <a:t>Recreated from source: http://www.statisticbrain.com/average-cost-of-hard-drive-storage/</a:t>
            </a:r>
          </a:p>
        </p:txBody>
      </p:sp>
    </p:spTree>
    <p:extLst>
      <p:ext uri="{BB962C8B-B14F-4D97-AF65-F5344CB8AC3E}">
        <p14:creationId xmlns:p14="http://schemas.microsoft.com/office/powerpoint/2010/main" val="39270778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omputerhistory.org/atchm/wp-content/uploads/2015/03/Screen-Shot-2015-03-22-at-6.56.53-A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774" y="785699"/>
            <a:ext cx="8355725" cy="547300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102220" y="6258707"/>
            <a:ext cx="6630359" cy="253916"/>
          </a:xfrm>
          <a:prstGeom prst="rect">
            <a:avLst/>
          </a:prstGeom>
        </p:spPr>
        <p:txBody>
          <a:bodyPr wrap="square">
            <a:spAutoFit/>
          </a:bodyPr>
          <a:lstStyle/>
          <a:p>
            <a:r>
              <a:rPr lang="en-US" sz="1050" dirty="0"/>
              <a:t>http://www.computerhistory.org/atchm/the-worlds-smallest-computer/</a:t>
            </a:r>
          </a:p>
        </p:txBody>
      </p:sp>
      <p:sp>
        <p:nvSpPr>
          <p:cNvPr id="6" name="Rectangle 5"/>
          <p:cNvSpPr/>
          <p:nvPr/>
        </p:nvSpPr>
        <p:spPr>
          <a:xfrm>
            <a:off x="818773" y="249723"/>
            <a:ext cx="10122495" cy="523220"/>
          </a:xfrm>
          <a:prstGeom prst="rect">
            <a:avLst/>
          </a:prstGeom>
        </p:spPr>
        <p:txBody>
          <a:bodyPr wrap="square">
            <a:spAutoFit/>
          </a:bodyPr>
          <a:lstStyle/>
          <a:p>
            <a:r>
              <a:rPr lang="en-US" sz="2800" dirty="0"/>
              <a:t>Miniaturization and Mobility of Computing Technology and Sensors</a:t>
            </a:r>
          </a:p>
        </p:txBody>
      </p:sp>
    </p:spTree>
    <p:extLst>
      <p:ext uri="{BB962C8B-B14F-4D97-AF65-F5344CB8AC3E}">
        <p14:creationId xmlns:p14="http://schemas.microsoft.com/office/powerpoint/2010/main" val="14943396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s://upload.wikimedia.org/wikipedia/commons/thumb/0/0c/Internet_Hosts_Count_log.svg/800px-Internet_Hosts_Count_log.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3207" y="0"/>
            <a:ext cx="8005593" cy="600419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926206" y="6221620"/>
            <a:ext cx="6522594" cy="253916"/>
          </a:xfrm>
          <a:prstGeom prst="rect">
            <a:avLst/>
          </a:prstGeom>
        </p:spPr>
        <p:txBody>
          <a:bodyPr wrap="square">
            <a:spAutoFit/>
          </a:bodyPr>
          <a:lstStyle/>
          <a:p>
            <a:r>
              <a:rPr lang="en-US" sz="1050" dirty="0"/>
              <a:t>By </a:t>
            </a:r>
            <a:r>
              <a:rPr lang="en-US" sz="1050" dirty="0" err="1"/>
              <a:t>Kopiersperre</a:t>
            </a:r>
            <a:r>
              <a:rPr lang="en-US" sz="1050" dirty="0"/>
              <a:t> (talk) - Own work, CC BY-SA 3.0, https://commons.wikimedia.org/w/index.php?curid=36391402</a:t>
            </a:r>
          </a:p>
        </p:txBody>
      </p:sp>
    </p:spTree>
    <p:extLst>
      <p:ext uri="{BB962C8B-B14F-4D97-AF65-F5344CB8AC3E}">
        <p14:creationId xmlns:p14="http://schemas.microsoft.com/office/powerpoint/2010/main" val="37070185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5401" y="379027"/>
            <a:ext cx="10925277" cy="6136364"/>
          </a:xfrm>
          <a:prstGeom prst="rect">
            <a:avLst/>
          </a:prstGeom>
        </p:spPr>
      </p:pic>
      <p:sp>
        <p:nvSpPr>
          <p:cNvPr id="5" name="Rectangle 4"/>
          <p:cNvSpPr/>
          <p:nvPr/>
        </p:nvSpPr>
        <p:spPr>
          <a:xfrm>
            <a:off x="3605322" y="6433413"/>
            <a:ext cx="6096000" cy="230832"/>
          </a:xfrm>
          <a:prstGeom prst="rect">
            <a:avLst/>
          </a:prstGeom>
        </p:spPr>
        <p:txBody>
          <a:bodyPr>
            <a:spAutoFit/>
          </a:bodyPr>
          <a:lstStyle/>
          <a:p>
            <a:r>
              <a:rPr lang="en-US" sz="900" dirty="0"/>
              <a:t>By Author of </a:t>
            </a:r>
            <a:r>
              <a:rPr lang="en-US" sz="900" dirty="0" err="1"/>
              <a:t>Carna</a:t>
            </a:r>
            <a:r>
              <a:rPr lang="en-US" sz="900" dirty="0"/>
              <a:t> Botnet "Internet Census 2012", https://commons.wikimedia.org/w/index.php?curid=26114329</a:t>
            </a:r>
          </a:p>
        </p:txBody>
      </p:sp>
    </p:spTree>
    <p:extLst>
      <p:ext uri="{BB962C8B-B14F-4D97-AF65-F5344CB8AC3E}">
        <p14:creationId xmlns:p14="http://schemas.microsoft.com/office/powerpoint/2010/main" val="15462814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nternet-of-Thing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85" y="296354"/>
            <a:ext cx="7873481" cy="581653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756" y="6252738"/>
            <a:ext cx="7647570" cy="253916"/>
          </a:xfrm>
          <a:prstGeom prst="rect">
            <a:avLst/>
          </a:prstGeom>
        </p:spPr>
        <p:txBody>
          <a:bodyPr wrap="square">
            <a:spAutoFit/>
          </a:bodyPr>
          <a:lstStyle/>
          <a:p>
            <a:r>
              <a:rPr lang="en-US" sz="1050" dirty="0"/>
              <a:t>https://www.ncta.com/platform/broadband-internet/behind-the-numbers-growth-in-the-internet-of-things-2/</a:t>
            </a:r>
          </a:p>
        </p:txBody>
      </p:sp>
      <p:sp>
        <p:nvSpPr>
          <p:cNvPr id="10" name="TextBox 9"/>
          <p:cNvSpPr txBox="1"/>
          <p:nvPr/>
        </p:nvSpPr>
        <p:spPr>
          <a:xfrm>
            <a:off x="8555916" y="2151529"/>
            <a:ext cx="2545976" cy="2585323"/>
          </a:xfrm>
          <a:prstGeom prst="rect">
            <a:avLst/>
          </a:prstGeom>
          <a:noFill/>
        </p:spPr>
        <p:txBody>
          <a:bodyPr wrap="square" rtlCol="0">
            <a:spAutoFit/>
          </a:bodyPr>
          <a:lstStyle/>
          <a:p>
            <a:r>
              <a:rPr lang="en-US" dirty="0"/>
              <a:t>Automotive</a:t>
            </a:r>
          </a:p>
          <a:p>
            <a:r>
              <a:rPr lang="en-US" dirty="0"/>
              <a:t>Appliances</a:t>
            </a:r>
          </a:p>
          <a:p>
            <a:r>
              <a:rPr lang="en-US" dirty="0"/>
              <a:t>Computers</a:t>
            </a:r>
          </a:p>
          <a:p>
            <a:r>
              <a:rPr lang="en-US" dirty="0"/>
              <a:t>Consumer Electronics</a:t>
            </a:r>
          </a:p>
          <a:p>
            <a:r>
              <a:rPr lang="en-US" dirty="0"/>
              <a:t>Healthcare</a:t>
            </a:r>
          </a:p>
          <a:p>
            <a:r>
              <a:rPr lang="en-US" dirty="0"/>
              <a:t>Industrial</a:t>
            </a:r>
          </a:p>
          <a:p>
            <a:r>
              <a:rPr lang="en-US" dirty="0"/>
              <a:t>Military</a:t>
            </a:r>
          </a:p>
          <a:p>
            <a:endParaRPr lang="en-US" dirty="0"/>
          </a:p>
          <a:p>
            <a:endParaRPr lang="en-US" dirty="0"/>
          </a:p>
        </p:txBody>
      </p:sp>
    </p:spTree>
    <p:extLst>
      <p:ext uri="{BB962C8B-B14F-4D97-AF65-F5344CB8AC3E}">
        <p14:creationId xmlns:p14="http://schemas.microsoft.com/office/powerpoint/2010/main" val="40914023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89693"/>
          </a:xfrm>
        </p:spPr>
        <p:txBody>
          <a:bodyPr/>
          <a:lstStyle/>
          <a:p>
            <a:r>
              <a:rPr lang="en-US" dirty="0"/>
              <a:t>Customer Interaction Evolution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50866822"/>
              </p:ext>
            </p:extLst>
          </p:nvPr>
        </p:nvGraphicFramePr>
        <p:xfrm>
          <a:off x="2627870" y="955589"/>
          <a:ext cx="6952734" cy="5221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https://lh3.ggpht.com/lSLM0xhCA1RZOwaQcjhlwmsvaIQYaP3c5qbDKCgLALhydrgExnaSKZdGa8S3YtRuVA=w30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15260" y="4255643"/>
            <a:ext cx="780621" cy="78062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cdn0.vox-cdn.com/entry_photo_images/9271877/new_facebook_like_640_large_verge_super_wid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03283" y="3776877"/>
            <a:ext cx="1566133" cy="1041018"/>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http://www.ccdhb.org.nz/LinkedIn-Logo.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016942" y="4441938"/>
            <a:ext cx="673607" cy="67473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ttp://upload.wikimedia.org/wikipedia/commons/thumb/5/5d/UPC-A-036000291452.png/220px-UPC-A-036000291452.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239562" y="1778439"/>
            <a:ext cx="858880" cy="62073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https://s-media-cache-ak0.pinimg.com/236x/03/f3/f4/03f3f47bb3a1837dc1c55d0177e31fb7.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293056" y="4954779"/>
            <a:ext cx="1334814" cy="182123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http://www.nx-id.com/web/images/default/02.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831281" y="1407586"/>
            <a:ext cx="780743" cy="741706"/>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http://www.teamsupport.com/wp-content/uploads/2014/10/medium_269631444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4412" y="1702263"/>
            <a:ext cx="1774360" cy="1393824"/>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4794556" y="5012977"/>
            <a:ext cx="1578843" cy="1484512"/>
            <a:chOff x="6027124" y="4980223"/>
            <a:chExt cx="1785913" cy="1484512"/>
          </a:xfrm>
        </p:grpSpPr>
        <p:pic>
          <p:nvPicPr>
            <p:cNvPr id="8" name="Picture 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027124" y="4980223"/>
              <a:ext cx="1444625" cy="963836"/>
            </a:xfrm>
            <a:prstGeom prst="rect">
              <a:avLst/>
            </a:prstGeom>
          </p:spPr>
        </p:pic>
        <p:sp>
          <p:nvSpPr>
            <p:cNvPr id="9" name="Rectangle 8"/>
            <p:cNvSpPr/>
            <p:nvPr/>
          </p:nvSpPr>
          <p:spPr>
            <a:xfrm rot="10800000" flipV="1">
              <a:off x="6368412" y="6003070"/>
              <a:ext cx="1444625" cy="461665"/>
            </a:xfrm>
            <a:prstGeom prst="rect">
              <a:avLst/>
            </a:prstGeom>
          </p:spPr>
          <p:txBody>
            <a:bodyPr wrap="square">
              <a:spAutoFit/>
            </a:bodyPr>
            <a:lstStyle/>
            <a:p>
              <a:r>
                <a:rPr lang="en-US" sz="800" dirty="0">
                  <a:solidFill>
                    <a:schemeClr val="bg1">
                      <a:lumMod val="65000"/>
                    </a:schemeClr>
                  </a:solidFill>
                </a:rPr>
                <a:t>https://www.flickr.com/photos/davedugdale/5102910864/in/photostream/</a:t>
              </a:r>
            </a:p>
          </p:txBody>
        </p:sp>
      </p:grpSp>
      <p:pic>
        <p:nvPicPr>
          <p:cNvPr id="3092" name="Picture 20" descr="http://ipwatchdog.com/images/Amazon/Amazon-cart-logo.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539017" y="4506459"/>
            <a:ext cx="879475" cy="879475"/>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http://upload.wikimedia.org/wikipedia/commons/9/9f/Google_plus.2014.A.pn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10576403" y="4473055"/>
            <a:ext cx="712596" cy="712596"/>
          </a:xfrm>
          <a:prstGeom prst="rect">
            <a:avLst/>
          </a:prstGeom>
          <a:noFill/>
          <a:extLst>
            <a:ext uri="{909E8E84-426E-40DD-AFC4-6F175D3DCCD1}">
              <a14:hiddenFill xmlns:a14="http://schemas.microsoft.com/office/drawing/2010/main">
                <a:solidFill>
                  <a:srgbClr val="FFFFFF"/>
                </a:solidFill>
              </a14:hiddenFill>
            </a:ext>
          </a:extLst>
        </p:spPr>
      </p:pic>
      <p:pic>
        <p:nvPicPr>
          <p:cNvPr id="3096" name="Picture 24" descr="http://upload.wikimedia.org/wikipedia/commons/a/a8/Paypal_Servise.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6837221" y="5350919"/>
            <a:ext cx="1549605" cy="706438"/>
          </a:xfrm>
          <a:prstGeom prst="rect">
            <a:avLst/>
          </a:prstGeom>
          <a:noFill/>
          <a:extLst>
            <a:ext uri="{909E8E84-426E-40DD-AFC4-6F175D3DCCD1}">
              <a14:hiddenFill xmlns:a14="http://schemas.microsoft.com/office/drawing/2010/main">
                <a:solidFill>
                  <a:srgbClr val="FFFFFF"/>
                </a:solidFill>
              </a14:hiddenFill>
            </a:ext>
          </a:extLst>
        </p:spPr>
      </p:pic>
      <p:pic>
        <p:nvPicPr>
          <p:cNvPr id="3098" name="Picture 26" descr="http://upload.wikimedia.org/wikipedia/commons/4/48/EBay_log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69096" y="5081273"/>
            <a:ext cx="1060127" cy="46260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p:cNvPicPr>
            <a:picLocks noChangeAspect="1" noChangeArrowheads="1"/>
          </p:cNvPicPr>
          <p:nvPr/>
        </p:nvPicPr>
        <p:blipFill>
          <a:blip r:embed="rId20" cstate="print"/>
          <a:srcRect/>
          <a:stretch>
            <a:fillRect/>
          </a:stretch>
        </p:blipFill>
        <p:spPr bwMode="auto">
          <a:xfrm>
            <a:off x="4710134" y="1671481"/>
            <a:ext cx="1112220" cy="706260"/>
          </a:xfrm>
          <a:prstGeom prst="rect">
            <a:avLst/>
          </a:prstGeom>
          <a:noFill/>
          <a:ln w="9525">
            <a:noFill/>
            <a:miter lim="800000"/>
            <a:headEnd/>
            <a:tailEnd/>
          </a:ln>
        </p:spPr>
      </p:pic>
      <p:pic>
        <p:nvPicPr>
          <p:cNvPr id="10" name="Pictur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9657071" y="1901490"/>
            <a:ext cx="1419424" cy="1064568"/>
          </a:xfrm>
          <a:prstGeom prst="rect">
            <a:avLst/>
          </a:prstGeom>
        </p:spPr>
      </p:pic>
      <p:sp>
        <p:nvSpPr>
          <p:cNvPr id="11" name="Rectangle 10"/>
          <p:cNvSpPr/>
          <p:nvPr/>
        </p:nvSpPr>
        <p:spPr>
          <a:xfrm>
            <a:off x="9693076" y="2899853"/>
            <a:ext cx="1347413" cy="461665"/>
          </a:xfrm>
          <a:prstGeom prst="rect">
            <a:avLst/>
          </a:prstGeom>
        </p:spPr>
        <p:txBody>
          <a:bodyPr wrap="square">
            <a:spAutoFit/>
          </a:bodyPr>
          <a:lstStyle/>
          <a:p>
            <a:r>
              <a:rPr lang="en-US" sz="800" dirty="0">
                <a:solidFill>
                  <a:schemeClr val="bg1">
                    <a:lumMod val="65000"/>
                  </a:schemeClr>
                </a:solidFill>
              </a:rPr>
              <a:t>https://www.flickr.com/photos/gleonhard/8979555482/</a:t>
            </a:r>
          </a:p>
        </p:txBody>
      </p:sp>
      <p:sp>
        <p:nvSpPr>
          <p:cNvPr id="3" name="Slide Number Placeholder 2"/>
          <p:cNvSpPr>
            <a:spLocks noGrp="1"/>
          </p:cNvSpPr>
          <p:nvPr>
            <p:ph type="sldNum" sz="quarter" idx="12"/>
          </p:nvPr>
        </p:nvSpPr>
        <p:spPr/>
        <p:txBody>
          <a:bodyPr/>
          <a:lstStyle/>
          <a:p>
            <a:fld id="{CE423C56-3029-469A-8CE7-B984E525CEE1}" type="slidenum">
              <a:rPr lang="en-US" smtClean="0"/>
              <a:pPr/>
              <a:t>17</a:t>
            </a:fld>
            <a:endParaRPr lang="en-US"/>
          </a:p>
        </p:txBody>
      </p:sp>
      <p:pic>
        <p:nvPicPr>
          <p:cNvPr id="6" name="Picture 5"/>
          <p:cNvPicPr>
            <a:picLocks noChangeAspect="1"/>
          </p:cNvPicPr>
          <p:nvPr/>
        </p:nvPicPr>
        <p:blipFill>
          <a:blip r:embed="rId22" cstate="print"/>
          <a:stretch>
            <a:fillRect/>
          </a:stretch>
        </p:blipFill>
        <p:spPr>
          <a:xfrm>
            <a:off x="8144038" y="1152467"/>
            <a:ext cx="953826" cy="773280"/>
          </a:xfrm>
          <a:prstGeom prst="rect">
            <a:avLst/>
          </a:prstGeom>
        </p:spPr>
      </p:pic>
    </p:spTree>
    <p:extLst>
      <p:ext uri="{BB962C8B-B14F-4D97-AF65-F5344CB8AC3E}">
        <p14:creationId xmlns:p14="http://schemas.microsoft.com/office/powerpoint/2010/main" val="4111731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1325563"/>
          </a:xfrm>
        </p:spPr>
        <p:txBody>
          <a:bodyPr/>
          <a:lstStyle/>
          <a:p>
            <a:pPr algn="ctr"/>
            <a:r>
              <a:rPr lang="en-US" b="1" dirty="0">
                <a:solidFill>
                  <a:srgbClr val="FF0000"/>
                </a:solidFill>
              </a:rPr>
              <a:t>What other trends or advances are contributing to data growth?</a:t>
            </a:r>
          </a:p>
        </p:txBody>
      </p:sp>
    </p:spTree>
    <p:extLst>
      <p:ext uri="{BB962C8B-B14F-4D97-AF65-F5344CB8AC3E}">
        <p14:creationId xmlns:p14="http://schemas.microsoft.com/office/powerpoint/2010/main" val="11160395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2609303"/>
          </a:xfrm>
        </p:spPr>
        <p:txBody>
          <a:bodyPr>
            <a:normAutofit/>
          </a:bodyPr>
          <a:lstStyle/>
          <a:p>
            <a:pPr algn="ctr"/>
            <a:r>
              <a:rPr lang="en-US" b="1" dirty="0"/>
              <a:t>Analytics, Big Data, Business Intelligence, Decision Support Systems, Data Mining…</a:t>
            </a:r>
            <a:br>
              <a:rPr lang="en-US" b="1" dirty="0"/>
            </a:br>
            <a:r>
              <a:rPr lang="en-US" b="1" dirty="0"/>
              <a:t/>
            </a:r>
            <a:br>
              <a:rPr lang="en-US" b="1" dirty="0"/>
            </a:br>
            <a:r>
              <a:rPr lang="en-US" b="1" dirty="0"/>
              <a:t>How do these fit together? </a:t>
            </a:r>
          </a:p>
        </p:txBody>
      </p:sp>
    </p:spTree>
    <p:extLst>
      <p:ext uri="{BB962C8B-B14F-4D97-AF65-F5344CB8AC3E}">
        <p14:creationId xmlns:p14="http://schemas.microsoft.com/office/powerpoint/2010/main" val="214164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823384" y="217488"/>
            <a:ext cx="10515600" cy="569912"/>
          </a:xfrm>
        </p:spPr>
        <p:txBody>
          <a:bodyPr>
            <a:normAutofit fontScale="90000"/>
          </a:bodyPr>
          <a:lstStyle/>
          <a:p>
            <a:pPr algn="ctr"/>
            <a:r>
              <a:rPr lang="en-US" altLang="en-US" b="1" dirty="0" smtClean="0"/>
              <a:t>What is Big Data?</a:t>
            </a:r>
          </a:p>
        </p:txBody>
      </p:sp>
      <p:sp>
        <p:nvSpPr>
          <p:cNvPr id="13315" name="TextBox 4"/>
          <p:cNvSpPr txBox="1">
            <a:spLocks noChangeArrowheads="1"/>
          </p:cNvSpPr>
          <p:nvPr/>
        </p:nvSpPr>
        <p:spPr bwMode="auto">
          <a:xfrm>
            <a:off x="266701" y="1008063"/>
            <a:ext cx="11628967" cy="433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14313">
              <a:defRPr>
                <a:solidFill>
                  <a:schemeClr val="tx1"/>
                </a:solidFill>
                <a:latin typeface="Arial" panose="020B0604020202020204" pitchFamily="34" charset="0"/>
                <a:cs typeface="Arial" panose="020B0604020202020204" pitchFamily="34" charset="0"/>
              </a:defRPr>
            </a:lvl1pPr>
            <a:lvl2pPr marL="628650" indent="-214313">
              <a:defRPr>
                <a:solidFill>
                  <a:schemeClr val="tx1"/>
                </a:solidFill>
                <a:latin typeface="Arial" panose="020B0604020202020204" pitchFamily="34" charset="0"/>
                <a:cs typeface="Arial" panose="020B0604020202020204" pitchFamily="34" charset="0"/>
              </a:defRPr>
            </a:lvl2pPr>
            <a:lvl3pPr marL="1212850" indent="-214313">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algn="just">
              <a:buFont typeface="Arial" panose="020B0604020202020204" pitchFamily="34" charset="0"/>
              <a:buChar char="•"/>
            </a:pPr>
            <a:r>
              <a:rPr lang="en-US" altLang="en-US" sz="2000" dirty="0"/>
              <a:t>Massive sets of unstructured/semi-structured data from Web traffic, social media, sensors, </a:t>
            </a:r>
            <a:r>
              <a:rPr lang="en-US" altLang="en-US" sz="2000" dirty="0" err="1"/>
              <a:t>etc</a:t>
            </a:r>
            <a:endParaRPr lang="en-US" altLang="en-US" sz="2000" dirty="0"/>
          </a:p>
          <a:p>
            <a:pPr lvl="1" algn="just">
              <a:buFont typeface="Arial" panose="020B0604020202020204" pitchFamily="34" charset="0"/>
              <a:buChar char="•"/>
            </a:pPr>
            <a:r>
              <a:rPr lang="en-US" altLang="en-US" sz="2000" dirty="0"/>
              <a:t>Petabytes, </a:t>
            </a:r>
            <a:r>
              <a:rPr lang="en-US" altLang="en-US" sz="2000" dirty="0" smtClean="0"/>
              <a:t>Exabyte's </a:t>
            </a:r>
            <a:r>
              <a:rPr lang="en-US" altLang="en-US" sz="2000" dirty="0"/>
              <a:t>of data</a:t>
            </a:r>
          </a:p>
          <a:p>
            <a:pPr lvl="2" algn="just">
              <a:buFont typeface="Arial" panose="020B0604020202020204" pitchFamily="34" charset="0"/>
              <a:buChar char="•"/>
            </a:pPr>
            <a:r>
              <a:rPr lang="en-US" altLang="en-US" sz="2000" dirty="0"/>
              <a:t>Volumes too great for typical DBMS</a:t>
            </a:r>
          </a:p>
          <a:p>
            <a:pPr lvl="1" algn="just">
              <a:buFont typeface="Arial" panose="020B0604020202020204" pitchFamily="34" charset="0"/>
              <a:buChar char="•"/>
            </a:pPr>
            <a:r>
              <a:rPr lang="en-US" altLang="en-US" sz="2000" dirty="0"/>
              <a:t>Information from multiple internal and external sources:</a:t>
            </a:r>
          </a:p>
          <a:p>
            <a:pPr lvl="2" algn="just">
              <a:buFont typeface="Arial" panose="020B0604020202020204" pitchFamily="34" charset="0"/>
              <a:buChar char="•"/>
            </a:pPr>
            <a:r>
              <a:rPr lang="en-US" altLang="en-US" sz="2000" dirty="0"/>
              <a:t>Transactions</a:t>
            </a:r>
          </a:p>
          <a:p>
            <a:pPr lvl="2" algn="just">
              <a:buFont typeface="Arial" panose="020B0604020202020204" pitchFamily="34" charset="0"/>
              <a:buChar char="•"/>
            </a:pPr>
            <a:r>
              <a:rPr lang="en-US" altLang="en-US" sz="2000" dirty="0"/>
              <a:t>Social media</a:t>
            </a:r>
          </a:p>
          <a:p>
            <a:pPr lvl="2" algn="just">
              <a:buFont typeface="Arial" panose="020B0604020202020204" pitchFamily="34" charset="0"/>
              <a:buChar char="•"/>
            </a:pPr>
            <a:r>
              <a:rPr lang="en-US" altLang="en-US" sz="2000" dirty="0"/>
              <a:t>Enterprise content</a:t>
            </a:r>
          </a:p>
          <a:p>
            <a:pPr lvl="2" algn="just">
              <a:buFont typeface="Arial" panose="020B0604020202020204" pitchFamily="34" charset="0"/>
              <a:buChar char="•"/>
            </a:pPr>
            <a:r>
              <a:rPr lang="en-US" altLang="en-US" sz="2000" dirty="0"/>
              <a:t>Sensors</a:t>
            </a:r>
          </a:p>
          <a:p>
            <a:pPr lvl="2" algn="just">
              <a:buFont typeface="Arial" panose="020B0604020202020204" pitchFamily="34" charset="0"/>
              <a:buChar char="•"/>
            </a:pPr>
            <a:r>
              <a:rPr lang="en-US" altLang="en-US" sz="2000" dirty="0"/>
              <a:t>Mobile devices</a:t>
            </a:r>
          </a:p>
          <a:p>
            <a:pPr lvl="1" algn="just">
              <a:buFont typeface="Arial" panose="020B0604020202020204" pitchFamily="34" charset="0"/>
              <a:buChar char="•"/>
            </a:pPr>
            <a:endParaRPr lang="en-US" altLang="en-US" sz="2000" dirty="0"/>
          </a:p>
          <a:p>
            <a:pPr lvl="1" algn="just">
              <a:buFont typeface="Arial" panose="020B0604020202020204" pitchFamily="34" charset="0"/>
              <a:buChar char="•"/>
            </a:pPr>
            <a:r>
              <a:rPr lang="en-US" altLang="en-US" sz="2400" dirty="0"/>
              <a:t>In the last minute there were …….</a:t>
            </a:r>
          </a:p>
          <a:p>
            <a:pPr lvl="1" algn="just">
              <a:buFont typeface="Arial" panose="020B0604020202020204" pitchFamily="34" charset="0"/>
              <a:buChar char="•"/>
            </a:pPr>
            <a:endParaRPr lang="en-US" altLang="en-US" sz="2400" dirty="0"/>
          </a:p>
          <a:p>
            <a:pPr algn="just">
              <a:buFont typeface="Arial" panose="020B0604020202020204" pitchFamily="34" charset="0"/>
              <a:buChar char="•"/>
            </a:pPr>
            <a:endParaRPr lang="en-US" altLang="en-US" sz="2800" dirty="0"/>
          </a:p>
        </p:txBody>
      </p:sp>
      <p:sp>
        <p:nvSpPr>
          <p:cNvPr id="13317" name="TextBox 7"/>
          <p:cNvSpPr txBox="1">
            <a:spLocks noChangeArrowheads="1"/>
          </p:cNvSpPr>
          <p:nvPr/>
        </p:nvSpPr>
        <p:spPr bwMode="auto">
          <a:xfrm>
            <a:off x="1092200" y="4950878"/>
            <a:ext cx="4622799"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204 million emails sent</a:t>
            </a:r>
          </a:p>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61,000 hours of music listened to on Pandora</a:t>
            </a:r>
          </a:p>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20 million photo views</a:t>
            </a:r>
          </a:p>
        </p:txBody>
      </p:sp>
      <p:sp>
        <p:nvSpPr>
          <p:cNvPr id="13318" name="TextBox 2"/>
          <p:cNvSpPr txBox="1">
            <a:spLocks noChangeArrowheads="1"/>
          </p:cNvSpPr>
          <p:nvPr/>
        </p:nvSpPr>
        <p:spPr bwMode="auto">
          <a:xfrm>
            <a:off x="6489699" y="4960939"/>
            <a:ext cx="572346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lr>
                <a:schemeClr val="accent1"/>
              </a:buClr>
              <a:buSzPct val="65000"/>
              <a:buFont typeface="Wingdings" panose="05000000000000000000" pitchFamily="2" charset="2"/>
              <a:buChar char="n"/>
              <a:defRPr sz="2800">
                <a:solidFill>
                  <a:schemeClr val="tx1"/>
                </a:solidFill>
                <a:latin typeface="Arial" panose="020B0604020202020204" pitchFamily="34" charset="0"/>
              </a:defRPr>
            </a:lvl1pPr>
            <a:lvl2pPr marL="742950" indent="-285750">
              <a:spcBef>
                <a:spcPct val="20000"/>
              </a:spcBef>
              <a:buClr>
                <a:schemeClr val="accent2"/>
              </a:buClr>
              <a:buSzPct val="60000"/>
              <a:buFont typeface="Wingdings" panose="05000000000000000000" pitchFamily="2" charset="2"/>
              <a:buChar char="q"/>
              <a:defRPr sz="2400">
                <a:solidFill>
                  <a:schemeClr val="tx1"/>
                </a:solidFill>
                <a:latin typeface="Arial" panose="020B0604020202020204" pitchFamily="34" charset="0"/>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defRPr>
            </a:lvl9pPr>
          </a:lstStyle>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100,000 tweets</a:t>
            </a:r>
          </a:p>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6 million views and 277,000 Facebook Logins</a:t>
            </a:r>
          </a:p>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2+ million Google searches</a:t>
            </a:r>
          </a:p>
          <a:p>
            <a:pPr eaLnBrk="1" hangingPunct="1">
              <a:spcBef>
                <a:spcPct val="0"/>
              </a:spcBef>
              <a:buClrTx/>
              <a:buSzTx/>
              <a:buFont typeface="Arial" panose="020B0604020202020204" pitchFamily="34" charset="0"/>
              <a:buChar char="•"/>
            </a:pPr>
            <a:r>
              <a:rPr lang="en-US" altLang="en-US" sz="2000" b="1" dirty="0">
                <a:latin typeface="Calibri" panose="020F0502020204030204" pitchFamily="34" charset="0"/>
              </a:rPr>
              <a:t>3 million uploads on Flickr</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41344"/>
            <a:ext cx="10515600" cy="1325563"/>
          </a:xfrm>
        </p:spPr>
        <p:txBody>
          <a:bodyPr/>
          <a:lstStyle/>
          <a:p>
            <a:endParaRPr lang="en-US"/>
          </a:p>
        </p:txBody>
      </p:sp>
      <p:pic>
        <p:nvPicPr>
          <p:cNvPr id="6" name="Picture 5"/>
          <p:cNvPicPr>
            <a:picLocks noChangeAspect="1"/>
          </p:cNvPicPr>
          <p:nvPr/>
        </p:nvPicPr>
        <p:blipFill>
          <a:blip r:embed="rId2"/>
          <a:stretch>
            <a:fillRect/>
          </a:stretch>
        </p:blipFill>
        <p:spPr>
          <a:xfrm>
            <a:off x="4309151" y="1634982"/>
            <a:ext cx="2628900" cy="314325"/>
          </a:xfrm>
          <a:prstGeom prst="rect">
            <a:avLst/>
          </a:prstGeom>
        </p:spPr>
      </p:pic>
      <p:pic>
        <p:nvPicPr>
          <p:cNvPr id="7" name="Picture 6"/>
          <p:cNvPicPr>
            <a:picLocks noChangeAspect="1"/>
          </p:cNvPicPr>
          <p:nvPr/>
        </p:nvPicPr>
        <p:blipFill>
          <a:blip r:embed="rId3"/>
          <a:stretch>
            <a:fillRect/>
          </a:stretch>
        </p:blipFill>
        <p:spPr>
          <a:xfrm>
            <a:off x="6804701" y="1577832"/>
            <a:ext cx="1695450" cy="400050"/>
          </a:xfrm>
          <a:prstGeom prst="rect">
            <a:avLst/>
          </a:prstGeom>
        </p:spPr>
      </p:pic>
      <p:pic>
        <p:nvPicPr>
          <p:cNvPr id="8" name="Content Placeholder 7"/>
          <p:cNvPicPr>
            <a:picLocks noGrp="1" noChangeAspect="1"/>
          </p:cNvPicPr>
          <p:nvPr>
            <p:ph idx="1"/>
          </p:nvPr>
        </p:nvPicPr>
        <p:blipFill>
          <a:blip r:embed="rId4"/>
          <a:stretch>
            <a:fillRect/>
          </a:stretch>
        </p:blipFill>
        <p:spPr>
          <a:xfrm>
            <a:off x="8300644" y="1587356"/>
            <a:ext cx="2114550" cy="409575"/>
          </a:xfrm>
          <a:prstGeom prst="rect">
            <a:avLst/>
          </a:prstGeom>
        </p:spPr>
      </p:pic>
      <p:pic>
        <p:nvPicPr>
          <p:cNvPr id="9" name="Picture 8"/>
          <p:cNvPicPr>
            <a:picLocks noChangeAspect="1"/>
          </p:cNvPicPr>
          <p:nvPr/>
        </p:nvPicPr>
        <p:blipFill>
          <a:blip r:embed="rId5"/>
          <a:stretch>
            <a:fillRect/>
          </a:stretch>
        </p:blipFill>
        <p:spPr>
          <a:xfrm>
            <a:off x="3883025" y="680444"/>
            <a:ext cx="4295775" cy="600075"/>
          </a:xfrm>
          <a:prstGeom prst="rect">
            <a:avLst/>
          </a:prstGeom>
        </p:spPr>
      </p:pic>
      <p:pic>
        <p:nvPicPr>
          <p:cNvPr id="3" name="Picture 2"/>
          <p:cNvPicPr>
            <a:picLocks noChangeAspect="1"/>
          </p:cNvPicPr>
          <p:nvPr/>
        </p:nvPicPr>
        <p:blipFill>
          <a:blip r:embed="rId6"/>
          <a:stretch>
            <a:fillRect/>
          </a:stretch>
        </p:blipFill>
        <p:spPr>
          <a:xfrm>
            <a:off x="530026" y="2104077"/>
            <a:ext cx="10877550" cy="4633060"/>
          </a:xfrm>
          <a:prstGeom prst="rect">
            <a:avLst/>
          </a:prstGeom>
        </p:spPr>
      </p:pic>
      <p:pic>
        <p:nvPicPr>
          <p:cNvPr id="13" name="Picture 12"/>
          <p:cNvPicPr>
            <a:picLocks noChangeAspect="1"/>
          </p:cNvPicPr>
          <p:nvPr/>
        </p:nvPicPr>
        <p:blipFill>
          <a:blip r:embed="rId7"/>
          <a:stretch>
            <a:fillRect/>
          </a:stretch>
        </p:blipFill>
        <p:spPr>
          <a:xfrm>
            <a:off x="2199933" y="1558326"/>
            <a:ext cx="2131654" cy="683738"/>
          </a:xfrm>
          <a:prstGeom prst="rect">
            <a:avLst/>
          </a:prstGeom>
        </p:spPr>
      </p:pic>
    </p:spTree>
    <p:extLst>
      <p:ext uri="{BB962C8B-B14F-4D97-AF65-F5344CB8AC3E}">
        <p14:creationId xmlns:p14="http://schemas.microsoft.com/office/powerpoint/2010/main" val="3535938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1325563"/>
          </a:xfrm>
        </p:spPr>
        <p:txBody>
          <a:bodyPr>
            <a:normAutofit fontScale="90000"/>
          </a:bodyPr>
          <a:lstStyle/>
          <a:p>
            <a:pPr algn="ctr"/>
            <a:r>
              <a:rPr lang="en-US" b="1" dirty="0"/>
              <a:t>How do we deal with this data?</a:t>
            </a:r>
            <a:br>
              <a:rPr lang="en-US" b="1" dirty="0"/>
            </a:br>
            <a:r>
              <a:rPr lang="en-US" b="1" dirty="0"/>
              <a:t/>
            </a:r>
            <a:br>
              <a:rPr lang="en-US" b="1" dirty="0"/>
            </a:br>
            <a:r>
              <a:rPr lang="en-US" b="1" dirty="0"/>
              <a:t>Volume, Variety, Velocity</a:t>
            </a:r>
          </a:p>
        </p:txBody>
      </p:sp>
    </p:spTree>
    <p:extLst>
      <p:ext uri="{BB962C8B-B14F-4D97-AF65-F5344CB8AC3E}">
        <p14:creationId xmlns:p14="http://schemas.microsoft.com/office/powerpoint/2010/main" val="2833738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942162" cy="1325563"/>
          </a:xfrm>
        </p:spPr>
        <p:txBody>
          <a:bodyPr/>
          <a:lstStyle/>
          <a:p>
            <a:r>
              <a:rPr lang="en-US" dirty="0"/>
              <a:t>The relational database</a:t>
            </a:r>
          </a:p>
        </p:txBody>
      </p:sp>
      <p:sp>
        <p:nvSpPr>
          <p:cNvPr id="3" name="Content Placeholder 2"/>
          <p:cNvSpPr>
            <a:spLocks noGrp="1"/>
          </p:cNvSpPr>
          <p:nvPr>
            <p:ph idx="1"/>
          </p:nvPr>
        </p:nvSpPr>
        <p:spPr>
          <a:xfrm>
            <a:off x="838200" y="1825625"/>
            <a:ext cx="5942162" cy="4351338"/>
          </a:xfrm>
        </p:spPr>
        <p:txBody>
          <a:bodyPr/>
          <a:lstStyle/>
          <a:p>
            <a:r>
              <a:rPr lang="en-US" dirty="0"/>
              <a:t>Good</a:t>
            </a:r>
          </a:p>
          <a:p>
            <a:pPr lvl="1"/>
            <a:r>
              <a:rPr lang="en-US" dirty="0"/>
              <a:t>Avoid redundant data (save space!)</a:t>
            </a:r>
          </a:p>
          <a:p>
            <a:pPr lvl="1"/>
            <a:r>
              <a:rPr lang="en-US" dirty="0"/>
              <a:t>Transaction friendly</a:t>
            </a:r>
          </a:p>
          <a:p>
            <a:pPr lvl="1"/>
            <a:r>
              <a:rPr lang="en-US" dirty="0"/>
              <a:t>Consistency during update</a:t>
            </a:r>
          </a:p>
          <a:p>
            <a:r>
              <a:rPr lang="en-US" dirty="0"/>
              <a:t>Bad</a:t>
            </a:r>
          </a:p>
          <a:p>
            <a:pPr lvl="1"/>
            <a:r>
              <a:rPr lang="en-US" dirty="0"/>
              <a:t>Scaling </a:t>
            </a:r>
          </a:p>
          <a:p>
            <a:pPr lvl="1"/>
            <a:r>
              <a:rPr lang="en-US" dirty="0"/>
              <a:t>High volume availability</a:t>
            </a:r>
          </a:p>
          <a:p>
            <a:pPr lvl="1"/>
            <a:r>
              <a:rPr lang="en-US" dirty="0"/>
              <a:t>Sensitive to small changes</a:t>
            </a:r>
          </a:p>
          <a:p>
            <a:endParaRPr lang="en-US" dirty="0"/>
          </a:p>
          <a:p>
            <a:endParaRPr lang="en-US" dirty="0"/>
          </a:p>
          <a:p>
            <a:endParaRPr lang="en-US" dirty="0"/>
          </a:p>
        </p:txBody>
      </p:sp>
      <p:pic>
        <p:nvPicPr>
          <p:cNvPr id="6146" name="Picture 2" descr="http://www-03.ibm.com/ibm/history/ibm100/images/icp/Z414848J43802H63/us__en_us__ibm100__relational_database__how_works__680x9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6318" y="286146"/>
            <a:ext cx="4782754" cy="633011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914400" y="5039738"/>
            <a:ext cx="6096000" cy="369332"/>
          </a:xfrm>
          <a:prstGeom prst="rect">
            <a:avLst/>
          </a:prstGeom>
        </p:spPr>
        <p:txBody>
          <a:bodyPr>
            <a:spAutoFit/>
          </a:bodyPr>
          <a:lstStyle/>
          <a:p>
            <a:endParaRPr lang="en-US" dirty="0"/>
          </a:p>
        </p:txBody>
      </p:sp>
    </p:spTree>
    <p:extLst>
      <p:ext uri="{BB962C8B-B14F-4D97-AF65-F5344CB8AC3E}">
        <p14:creationId xmlns:p14="http://schemas.microsoft.com/office/powerpoint/2010/main" val="10249111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Relational Databases are Sensitive to Change</a:t>
            </a:r>
          </a:p>
        </p:txBody>
      </p:sp>
      <p:sp>
        <p:nvSpPr>
          <p:cNvPr id="3" name="Content Placeholder 2"/>
          <p:cNvSpPr>
            <a:spLocks noGrp="1"/>
          </p:cNvSpPr>
          <p:nvPr>
            <p:ph idx="1"/>
          </p:nvPr>
        </p:nvSpPr>
        <p:spPr/>
        <p:txBody>
          <a:bodyPr/>
          <a:lstStyle/>
          <a:p>
            <a:pPr algn="just"/>
            <a:r>
              <a:rPr lang="en-US" dirty="0"/>
              <a:t>“This notion of thinking about data in a structured, relational database is dead.”</a:t>
            </a:r>
            <a:r>
              <a:rPr lang="en-US" sz="2000" baseline="30000" dirty="0"/>
              <a:t> 1</a:t>
            </a:r>
            <a:endParaRPr lang="en-US" sz="2000" dirty="0"/>
          </a:p>
          <a:p>
            <a:pPr algn="just"/>
            <a:r>
              <a:rPr lang="en-US" dirty="0"/>
              <a:t>Each year, billions of dollars are spent on data modeling and ETL* processes to create and recreate more “perfect” data models that will never change. </a:t>
            </a:r>
            <a:r>
              <a:rPr lang="en-US" b="1" dirty="0"/>
              <a:t>BUT THEY ALWAYS DO</a:t>
            </a:r>
            <a:r>
              <a:rPr lang="en-US" dirty="0"/>
              <a:t>.</a:t>
            </a:r>
            <a:r>
              <a:rPr lang="en-US" baseline="30000" dirty="0"/>
              <a:t>2</a:t>
            </a:r>
          </a:p>
          <a:p>
            <a:pPr algn="just"/>
            <a:endParaRPr lang="en-US" dirty="0"/>
          </a:p>
        </p:txBody>
      </p:sp>
    </p:spTree>
    <p:extLst>
      <p:ext uri="{BB962C8B-B14F-4D97-AF65-F5344CB8AC3E}">
        <p14:creationId xmlns:p14="http://schemas.microsoft.com/office/powerpoint/2010/main" val="1657163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Necessity is the mother of …</a:t>
            </a:r>
          </a:p>
        </p:txBody>
      </p:sp>
      <p:sp>
        <p:nvSpPr>
          <p:cNvPr id="5" name="Rectangle 4"/>
          <p:cNvSpPr/>
          <p:nvPr/>
        </p:nvSpPr>
        <p:spPr>
          <a:xfrm>
            <a:off x="10800200" y="10342178"/>
            <a:ext cx="1266631" cy="63320"/>
          </a:xfrm>
          <a:prstGeom prst="rect">
            <a:avLst/>
          </a:prstGeom>
        </p:spPr>
        <p:txBody>
          <a:bodyPr wrap="square">
            <a:spAutoFit/>
          </a:bodyPr>
          <a:lstStyle/>
          <a:p>
            <a:endParaRPr lang="en-US" dirty="0"/>
          </a:p>
        </p:txBody>
      </p:sp>
      <p:pic>
        <p:nvPicPr>
          <p:cNvPr id="5126" name="Picture 6" descr="google-big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7106" y="1464597"/>
            <a:ext cx="2057400" cy="27813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Image result for dynamo logo amaz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4560" y="4034514"/>
            <a:ext cx="4182159" cy="179235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8265693" y="1569125"/>
            <a:ext cx="2657475" cy="2465389"/>
            <a:chOff x="7765361" y="1802039"/>
            <a:chExt cx="2657475" cy="2465389"/>
          </a:xfrm>
        </p:grpSpPr>
        <p:pic>
          <p:nvPicPr>
            <p:cNvPr id="5122" name="Picture 2" descr="Cassandra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5361" y="1802039"/>
              <a:ext cx="2657475" cy="1781176"/>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facebook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67883" y="3583215"/>
              <a:ext cx="684213" cy="6842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07900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 Technologies Leverage</a:t>
            </a:r>
          </a:p>
        </p:txBody>
      </p:sp>
      <p:sp>
        <p:nvSpPr>
          <p:cNvPr id="3" name="Content Placeholder 2"/>
          <p:cNvSpPr>
            <a:spLocks noGrp="1"/>
          </p:cNvSpPr>
          <p:nvPr>
            <p:ph idx="1"/>
          </p:nvPr>
        </p:nvSpPr>
        <p:spPr/>
        <p:txBody>
          <a:bodyPr/>
          <a:lstStyle/>
          <a:p>
            <a:r>
              <a:rPr lang="en-US" dirty="0"/>
              <a:t>Controlling clusters of commodity hardware</a:t>
            </a:r>
          </a:p>
          <a:p>
            <a:r>
              <a:rPr lang="en-US" dirty="0"/>
              <a:t>Non-relational databases</a:t>
            </a:r>
          </a:p>
          <a:p>
            <a:r>
              <a:rPr lang="en-US" dirty="0"/>
              <a:t>Open source</a:t>
            </a:r>
          </a:p>
          <a:p>
            <a:r>
              <a:rPr lang="en-US" dirty="0"/>
              <a:t>Rapidly evolving </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3900600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NoSQL: “Not only SQL” – Non Relational</a:t>
            </a:r>
          </a:p>
        </p:txBody>
      </p:sp>
      <p:sp>
        <p:nvSpPr>
          <p:cNvPr id="4" name="Content Placeholder 2"/>
          <p:cNvSpPr>
            <a:spLocks noGrp="1"/>
          </p:cNvSpPr>
          <p:nvPr>
            <p:ph idx="1"/>
          </p:nvPr>
        </p:nvSpPr>
        <p:spPr>
          <a:xfrm>
            <a:off x="838200" y="1825625"/>
            <a:ext cx="3965028" cy="4351338"/>
          </a:xfrm>
        </p:spPr>
        <p:txBody>
          <a:bodyPr>
            <a:normAutofit/>
          </a:bodyPr>
          <a:lstStyle/>
          <a:p>
            <a:r>
              <a:rPr lang="en-US" dirty="0"/>
              <a:t>Characteristics:</a:t>
            </a:r>
          </a:p>
          <a:p>
            <a:pPr lvl="1"/>
            <a:r>
              <a:rPr lang="en-US" dirty="0"/>
              <a:t>Non-relational </a:t>
            </a:r>
          </a:p>
          <a:p>
            <a:pPr lvl="1"/>
            <a:r>
              <a:rPr lang="en-US" dirty="0"/>
              <a:t>Schema-less (on input)</a:t>
            </a:r>
          </a:p>
          <a:p>
            <a:pPr lvl="1"/>
            <a:r>
              <a:rPr lang="en-US" dirty="0"/>
              <a:t>Open source</a:t>
            </a:r>
          </a:p>
          <a:p>
            <a:pPr lvl="1"/>
            <a:r>
              <a:rPr lang="en-US" dirty="0"/>
              <a:t>Cluster-friendly</a:t>
            </a:r>
          </a:p>
          <a:p>
            <a:pPr lvl="1"/>
            <a:r>
              <a:rPr lang="en-US" dirty="0"/>
              <a:t>Real-time (fast read/write)</a:t>
            </a:r>
          </a:p>
        </p:txBody>
      </p:sp>
      <p:sp>
        <p:nvSpPr>
          <p:cNvPr id="5" name="Rectangle 4"/>
          <p:cNvSpPr/>
          <p:nvPr/>
        </p:nvSpPr>
        <p:spPr>
          <a:xfrm>
            <a:off x="104411" y="6484795"/>
            <a:ext cx="10222004" cy="338554"/>
          </a:xfrm>
          <a:prstGeom prst="rect">
            <a:avLst/>
          </a:prstGeom>
        </p:spPr>
        <p:txBody>
          <a:bodyPr wrap="square">
            <a:spAutoFit/>
          </a:bodyPr>
          <a:lstStyle/>
          <a:p>
            <a:r>
              <a:rPr lang="en-US" sz="1600" dirty="0"/>
              <a:t>Additional resource: </a:t>
            </a:r>
            <a:r>
              <a:rPr lang="en-US" sz="1600" dirty="0">
                <a:hlinkClick r:id="rId2"/>
              </a:rPr>
              <a:t>https://www.youtube.com/watch?v=qI_g07C_Q5I</a:t>
            </a:r>
            <a:r>
              <a:rPr lang="en-US" sz="1600" dirty="0"/>
              <a:t> (Introduction to NoSQL by Martin Fowler)</a:t>
            </a:r>
          </a:p>
        </p:txBody>
      </p:sp>
      <p:sp>
        <p:nvSpPr>
          <p:cNvPr id="6" name="Content Placeholder 2"/>
          <p:cNvSpPr txBox="1">
            <a:spLocks/>
          </p:cNvSpPr>
          <p:nvPr/>
        </p:nvSpPr>
        <p:spPr>
          <a:xfrm>
            <a:off x="6361387" y="1825625"/>
            <a:ext cx="396502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a:t>
            </a:r>
          </a:p>
          <a:p>
            <a:pPr lvl="1"/>
            <a:r>
              <a:rPr lang="en-US" dirty="0"/>
              <a:t>Large dataset – scale horizontally</a:t>
            </a:r>
          </a:p>
          <a:p>
            <a:pPr lvl="1"/>
            <a:r>
              <a:rPr lang="en-US" dirty="0"/>
              <a:t>Ease of programming</a:t>
            </a:r>
          </a:p>
          <a:p>
            <a:pPr lvl="1"/>
            <a:r>
              <a:rPr lang="en-US" dirty="0"/>
              <a:t>Schema-less</a:t>
            </a:r>
          </a:p>
          <a:p>
            <a:pPr lvl="1"/>
            <a:r>
              <a:rPr lang="en-US" dirty="0"/>
              <a:t>Data variety</a:t>
            </a:r>
          </a:p>
          <a:p>
            <a:pPr lvl="1"/>
            <a:r>
              <a:rPr lang="en-US" dirty="0"/>
              <a:t>Faster capture</a:t>
            </a:r>
          </a:p>
          <a:p>
            <a:pPr lvl="1"/>
            <a:r>
              <a:rPr lang="en-US" dirty="0"/>
              <a:t>Redundant</a:t>
            </a:r>
          </a:p>
        </p:txBody>
      </p:sp>
    </p:spTree>
    <p:extLst>
      <p:ext uri="{BB962C8B-B14F-4D97-AF65-F5344CB8AC3E}">
        <p14:creationId xmlns:p14="http://schemas.microsoft.com/office/powerpoint/2010/main" val="40527001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highlyscalable.files.wordpress.com/2012/02/soft-schema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0855" y="214686"/>
            <a:ext cx="8292662" cy="6643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38200" y="6378982"/>
            <a:ext cx="6096000" cy="276999"/>
          </a:xfrm>
          <a:prstGeom prst="rect">
            <a:avLst/>
          </a:prstGeom>
        </p:spPr>
        <p:txBody>
          <a:bodyPr>
            <a:spAutoFit/>
          </a:bodyPr>
          <a:lstStyle/>
          <a:p>
            <a:r>
              <a:rPr lang="en-US" sz="1200" dirty="0"/>
              <a:t>Source: https://highlyscalable.wordpress.com/2012/03/01/nosql-data-modeling-techniques/</a:t>
            </a:r>
          </a:p>
        </p:txBody>
      </p:sp>
      <p:sp>
        <p:nvSpPr>
          <p:cNvPr id="2" name="Title 1"/>
          <p:cNvSpPr>
            <a:spLocks noGrp="1"/>
          </p:cNvSpPr>
          <p:nvPr>
            <p:ph type="title"/>
          </p:nvPr>
        </p:nvSpPr>
        <p:spPr>
          <a:xfrm>
            <a:off x="838200" y="365125"/>
            <a:ext cx="5016062" cy="1325563"/>
          </a:xfrm>
        </p:spPr>
        <p:txBody>
          <a:bodyPr/>
          <a:lstStyle/>
          <a:p>
            <a:r>
              <a:rPr lang="en-US" dirty="0"/>
              <a:t>Normalization vs. Aggregation</a:t>
            </a:r>
          </a:p>
        </p:txBody>
      </p:sp>
    </p:spTree>
    <p:extLst>
      <p:ext uri="{BB962C8B-B14F-4D97-AF65-F5344CB8AC3E}">
        <p14:creationId xmlns:p14="http://schemas.microsoft.com/office/powerpoint/2010/main" val="734538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Apache Hadoop</a:t>
            </a:r>
          </a:p>
        </p:txBody>
      </p:sp>
      <p:sp>
        <p:nvSpPr>
          <p:cNvPr id="3" name="Content Placeholder 2"/>
          <p:cNvSpPr>
            <a:spLocks noGrp="1"/>
          </p:cNvSpPr>
          <p:nvPr>
            <p:ph idx="1"/>
          </p:nvPr>
        </p:nvSpPr>
        <p:spPr>
          <a:xfrm>
            <a:off x="270640" y="1690688"/>
            <a:ext cx="8694683" cy="4351338"/>
          </a:xfrm>
        </p:spPr>
        <p:txBody>
          <a:bodyPr/>
          <a:lstStyle/>
          <a:p>
            <a:r>
              <a:rPr lang="en-US" dirty="0"/>
              <a:t>Open source</a:t>
            </a:r>
          </a:p>
          <a:p>
            <a:r>
              <a:rPr lang="en-US" dirty="0"/>
              <a:t>Large scale, distributed storage and processing</a:t>
            </a:r>
          </a:p>
          <a:p>
            <a:r>
              <a:rPr lang="en-US" dirty="0"/>
              <a:t>Clusters of commodity hardware (high failure tolerance)</a:t>
            </a:r>
          </a:p>
          <a:p>
            <a:r>
              <a:rPr lang="en-US" dirty="0"/>
              <a:t>Immutability of Data</a:t>
            </a:r>
          </a:p>
          <a:p>
            <a:r>
              <a:rPr lang="en-US" dirty="0"/>
              <a:t>Batch oriented</a:t>
            </a:r>
          </a:p>
          <a:p>
            <a:endParaRPr lang="en-US" dirty="0"/>
          </a:p>
          <a:p>
            <a:endParaRPr lang="en-US" dirty="0"/>
          </a:p>
        </p:txBody>
      </p:sp>
      <p:sp>
        <p:nvSpPr>
          <p:cNvPr id="4" name="Rectangle 3"/>
          <p:cNvSpPr/>
          <p:nvPr/>
        </p:nvSpPr>
        <p:spPr>
          <a:xfrm>
            <a:off x="457123" y="5992297"/>
            <a:ext cx="6845464" cy="369332"/>
          </a:xfrm>
          <a:prstGeom prst="rect">
            <a:avLst/>
          </a:prstGeom>
        </p:spPr>
        <p:txBody>
          <a:bodyPr wrap="none">
            <a:spAutoFit/>
          </a:bodyPr>
          <a:lstStyle/>
          <a:p>
            <a:r>
              <a:rPr lang="en-US" dirty="0"/>
              <a:t>Resource: https://developer.yahoo.com/hadoop/tutorial/module1.html</a:t>
            </a:r>
          </a:p>
        </p:txBody>
      </p:sp>
      <p:sp>
        <p:nvSpPr>
          <p:cNvPr id="5" name="Slide Number Placeholder 4"/>
          <p:cNvSpPr>
            <a:spLocks noGrp="1"/>
          </p:cNvSpPr>
          <p:nvPr>
            <p:ph type="sldNum" sz="quarter" idx="12"/>
          </p:nvPr>
        </p:nvSpPr>
        <p:spPr/>
        <p:txBody>
          <a:bodyPr/>
          <a:lstStyle/>
          <a:p>
            <a:fld id="{CE423C56-3029-469A-8CE7-B984E525CEE1}" type="slidenum">
              <a:rPr lang="en-US" smtClean="0"/>
              <a:pPr/>
              <a:t>28</a:t>
            </a:fld>
            <a:endParaRPr lang="en-US"/>
          </a:p>
        </p:txBody>
      </p:sp>
      <p:sp>
        <p:nvSpPr>
          <p:cNvPr id="6" name="Content Placeholder 2"/>
          <p:cNvSpPr txBox="1">
            <a:spLocks/>
          </p:cNvSpPr>
          <p:nvPr/>
        </p:nvSpPr>
        <p:spPr>
          <a:xfrm>
            <a:off x="6145847" y="1690688"/>
            <a:ext cx="568872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p:txBody>
      </p:sp>
    </p:spTree>
    <p:extLst>
      <p:ext uri="{BB962C8B-B14F-4D97-AF65-F5344CB8AC3E}">
        <p14:creationId xmlns:p14="http://schemas.microsoft.com/office/powerpoint/2010/main" val="451178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Immutability(Changing) </a:t>
            </a:r>
            <a:r>
              <a:rPr lang="en-US" dirty="0"/>
              <a:t>of Data </a:t>
            </a:r>
          </a:p>
        </p:txBody>
      </p:sp>
      <p:sp>
        <p:nvSpPr>
          <p:cNvPr id="3" name="Content Placeholder 2"/>
          <p:cNvSpPr>
            <a:spLocks noGrp="1"/>
          </p:cNvSpPr>
          <p:nvPr>
            <p:ph idx="1"/>
          </p:nvPr>
        </p:nvSpPr>
        <p:spPr/>
        <p:txBody>
          <a:bodyPr/>
          <a:lstStyle/>
          <a:p>
            <a:r>
              <a:rPr lang="en-US" dirty="0"/>
              <a:t>All data appended</a:t>
            </a:r>
          </a:p>
          <a:p>
            <a:r>
              <a:rPr lang="en-US" dirty="0"/>
              <a:t>No rewriting/updating</a:t>
            </a:r>
          </a:p>
          <a:p>
            <a:r>
              <a:rPr lang="en-US" dirty="0"/>
              <a:t>Learn from “streams of change”</a:t>
            </a:r>
          </a:p>
        </p:txBody>
      </p:sp>
    </p:spTree>
    <p:extLst>
      <p:ext uri="{BB962C8B-B14F-4D97-AF65-F5344CB8AC3E}">
        <p14:creationId xmlns:p14="http://schemas.microsoft.com/office/powerpoint/2010/main" val="153120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7165" y="2516654"/>
            <a:ext cx="10515600" cy="1325563"/>
          </a:xfrm>
        </p:spPr>
        <p:txBody>
          <a:bodyPr/>
          <a:lstStyle/>
          <a:p>
            <a:pPr algn="ctr"/>
            <a:r>
              <a:rPr lang="en-US" dirty="0"/>
              <a:t>Changing data alone won’t solve problems</a:t>
            </a:r>
          </a:p>
        </p:txBody>
      </p:sp>
      <p:sp>
        <p:nvSpPr>
          <p:cNvPr id="3" name="Content Placeholder 2"/>
          <p:cNvSpPr>
            <a:spLocks noGrp="1"/>
          </p:cNvSpPr>
          <p:nvPr>
            <p:ph idx="1"/>
          </p:nvPr>
        </p:nvSpPr>
        <p:spPr>
          <a:xfrm>
            <a:off x="847165" y="3977154"/>
            <a:ext cx="10515600" cy="666563"/>
          </a:xfrm>
        </p:spPr>
        <p:txBody>
          <a:bodyPr/>
          <a:lstStyle/>
          <a:p>
            <a:pPr algn="ctr"/>
            <a:r>
              <a:rPr lang="en-US" dirty="0"/>
              <a:t>A concrete example…</a:t>
            </a:r>
          </a:p>
        </p:txBody>
      </p:sp>
      <p:sp>
        <p:nvSpPr>
          <p:cNvPr id="4" name="Slide Number Placeholder 3"/>
          <p:cNvSpPr>
            <a:spLocks noGrp="1"/>
          </p:cNvSpPr>
          <p:nvPr>
            <p:ph type="sldNum" sz="quarter" idx="12"/>
          </p:nvPr>
        </p:nvSpPr>
        <p:spPr/>
        <p:txBody>
          <a:bodyPr/>
          <a:lstStyle/>
          <a:p>
            <a:fld id="{CE423C56-3029-469A-8CE7-B984E525CEE1}" type="slidenum">
              <a:rPr lang="en-US" smtClean="0"/>
              <a:pPr/>
              <a:t>3</a:t>
            </a:fld>
            <a:endParaRPr lang="en-US"/>
          </a:p>
        </p:txBody>
      </p:sp>
    </p:spTree>
    <p:extLst>
      <p:ext uri="{BB962C8B-B14F-4D97-AF65-F5344CB8AC3E}">
        <p14:creationId xmlns:p14="http://schemas.microsoft.com/office/powerpoint/2010/main" val="651299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1325563"/>
          </a:xfrm>
        </p:spPr>
        <p:txBody>
          <a:bodyPr>
            <a:normAutofit/>
          </a:bodyPr>
          <a:lstStyle/>
          <a:p>
            <a:pPr algn="ctr"/>
            <a:r>
              <a:rPr lang="en-US" dirty="0"/>
              <a:t>Criticisms of Big Data</a:t>
            </a:r>
          </a:p>
        </p:txBody>
      </p:sp>
    </p:spTree>
    <p:extLst>
      <p:ext uri="{BB962C8B-B14F-4D97-AF65-F5344CB8AC3E}">
        <p14:creationId xmlns:p14="http://schemas.microsoft.com/office/powerpoint/2010/main" val="1648638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Privacy – Asymmetry of Power</a:t>
            </a:r>
          </a:p>
        </p:txBody>
      </p:sp>
      <p:sp>
        <p:nvSpPr>
          <p:cNvPr id="3" name="Content Placeholder 2"/>
          <p:cNvSpPr>
            <a:spLocks noGrp="1"/>
          </p:cNvSpPr>
          <p:nvPr>
            <p:ph idx="1"/>
          </p:nvPr>
        </p:nvSpPr>
        <p:spPr>
          <a:xfrm>
            <a:off x="5130800" y="1932205"/>
            <a:ext cx="6578600" cy="3096995"/>
          </a:xfrm>
        </p:spPr>
        <p:txBody>
          <a:bodyPr>
            <a:normAutofit/>
          </a:bodyPr>
          <a:lstStyle/>
          <a:p>
            <a:pPr marL="0" indent="0">
              <a:buNone/>
            </a:pPr>
            <a:r>
              <a:rPr lang="en-US" dirty="0"/>
              <a:t>“… these capabilities, most of which are not visible or available to the average consumer, also create an </a:t>
            </a:r>
            <a:r>
              <a:rPr lang="en-US" b="1" dirty="0"/>
              <a:t>asymmetry of power </a:t>
            </a:r>
            <a:r>
              <a:rPr lang="en-US" dirty="0"/>
              <a:t>between those who hold the data and those who intentionally or inadvertently supply it.”</a:t>
            </a:r>
            <a:r>
              <a:rPr lang="en-US" baseline="30000" dirty="0"/>
              <a:t>1</a:t>
            </a:r>
          </a:p>
          <a:p>
            <a:endParaRPr lang="en-US" dirty="0"/>
          </a:p>
        </p:txBody>
      </p:sp>
      <p:sp>
        <p:nvSpPr>
          <p:cNvPr id="5" name="Slide Number Placeholder 4"/>
          <p:cNvSpPr>
            <a:spLocks noGrp="1"/>
          </p:cNvSpPr>
          <p:nvPr>
            <p:ph type="sldNum" sz="quarter" idx="12"/>
          </p:nvPr>
        </p:nvSpPr>
        <p:spPr/>
        <p:txBody>
          <a:bodyPr/>
          <a:lstStyle/>
          <a:p>
            <a:fld id="{CE423C56-3029-469A-8CE7-B984E525CEE1}" type="slidenum">
              <a:rPr lang="en-US" smtClean="0"/>
              <a:pPr/>
              <a:t>31</a:t>
            </a:fld>
            <a:endParaRPr lang="en-US"/>
          </a:p>
        </p:txBody>
      </p:sp>
      <p:pic>
        <p:nvPicPr>
          <p:cNvPr id="2050" name="Picture 2" descr="File:Brass scales with flat tray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4775" y="1895007"/>
            <a:ext cx="2790825"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4589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Data will Help us Manifesto… </a:t>
            </a:r>
            <a:r>
              <a:rPr lang="en-US" sz="2800" dirty="0"/>
              <a:t>(http://datawillhelp.us/)</a:t>
            </a:r>
            <a:endParaRPr lang="en-US" dirty="0"/>
          </a:p>
        </p:txBody>
      </p:sp>
      <p:sp>
        <p:nvSpPr>
          <p:cNvPr id="3" name="Content Placeholder 2"/>
          <p:cNvSpPr>
            <a:spLocks noGrp="1"/>
          </p:cNvSpPr>
          <p:nvPr>
            <p:ph idx="1"/>
          </p:nvPr>
        </p:nvSpPr>
        <p:spPr>
          <a:xfrm>
            <a:off x="838200" y="1825625"/>
            <a:ext cx="4254500" cy="4351338"/>
          </a:xfrm>
        </p:spPr>
        <p:txBody>
          <a:bodyPr/>
          <a:lstStyle/>
          <a:p>
            <a:r>
              <a:rPr lang="en-US" dirty="0"/>
              <a:t>“…we’re abandoning timeless decision-making tools like wisdom, morality, and personal experience for a new kind of logic which simply says: “show me the data”.</a:t>
            </a:r>
          </a:p>
        </p:txBody>
      </p:sp>
      <p:pic>
        <p:nvPicPr>
          <p:cNvPr id="4" name="Picture 3"/>
          <p:cNvPicPr>
            <a:picLocks noChangeAspect="1"/>
          </p:cNvPicPr>
          <p:nvPr/>
        </p:nvPicPr>
        <p:blipFill>
          <a:blip r:embed="rId2"/>
          <a:stretch>
            <a:fillRect/>
          </a:stretch>
        </p:blipFill>
        <p:spPr>
          <a:xfrm>
            <a:off x="6738457" y="1460500"/>
            <a:ext cx="4864580" cy="5081587"/>
          </a:xfrm>
          <a:prstGeom prst="rect">
            <a:avLst/>
          </a:prstGeom>
        </p:spPr>
      </p:pic>
    </p:spTree>
    <p:extLst>
      <p:ext uri="{BB962C8B-B14F-4D97-AF65-F5344CB8AC3E}">
        <p14:creationId xmlns:p14="http://schemas.microsoft.com/office/powerpoint/2010/main" val="8970820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353800" cy="1325563"/>
          </a:xfrm>
        </p:spPr>
        <p:txBody>
          <a:bodyPr/>
          <a:lstStyle/>
          <a:p>
            <a:r>
              <a:rPr lang="en-US" dirty="0"/>
              <a:t>“Big data has arrived, but big insights have not.”</a:t>
            </a:r>
          </a:p>
        </p:txBody>
      </p:sp>
      <p:sp>
        <p:nvSpPr>
          <p:cNvPr id="3" name="Content Placeholder 2"/>
          <p:cNvSpPr>
            <a:spLocks noGrp="1"/>
          </p:cNvSpPr>
          <p:nvPr>
            <p:ph idx="1"/>
          </p:nvPr>
        </p:nvSpPr>
        <p:spPr>
          <a:xfrm>
            <a:off x="838200" y="1825625"/>
            <a:ext cx="7099300" cy="4351338"/>
          </a:xfrm>
        </p:spPr>
        <p:txBody>
          <a:bodyPr>
            <a:normAutofit/>
          </a:bodyPr>
          <a:lstStyle/>
          <a:p>
            <a:pPr marL="0" indent="0">
              <a:buNone/>
            </a:pPr>
            <a:r>
              <a:rPr lang="en-US" dirty="0"/>
              <a:t>Big Data Articles of Faith:</a:t>
            </a:r>
          </a:p>
          <a:p>
            <a:pPr marL="0" indent="0">
              <a:buNone/>
            </a:pPr>
            <a:endParaRPr lang="en-US" dirty="0"/>
          </a:p>
          <a:p>
            <a:pPr marL="514350" indent="-514350">
              <a:buFont typeface="+mj-lt"/>
              <a:buAutoNum type="arabicPeriod"/>
            </a:pPr>
            <a:r>
              <a:rPr lang="en-US" dirty="0"/>
              <a:t>It’s accurate</a:t>
            </a:r>
          </a:p>
          <a:p>
            <a:pPr marL="514350" indent="-514350">
              <a:buFont typeface="+mj-lt"/>
              <a:buAutoNum type="arabicPeriod"/>
            </a:pPr>
            <a:r>
              <a:rPr lang="en-US" dirty="0"/>
              <a:t>All data captured - (no need for sampling)</a:t>
            </a:r>
          </a:p>
          <a:p>
            <a:pPr marL="514350" indent="-514350">
              <a:buFont typeface="+mj-lt"/>
              <a:buAutoNum type="arabicPeriod"/>
            </a:pPr>
            <a:r>
              <a:rPr lang="en-US" dirty="0"/>
              <a:t>Causation is unimportant </a:t>
            </a:r>
          </a:p>
          <a:p>
            <a:pPr marL="514350" indent="-514350">
              <a:buFont typeface="+mj-lt"/>
              <a:buAutoNum type="arabicPeriod"/>
            </a:pPr>
            <a:r>
              <a:rPr lang="en-US" dirty="0"/>
              <a:t>“…the numbers speak for themselves”</a:t>
            </a:r>
          </a:p>
          <a:p>
            <a:endParaRPr lang="en-US" dirty="0"/>
          </a:p>
        </p:txBody>
      </p:sp>
      <p:sp>
        <p:nvSpPr>
          <p:cNvPr id="4" name="Rectangle 3"/>
          <p:cNvSpPr/>
          <p:nvPr/>
        </p:nvSpPr>
        <p:spPr>
          <a:xfrm>
            <a:off x="82608" y="6176963"/>
            <a:ext cx="12109392" cy="369332"/>
          </a:xfrm>
          <a:prstGeom prst="rect">
            <a:avLst/>
          </a:prstGeom>
        </p:spPr>
        <p:txBody>
          <a:bodyPr wrap="square">
            <a:spAutoFit/>
          </a:bodyPr>
          <a:lstStyle/>
          <a:p>
            <a:r>
              <a:rPr lang="en-US" dirty="0"/>
              <a:t>Source: http://www.ft.com/cms/s/2/21a6e7d8-b479-11e3-a09a-00144feabdc0.html#axzz3MByvnOn8</a:t>
            </a:r>
          </a:p>
        </p:txBody>
      </p:sp>
      <p:sp>
        <p:nvSpPr>
          <p:cNvPr id="5" name="Slide Number Placeholder 4"/>
          <p:cNvSpPr>
            <a:spLocks noGrp="1"/>
          </p:cNvSpPr>
          <p:nvPr>
            <p:ph type="sldNum" sz="quarter" idx="12"/>
          </p:nvPr>
        </p:nvSpPr>
        <p:spPr/>
        <p:txBody>
          <a:bodyPr/>
          <a:lstStyle/>
          <a:p>
            <a:fld id="{CE423C56-3029-469A-8CE7-B984E525CEE1}" type="slidenum">
              <a:rPr lang="en-US" smtClean="0"/>
              <a:pPr/>
              <a:t>33</a:t>
            </a:fld>
            <a:endParaRPr lang="en-US"/>
          </a:p>
        </p:txBody>
      </p:sp>
      <p:sp>
        <p:nvSpPr>
          <p:cNvPr id="6" name="Rectangle 5"/>
          <p:cNvSpPr/>
          <p:nvPr/>
        </p:nvSpPr>
        <p:spPr>
          <a:xfrm>
            <a:off x="7658100" y="4050665"/>
            <a:ext cx="3695700" cy="1477328"/>
          </a:xfrm>
          <a:prstGeom prst="rect">
            <a:avLst/>
          </a:prstGeom>
        </p:spPr>
        <p:txBody>
          <a:bodyPr wrap="square">
            <a:spAutoFit/>
          </a:bodyPr>
          <a:lstStyle/>
          <a:p>
            <a:pPr lvl="1"/>
            <a:r>
              <a:rPr lang="en-US" dirty="0"/>
              <a:t>Theory free analysis is fragile. “If you have no idea what is behind a correlation, you have no idea what might cause that correlation to break down.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500" y="1510506"/>
            <a:ext cx="3321050" cy="2490788"/>
          </a:xfrm>
          <a:prstGeom prst="rect">
            <a:avLst/>
          </a:prstGeom>
        </p:spPr>
      </p:pic>
    </p:spTree>
    <p:extLst>
      <p:ext uri="{BB962C8B-B14F-4D97-AF65-F5344CB8AC3E}">
        <p14:creationId xmlns:p14="http://schemas.microsoft.com/office/powerpoint/2010/main" val="2672652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Mirai</a:t>
            </a:r>
            <a:r>
              <a:rPr lang="en-US" dirty="0"/>
              <a:t> Bot – IOT – What’s Going on?</a:t>
            </a:r>
          </a:p>
        </p:txBody>
      </p:sp>
      <p:sp>
        <p:nvSpPr>
          <p:cNvPr id="3" name="Content Placeholder 2"/>
          <p:cNvSpPr>
            <a:spLocks noGrp="1"/>
          </p:cNvSpPr>
          <p:nvPr>
            <p:ph idx="1"/>
          </p:nvPr>
        </p:nvSpPr>
        <p:spPr/>
        <p:txBody>
          <a:bodyPr/>
          <a:lstStyle/>
          <a:p>
            <a:r>
              <a:rPr lang="en-US" dirty="0" err="1"/>
              <a:t>DDos</a:t>
            </a:r>
            <a:r>
              <a:rPr lang="en-US" dirty="0"/>
              <a:t> attack on default IOT devices</a:t>
            </a:r>
          </a:p>
          <a:p>
            <a:r>
              <a:rPr lang="en-US" dirty="0"/>
              <a:t>61 default username/passwords </a:t>
            </a:r>
          </a:p>
          <a:p>
            <a:endParaRPr lang="en-US" dirty="0"/>
          </a:p>
          <a:p>
            <a:r>
              <a:rPr lang="en-US" dirty="0"/>
              <a:t>No Industry Minimum or Standard</a:t>
            </a:r>
          </a:p>
          <a:p>
            <a:r>
              <a:rPr lang="en-US" dirty="0"/>
              <a:t>Future regulation?</a:t>
            </a:r>
          </a:p>
        </p:txBody>
      </p:sp>
      <p:sp>
        <p:nvSpPr>
          <p:cNvPr id="4" name="Rectangle 3"/>
          <p:cNvSpPr/>
          <p:nvPr/>
        </p:nvSpPr>
        <p:spPr>
          <a:xfrm>
            <a:off x="7429499" y="6181725"/>
            <a:ext cx="4632325" cy="461665"/>
          </a:xfrm>
          <a:prstGeom prst="rect">
            <a:avLst/>
          </a:prstGeom>
        </p:spPr>
        <p:txBody>
          <a:bodyPr wrap="square">
            <a:spAutoFit/>
          </a:bodyPr>
          <a:lstStyle/>
          <a:p>
            <a:r>
              <a:rPr lang="en-US" sz="1200" dirty="0"/>
              <a:t>Partial List: http://www.csoonline.com/article/3126924/security/here-are-the-61-passwords-that-powered-the-mirai-iot-botnet.html</a:t>
            </a:r>
          </a:p>
        </p:txBody>
      </p:sp>
      <p:pic>
        <p:nvPicPr>
          <p:cNvPr id="5" name="Picture 4"/>
          <p:cNvPicPr>
            <a:picLocks noChangeAspect="1"/>
          </p:cNvPicPr>
          <p:nvPr/>
        </p:nvPicPr>
        <p:blipFill>
          <a:blip r:embed="rId3"/>
          <a:stretch>
            <a:fillRect/>
          </a:stretch>
        </p:blipFill>
        <p:spPr>
          <a:xfrm>
            <a:off x="7086249" y="1690688"/>
            <a:ext cx="4848576" cy="4325937"/>
          </a:xfrm>
          <a:prstGeom prst="rect">
            <a:avLst/>
          </a:prstGeom>
        </p:spPr>
      </p:pic>
    </p:spTree>
    <p:extLst>
      <p:ext uri="{BB962C8B-B14F-4D97-AF65-F5344CB8AC3E}">
        <p14:creationId xmlns:p14="http://schemas.microsoft.com/office/powerpoint/2010/main" val="32219168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Devices are vulnerable</a:t>
            </a:r>
          </a:p>
        </p:txBody>
      </p:sp>
      <p:sp>
        <p:nvSpPr>
          <p:cNvPr id="3" name="Content Placeholder 2"/>
          <p:cNvSpPr>
            <a:spLocks noGrp="1"/>
          </p:cNvSpPr>
          <p:nvPr>
            <p:ph idx="1"/>
          </p:nvPr>
        </p:nvSpPr>
        <p:spPr/>
        <p:txBody>
          <a:bodyPr/>
          <a:lstStyle/>
          <a:p>
            <a:pPr marL="0" indent="0" algn="just">
              <a:buNone/>
            </a:pPr>
            <a:r>
              <a:rPr lang="en-US" sz="3600" dirty="0"/>
              <a:t>“In our recent assessment of medical devices used in clinics and hospital around the country, weak encryption, lack of key management, poor authentication and authorization protocols, and insecure communications were all common findings.” </a:t>
            </a:r>
            <a:r>
              <a:rPr lang="en-US" sz="2000" dirty="0"/>
              <a:t>-- </a:t>
            </a:r>
            <a:r>
              <a:rPr lang="en-US" sz="2000" dirty="0" err="1"/>
              <a:t>Chandu</a:t>
            </a:r>
            <a:r>
              <a:rPr lang="en-US" sz="2000" dirty="0"/>
              <a:t> </a:t>
            </a:r>
            <a:r>
              <a:rPr lang="en-US" sz="2000" dirty="0" err="1"/>
              <a:t>Ketkar</a:t>
            </a:r>
            <a:r>
              <a:rPr lang="en-US" sz="2000" dirty="0"/>
              <a:t>, Technical Manager at </a:t>
            </a:r>
            <a:r>
              <a:rPr lang="en-US" sz="2000" dirty="0" err="1"/>
              <a:t>Cigital</a:t>
            </a:r>
            <a:endParaRPr lang="en-US" sz="2000" dirty="0"/>
          </a:p>
          <a:p>
            <a:pPr algn="just"/>
            <a:endParaRPr lang="en-US" dirty="0"/>
          </a:p>
        </p:txBody>
      </p:sp>
      <p:sp>
        <p:nvSpPr>
          <p:cNvPr id="4" name="Rectangle 3"/>
          <p:cNvSpPr/>
          <p:nvPr/>
        </p:nvSpPr>
        <p:spPr>
          <a:xfrm>
            <a:off x="685800" y="5850235"/>
            <a:ext cx="11137900" cy="646331"/>
          </a:xfrm>
          <a:prstGeom prst="rect">
            <a:avLst/>
          </a:prstGeom>
        </p:spPr>
        <p:txBody>
          <a:bodyPr wrap="square">
            <a:spAutoFit/>
          </a:bodyPr>
          <a:lstStyle/>
          <a:p>
            <a:r>
              <a:rPr lang="en-US" dirty="0"/>
              <a:t>https://www.bitsighttech.com/press-releases/news/industry-analysis-reveals-healthcare-and-pharmaceutical-industry-lags-in-security-effectiveness</a:t>
            </a:r>
          </a:p>
        </p:txBody>
      </p:sp>
    </p:spTree>
    <p:extLst>
      <p:ext uri="{BB962C8B-B14F-4D97-AF65-F5344CB8AC3E}">
        <p14:creationId xmlns:p14="http://schemas.microsoft.com/office/powerpoint/2010/main" val="40301486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4997777"/>
            <a:ext cx="10515600" cy="1574473"/>
          </a:xfrm>
        </p:spPr>
        <p:txBody>
          <a:bodyPr>
            <a:normAutofit fontScale="92500" lnSpcReduction="10000"/>
          </a:bodyPr>
          <a:lstStyle/>
          <a:p>
            <a:r>
              <a:rPr lang="en-US" dirty="0"/>
              <a:t>“A number of associations in the model were really problematic,”</a:t>
            </a:r>
          </a:p>
          <a:p>
            <a:r>
              <a:rPr lang="en-US" dirty="0"/>
              <a:t>“It’s scary enough to think that private companies are gathering endless amounts of data on us. It’d be even worse if the conclusions they reach from that data aren’t even right.” (Lazar)</a:t>
            </a:r>
          </a:p>
          <a:p>
            <a:endParaRPr lang="en-US" dirty="0"/>
          </a:p>
        </p:txBody>
      </p:sp>
      <p:pic>
        <p:nvPicPr>
          <p:cNvPr id="2052" name="Picture 4" descr="http://s3.amazonaws.com/awesome_screenshot/6808272?AWSAccessKeyId=0R7FMW7AXRVCYMAPTPR2&amp;Expires=1418851177&amp;Signature=LZLN4pHXWl1MUhYpA2%2FuktClQcA%3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2" y="547851"/>
            <a:ext cx="10125075" cy="4267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E423C56-3029-469A-8CE7-B984E525CEE1}" type="slidenum">
              <a:rPr lang="en-US" smtClean="0"/>
              <a:pPr/>
              <a:t>36</a:t>
            </a:fld>
            <a:endParaRPr lang="en-US"/>
          </a:p>
        </p:txBody>
      </p:sp>
    </p:spTree>
    <p:extLst>
      <p:ext uri="{BB962C8B-B14F-4D97-AF65-F5344CB8AC3E}">
        <p14:creationId xmlns:p14="http://schemas.microsoft.com/office/powerpoint/2010/main" val="728886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Crime Prediction and Prevention</a:t>
            </a:r>
          </a:p>
        </p:txBody>
      </p:sp>
      <p:sp>
        <p:nvSpPr>
          <p:cNvPr id="3" name="Content Placeholder 2"/>
          <p:cNvSpPr>
            <a:spLocks noGrp="1"/>
          </p:cNvSpPr>
          <p:nvPr>
            <p:ph idx="1"/>
          </p:nvPr>
        </p:nvSpPr>
        <p:spPr/>
        <p:txBody>
          <a:bodyPr>
            <a:normAutofit/>
          </a:bodyPr>
          <a:lstStyle/>
          <a:p>
            <a:r>
              <a:rPr lang="en-US" dirty="0"/>
              <a:t>Police leverage real-time analytics to provide actionable intelligence that can be used to understand criminal behavior, identify crime/incident patterns, and uncover location-based threats.</a:t>
            </a:r>
          </a:p>
          <a:p>
            <a:endParaRPr lang="en-US" dirty="0"/>
          </a:p>
          <a:p>
            <a:r>
              <a:rPr lang="en-US" dirty="0"/>
              <a:t>That reminds me of a movie I once watched…</a:t>
            </a:r>
          </a:p>
        </p:txBody>
      </p:sp>
      <p:sp>
        <p:nvSpPr>
          <p:cNvPr id="4" name="Rectangle 3"/>
          <p:cNvSpPr/>
          <p:nvPr/>
        </p:nvSpPr>
        <p:spPr>
          <a:xfrm>
            <a:off x="65902" y="6176963"/>
            <a:ext cx="12126098" cy="369332"/>
          </a:xfrm>
          <a:prstGeom prst="rect">
            <a:avLst/>
          </a:prstGeom>
        </p:spPr>
        <p:txBody>
          <a:bodyPr wrap="square">
            <a:spAutoFit/>
          </a:bodyPr>
          <a:lstStyle/>
          <a:p>
            <a:r>
              <a:rPr lang="en-US" dirty="0"/>
              <a:t>https://www.mapr.com/solutions/industry/big-data-and-apache-hadoop-government</a:t>
            </a:r>
          </a:p>
        </p:txBody>
      </p:sp>
      <p:sp>
        <p:nvSpPr>
          <p:cNvPr id="5" name="Slide Number Placeholder 4"/>
          <p:cNvSpPr>
            <a:spLocks noGrp="1"/>
          </p:cNvSpPr>
          <p:nvPr>
            <p:ph type="sldNum" sz="quarter" idx="12"/>
          </p:nvPr>
        </p:nvSpPr>
        <p:spPr/>
        <p:txBody>
          <a:bodyPr/>
          <a:lstStyle/>
          <a:p>
            <a:fld id="{CE423C56-3029-469A-8CE7-B984E525CEE1}" type="slidenum">
              <a:rPr lang="en-US" smtClean="0"/>
              <a:pPr/>
              <a:t>37</a:t>
            </a:fld>
            <a:endParaRPr lang="en-US"/>
          </a:p>
        </p:txBody>
      </p:sp>
    </p:spTree>
    <p:extLst>
      <p:ext uri="{BB962C8B-B14F-4D97-AF65-F5344CB8AC3E}">
        <p14:creationId xmlns:p14="http://schemas.microsoft.com/office/powerpoint/2010/main" val="36239778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Prediction?</a:t>
            </a:r>
          </a:p>
        </p:txBody>
      </p:sp>
      <p:pic>
        <p:nvPicPr>
          <p:cNvPr id="1026" name="Picture 2" descr="http://paperathensupm59.files.wordpress.com/2010/11/schermafbeelding-2010-11-29-om-19-34-10.png"/>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910382" y="1825625"/>
            <a:ext cx="10371235" cy="4351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81233" y="6211669"/>
            <a:ext cx="11953102" cy="369332"/>
          </a:xfrm>
          <a:prstGeom prst="rect">
            <a:avLst/>
          </a:prstGeom>
        </p:spPr>
        <p:txBody>
          <a:bodyPr wrap="square">
            <a:spAutoFit/>
          </a:bodyPr>
          <a:lstStyle/>
          <a:p>
            <a:r>
              <a:rPr lang="en-US" dirty="0"/>
              <a:t>Source: </a:t>
            </a:r>
            <a:r>
              <a:rPr lang="en-US" dirty="0">
                <a:hlinkClick r:id="rId4"/>
              </a:rPr>
              <a:t>http://paperathensupm59.files.wordpress.com/2010/11/schermafbeelding-2010-11-29-om-19-34-10.png</a:t>
            </a:r>
            <a:r>
              <a:rPr lang="en-US" dirty="0"/>
              <a:t> </a:t>
            </a:r>
          </a:p>
        </p:txBody>
      </p:sp>
      <p:sp>
        <p:nvSpPr>
          <p:cNvPr id="3" name="Slide Number Placeholder 2"/>
          <p:cNvSpPr>
            <a:spLocks noGrp="1"/>
          </p:cNvSpPr>
          <p:nvPr>
            <p:ph type="sldNum" sz="quarter" idx="12"/>
          </p:nvPr>
        </p:nvSpPr>
        <p:spPr/>
        <p:txBody>
          <a:bodyPr/>
          <a:lstStyle/>
          <a:p>
            <a:fld id="{CE423C56-3029-469A-8CE7-B984E525CEE1}" type="slidenum">
              <a:rPr lang="en-US" smtClean="0"/>
              <a:pPr/>
              <a:t>38</a:t>
            </a:fld>
            <a:endParaRPr lang="en-US"/>
          </a:p>
        </p:txBody>
      </p:sp>
    </p:spTree>
    <p:extLst>
      <p:ext uri="{BB962C8B-B14F-4D97-AF65-F5344CB8AC3E}">
        <p14:creationId xmlns:p14="http://schemas.microsoft.com/office/powerpoint/2010/main" val="721532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Gaining or Losing from lost Privacy?</a:t>
            </a:r>
          </a:p>
        </p:txBody>
      </p:sp>
      <p:sp>
        <p:nvSpPr>
          <p:cNvPr id="3" name="Content Placeholder 2"/>
          <p:cNvSpPr>
            <a:spLocks noGrp="1"/>
          </p:cNvSpPr>
          <p:nvPr>
            <p:ph idx="1"/>
          </p:nvPr>
        </p:nvSpPr>
        <p:spPr/>
        <p:txBody>
          <a:bodyPr/>
          <a:lstStyle/>
          <a:p>
            <a:r>
              <a:rPr lang="en-US" dirty="0"/>
              <a:t>“When we lose privacy, we gain so much more. For example, if we open all our medical data for everybody to have, we can have insights.” (Kira Radinsky – CTO and co-founder of </a:t>
            </a:r>
            <a:r>
              <a:rPr lang="en-US" dirty="0" err="1"/>
              <a:t>SalesPredict</a:t>
            </a:r>
            <a:r>
              <a:rPr lang="en-US" dirty="0"/>
              <a:t>)</a:t>
            </a:r>
          </a:p>
          <a:p>
            <a:endParaRPr lang="en-US" dirty="0"/>
          </a:p>
          <a:p>
            <a:endParaRPr lang="en-US" dirty="0"/>
          </a:p>
        </p:txBody>
      </p:sp>
      <p:sp>
        <p:nvSpPr>
          <p:cNvPr id="4" name="Slide Number Placeholder 3"/>
          <p:cNvSpPr>
            <a:spLocks noGrp="1"/>
          </p:cNvSpPr>
          <p:nvPr>
            <p:ph type="sldNum" sz="quarter" idx="12"/>
          </p:nvPr>
        </p:nvSpPr>
        <p:spPr/>
        <p:txBody>
          <a:bodyPr/>
          <a:lstStyle/>
          <a:p>
            <a:fld id="{CE423C56-3029-469A-8CE7-B984E525CEE1}" type="slidenum">
              <a:rPr lang="en-US" smtClean="0"/>
              <a:pPr/>
              <a:t>39</a:t>
            </a:fld>
            <a:endParaRPr lang="en-US"/>
          </a:p>
        </p:txBody>
      </p:sp>
      <p:sp>
        <p:nvSpPr>
          <p:cNvPr id="6" name="Rectangle 5"/>
          <p:cNvSpPr/>
          <p:nvPr/>
        </p:nvSpPr>
        <p:spPr>
          <a:xfrm>
            <a:off x="8674100" y="11163985"/>
            <a:ext cx="2584027" cy="577081"/>
          </a:xfrm>
          <a:prstGeom prst="rect">
            <a:avLst/>
          </a:prstGeom>
        </p:spPr>
        <p:txBody>
          <a:bodyPr wrap="square">
            <a:spAutoFit/>
          </a:bodyPr>
          <a:lstStyle/>
          <a:p>
            <a:r>
              <a:rPr lang="en-US" sz="1050" dirty="0"/>
              <a:t>http://medcitynews.com/2015/08/to-probe-answers-to-sleep-questions-curious-and-oura-ring-activity-tracker-partner-up/</a:t>
            </a:r>
          </a:p>
        </p:txBody>
      </p:sp>
    </p:spTree>
    <p:extLst>
      <p:ext uri="{BB962C8B-B14F-4D97-AF65-F5344CB8AC3E}">
        <p14:creationId xmlns:p14="http://schemas.microsoft.com/office/powerpoint/2010/main" val="3370089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F955076-0667-42A6-99C4-E80AF18DF419}" type="slidenum">
              <a:rPr lang="en-US" smtClean="0"/>
              <a:pPr/>
              <a:t>4</a:t>
            </a:fld>
            <a:endParaRPr lang="en-US"/>
          </a:p>
        </p:txBody>
      </p:sp>
      <p:pic>
        <p:nvPicPr>
          <p:cNvPr id="4" name="Picture 3" descr="pict0044-2.jpg"/>
          <p:cNvPicPr>
            <a:picLocks noChangeAspect="1"/>
          </p:cNvPicPr>
          <p:nvPr/>
        </p:nvPicPr>
        <p:blipFill>
          <a:blip r:embed="rId3" cstate="print"/>
          <a:stretch>
            <a:fillRect/>
          </a:stretch>
        </p:blipFill>
        <p:spPr>
          <a:xfrm>
            <a:off x="2354139" y="0"/>
            <a:ext cx="7645332" cy="5733999"/>
          </a:xfrm>
          <a:prstGeom prst="rect">
            <a:avLst/>
          </a:prstGeom>
        </p:spPr>
      </p:pic>
      <p:sp>
        <p:nvSpPr>
          <p:cNvPr id="6" name="TextBox 5"/>
          <p:cNvSpPr txBox="1"/>
          <p:nvPr/>
        </p:nvSpPr>
        <p:spPr>
          <a:xfrm>
            <a:off x="498763" y="5718539"/>
            <a:ext cx="11055927" cy="1569660"/>
          </a:xfrm>
          <a:prstGeom prst="rect">
            <a:avLst/>
          </a:prstGeom>
          <a:noFill/>
        </p:spPr>
        <p:txBody>
          <a:bodyPr wrap="square" rtlCol="0">
            <a:spAutoFit/>
          </a:bodyPr>
          <a:lstStyle/>
          <a:p>
            <a:pPr algn="just"/>
            <a:r>
              <a:rPr lang="en-US" sz="2400" dirty="0" smtClean="0"/>
              <a:t>This is the Peter B. Lewis building. The building was designed by world-renowned architect, Frank </a:t>
            </a:r>
            <a:r>
              <a:rPr lang="en-US" sz="2400" dirty="0" err="1" smtClean="0"/>
              <a:t>Gehry</a:t>
            </a:r>
            <a:r>
              <a:rPr lang="en-US" sz="2400" dirty="0" smtClean="0"/>
              <a:t>.  You can look him up to see the other types of radically shaped buildings. </a:t>
            </a:r>
          </a:p>
          <a:p>
            <a:pPr algn="just"/>
            <a:endParaRPr lang="en-US" sz="2400" dirty="0"/>
          </a:p>
        </p:txBody>
      </p:sp>
    </p:spTree>
    <p:extLst>
      <p:ext uri="{BB962C8B-B14F-4D97-AF65-F5344CB8AC3E}">
        <p14:creationId xmlns:p14="http://schemas.microsoft.com/office/powerpoint/2010/main" val="25860411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96821"/>
            <a:ext cx="12192000" cy="1325563"/>
          </a:xfrm>
        </p:spPr>
        <p:txBody>
          <a:bodyPr>
            <a:normAutofit/>
          </a:bodyPr>
          <a:lstStyle/>
          <a:p>
            <a:pPr algn="ctr"/>
            <a:r>
              <a:rPr lang="en-US" dirty="0"/>
              <a:t>Hold on! Are you leveraging existing data opportunities?</a:t>
            </a:r>
          </a:p>
        </p:txBody>
      </p:sp>
    </p:spTree>
    <p:extLst>
      <p:ext uri="{BB962C8B-B14F-4D97-AF65-F5344CB8AC3E}">
        <p14:creationId xmlns:p14="http://schemas.microsoft.com/office/powerpoint/2010/main" val="3432083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5100145" cy="1325563"/>
          </a:xfrm>
        </p:spPr>
        <p:txBody>
          <a:bodyPr/>
          <a:lstStyle/>
          <a:p>
            <a:r>
              <a:rPr lang="en-US" dirty="0"/>
              <a:t>Little Data?</a:t>
            </a:r>
          </a:p>
        </p:txBody>
      </p:sp>
      <p:sp>
        <p:nvSpPr>
          <p:cNvPr id="3" name="Content Placeholder 2"/>
          <p:cNvSpPr>
            <a:spLocks noGrp="1"/>
          </p:cNvSpPr>
          <p:nvPr>
            <p:ph idx="1"/>
          </p:nvPr>
        </p:nvSpPr>
        <p:spPr>
          <a:xfrm>
            <a:off x="838200" y="1825625"/>
            <a:ext cx="5100145" cy="4351338"/>
          </a:xfrm>
        </p:spPr>
        <p:txBody>
          <a:bodyPr>
            <a:normAutofit lnSpcReduction="10000"/>
          </a:bodyPr>
          <a:lstStyle/>
          <a:p>
            <a:r>
              <a:rPr lang="en-US" dirty="0"/>
              <a:t>Management and work practices alignment</a:t>
            </a:r>
          </a:p>
          <a:p>
            <a:r>
              <a:rPr lang="en-US" dirty="0"/>
              <a:t>Data quality </a:t>
            </a:r>
          </a:p>
          <a:p>
            <a:r>
              <a:rPr lang="en-US" dirty="0"/>
              <a:t>Data synchrony </a:t>
            </a:r>
          </a:p>
          <a:p>
            <a:r>
              <a:rPr lang="en-US" dirty="0"/>
              <a:t>Scorecard – Evidence based management</a:t>
            </a:r>
          </a:p>
          <a:p>
            <a:r>
              <a:rPr lang="en-US" dirty="0"/>
              <a:t>Coaching</a:t>
            </a:r>
          </a:p>
          <a:p>
            <a:r>
              <a:rPr lang="en-US" dirty="0"/>
              <a:t>Business rules management (aligning operational decisions with strategy)</a:t>
            </a:r>
          </a:p>
          <a:p>
            <a:endParaRPr lang="en-US" dirty="0"/>
          </a:p>
        </p:txBody>
      </p:sp>
      <p:pic>
        <p:nvPicPr>
          <p:cNvPr id="5" name="Picture 4"/>
          <p:cNvPicPr>
            <a:picLocks noChangeAspect="1"/>
          </p:cNvPicPr>
          <p:nvPr/>
        </p:nvPicPr>
        <p:blipFill>
          <a:blip r:embed="rId3"/>
          <a:stretch>
            <a:fillRect/>
          </a:stretch>
        </p:blipFill>
        <p:spPr>
          <a:xfrm>
            <a:off x="6553457" y="166451"/>
            <a:ext cx="5638543" cy="6555024"/>
          </a:xfrm>
          <a:prstGeom prst="rect">
            <a:avLst/>
          </a:prstGeom>
        </p:spPr>
      </p:pic>
      <p:sp>
        <p:nvSpPr>
          <p:cNvPr id="4" name="Slide Number Placeholder 3"/>
          <p:cNvSpPr>
            <a:spLocks noGrp="1"/>
          </p:cNvSpPr>
          <p:nvPr>
            <p:ph type="sldNum" sz="quarter" idx="12"/>
          </p:nvPr>
        </p:nvSpPr>
        <p:spPr/>
        <p:txBody>
          <a:bodyPr/>
          <a:lstStyle/>
          <a:p>
            <a:fld id="{CE423C56-3029-469A-8CE7-B984E525CEE1}" type="slidenum">
              <a:rPr lang="en-US" smtClean="0"/>
              <a:pPr/>
              <a:t>41</a:t>
            </a:fld>
            <a:endParaRPr lang="en-US"/>
          </a:p>
        </p:txBody>
      </p:sp>
    </p:spTree>
    <p:extLst>
      <p:ext uri="{BB962C8B-B14F-4D97-AF65-F5344CB8AC3E}">
        <p14:creationId xmlns:p14="http://schemas.microsoft.com/office/powerpoint/2010/main" val="2500283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 for New Initiatives </a:t>
            </a:r>
          </a:p>
        </p:txBody>
      </p:sp>
      <p:sp>
        <p:nvSpPr>
          <p:cNvPr id="3" name="Content Placeholder 2"/>
          <p:cNvSpPr>
            <a:spLocks noGrp="1"/>
          </p:cNvSpPr>
          <p:nvPr>
            <p:ph idx="1"/>
          </p:nvPr>
        </p:nvSpPr>
        <p:spPr/>
        <p:txBody>
          <a:bodyPr>
            <a:normAutofit lnSpcReduction="10000"/>
          </a:bodyPr>
          <a:lstStyle/>
          <a:p>
            <a:r>
              <a:rPr lang="en-US" dirty="0"/>
              <a:t>Well-defined use cases</a:t>
            </a:r>
          </a:p>
          <a:p>
            <a:r>
              <a:rPr lang="en-US" dirty="0"/>
              <a:t>Hypotheses</a:t>
            </a:r>
          </a:p>
          <a:p>
            <a:r>
              <a:rPr lang="en-US" dirty="0"/>
              <a:t>Build Infrastructure</a:t>
            </a:r>
          </a:p>
          <a:p>
            <a:r>
              <a:rPr lang="en-US" dirty="0"/>
              <a:t>Measure </a:t>
            </a:r>
          </a:p>
          <a:p>
            <a:r>
              <a:rPr lang="en-US" dirty="0"/>
              <a:t>Adapt</a:t>
            </a:r>
          </a:p>
          <a:p>
            <a:r>
              <a:rPr lang="en-US" dirty="0"/>
              <a:t>Iterate…</a:t>
            </a:r>
          </a:p>
          <a:p>
            <a:endParaRPr lang="en-US" dirty="0"/>
          </a:p>
          <a:p>
            <a:r>
              <a:rPr lang="en-US" dirty="0"/>
              <a:t>Leverage increasing infrastructure to</a:t>
            </a:r>
          </a:p>
          <a:p>
            <a:pPr marL="0" indent="0">
              <a:buNone/>
            </a:pPr>
            <a:r>
              <a:rPr lang="en-US" dirty="0"/>
              <a:t>explore</a:t>
            </a:r>
          </a:p>
        </p:txBody>
      </p:sp>
      <p:grpSp>
        <p:nvGrpSpPr>
          <p:cNvPr id="19" name="Group 18"/>
          <p:cNvGrpSpPr/>
          <p:nvPr/>
        </p:nvGrpSpPr>
        <p:grpSpPr>
          <a:xfrm flipV="1">
            <a:off x="6965952" y="1379833"/>
            <a:ext cx="4800600" cy="4800600"/>
            <a:chOff x="4438652" y="1329033"/>
            <a:chExt cx="4800600" cy="4800600"/>
          </a:xfrm>
        </p:grpSpPr>
        <p:sp>
          <p:nvSpPr>
            <p:cNvPr id="25" name="Arc 24"/>
            <p:cNvSpPr/>
            <p:nvPr/>
          </p:nvSpPr>
          <p:spPr>
            <a:xfrm>
              <a:off x="5810252" y="2700633"/>
              <a:ext cx="2057400" cy="2057400"/>
            </a:xfrm>
            <a:prstGeom prst="arc">
              <a:avLst>
                <a:gd name="adj1" fmla="val 10795474"/>
                <a:gd name="adj2" fmla="val 2368"/>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a:off x="6496052" y="3386433"/>
              <a:ext cx="685800" cy="685800"/>
            </a:xfrm>
            <a:prstGeom prst="arc">
              <a:avLst>
                <a:gd name="adj1" fmla="val 10795474"/>
                <a:gd name="adj2" fmla="val 2368"/>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p:cNvSpPr/>
            <p:nvPr/>
          </p:nvSpPr>
          <p:spPr>
            <a:xfrm>
              <a:off x="5124452" y="2014833"/>
              <a:ext cx="3429000" cy="3429000"/>
            </a:xfrm>
            <a:prstGeom prst="arc">
              <a:avLst>
                <a:gd name="adj1" fmla="val 10795474"/>
                <a:gd name="adj2" fmla="val 2368"/>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Arc 27"/>
            <p:cNvSpPr/>
            <p:nvPr/>
          </p:nvSpPr>
          <p:spPr>
            <a:xfrm>
              <a:off x="4438652" y="1329033"/>
              <a:ext cx="4800600" cy="4800600"/>
            </a:xfrm>
            <a:prstGeom prst="arc">
              <a:avLst>
                <a:gd name="adj1" fmla="val 10795474"/>
                <a:gd name="adj2" fmla="val 2368"/>
              </a:avLst>
            </a:prstGeom>
            <a:ln w="25400">
              <a:solidFill>
                <a:schemeClr val="accent5"/>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20" name="Group 19"/>
          <p:cNvGrpSpPr/>
          <p:nvPr/>
        </p:nvGrpSpPr>
        <p:grpSpPr>
          <a:xfrm>
            <a:off x="6280152" y="1036933"/>
            <a:ext cx="5486400" cy="5486400"/>
            <a:chOff x="4095752" y="986133"/>
            <a:chExt cx="5486400" cy="5486400"/>
          </a:xfrm>
        </p:grpSpPr>
        <p:sp>
          <p:nvSpPr>
            <p:cNvPr id="21" name="Arc 20"/>
            <p:cNvSpPr/>
            <p:nvPr/>
          </p:nvSpPr>
          <p:spPr>
            <a:xfrm>
              <a:off x="6153152" y="3043533"/>
              <a:ext cx="1371600" cy="1371600"/>
            </a:xfrm>
            <a:prstGeom prst="arc">
              <a:avLst>
                <a:gd name="adj1" fmla="val 10795474"/>
                <a:gd name="adj2" fmla="val 2368"/>
              </a:avLst>
            </a:prstGeom>
            <a:ln w="28575" cmpd="sng">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Arc 21"/>
            <p:cNvSpPr/>
            <p:nvPr/>
          </p:nvSpPr>
          <p:spPr>
            <a:xfrm>
              <a:off x="5467352" y="2357733"/>
              <a:ext cx="2743200" cy="2743200"/>
            </a:xfrm>
            <a:prstGeom prst="arc">
              <a:avLst>
                <a:gd name="adj1" fmla="val 10795474"/>
                <a:gd name="adj2" fmla="val 2368"/>
              </a:avLst>
            </a:prstGeom>
            <a:ln w="28575" cmpd="sng">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p:cNvSpPr/>
            <p:nvPr/>
          </p:nvSpPr>
          <p:spPr>
            <a:xfrm>
              <a:off x="4781552" y="1671933"/>
              <a:ext cx="4114800" cy="4114800"/>
            </a:xfrm>
            <a:prstGeom prst="arc">
              <a:avLst>
                <a:gd name="adj1" fmla="val 10795474"/>
                <a:gd name="adj2" fmla="val 2368"/>
              </a:avLst>
            </a:prstGeom>
            <a:ln w="28575" cmpd="sng">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p:cNvSpPr/>
            <p:nvPr/>
          </p:nvSpPr>
          <p:spPr>
            <a:xfrm>
              <a:off x="4095752" y="986133"/>
              <a:ext cx="5486400" cy="5486400"/>
            </a:xfrm>
            <a:prstGeom prst="arc">
              <a:avLst>
                <a:gd name="adj1" fmla="val 10795474"/>
                <a:gd name="adj2" fmla="val 2368"/>
              </a:avLst>
            </a:prstGeom>
            <a:ln w="28575" cmpd="sng">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6" name="Straight Connector 5"/>
          <p:cNvCxnSpPr/>
          <p:nvPr/>
        </p:nvCxnSpPr>
        <p:spPr>
          <a:xfrm>
            <a:off x="9029700" y="673100"/>
            <a:ext cx="0" cy="5969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a:off x="9080500" y="800100"/>
            <a:ext cx="0" cy="5969000"/>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72723" y="3312617"/>
            <a:ext cx="1026977" cy="246221"/>
          </a:xfrm>
          <a:prstGeom prst="rect">
            <a:avLst/>
          </a:prstGeom>
          <a:solidFill>
            <a:schemeClr val="accent1">
              <a:lumMod val="40000"/>
              <a:lumOff val="60000"/>
            </a:schemeClr>
          </a:solidFill>
        </p:spPr>
        <p:txBody>
          <a:bodyPr wrap="square" lIns="0" tIns="0" rIns="0" bIns="0" rtlCol="0">
            <a:spAutoFit/>
          </a:bodyPr>
          <a:lstStyle/>
          <a:p>
            <a:pPr algn="ctr"/>
            <a:r>
              <a:rPr lang="en-US" sz="1600" dirty="0"/>
              <a:t>1. Use Case</a:t>
            </a:r>
          </a:p>
        </p:txBody>
      </p:sp>
      <p:sp>
        <p:nvSpPr>
          <p:cNvPr id="9" name="TextBox 8"/>
          <p:cNvSpPr txBox="1"/>
          <p:nvPr/>
        </p:nvSpPr>
        <p:spPr>
          <a:xfrm>
            <a:off x="7740720" y="3843267"/>
            <a:ext cx="1250880" cy="246221"/>
          </a:xfrm>
          <a:prstGeom prst="rect">
            <a:avLst/>
          </a:prstGeom>
          <a:solidFill>
            <a:schemeClr val="accent2">
              <a:lumMod val="40000"/>
              <a:lumOff val="60000"/>
            </a:schemeClr>
          </a:solidFill>
        </p:spPr>
        <p:txBody>
          <a:bodyPr wrap="square" lIns="0" tIns="0" rIns="0" bIns="0" rtlCol="0">
            <a:spAutoFit/>
          </a:bodyPr>
          <a:lstStyle/>
          <a:p>
            <a:pPr algn="ctr"/>
            <a:r>
              <a:rPr lang="en-US" sz="1600" dirty="0"/>
              <a:t>2. Hypotheses</a:t>
            </a:r>
          </a:p>
        </p:txBody>
      </p:sp>
      <p:sp>
        <p:nvSpPr>
          <p:cNvPr id="10" name="TextBox 9"/>
          <p:cNvSpPr txBox="1"/>
          <p:nvPr/>
        </p:nvSpPr>
        <p:spPr>
          <a:xfrm>
            <a:off x="9220200" y="4427555"/>
            <a:ext cx="1168404" cy="492443"/>
          </a:xfrm>
          <a:prstGeom prst="rect">
            <a:avLst/>
          </a:prstGeom>
          <a:solidFill>
            <a:schemeClr val="accent4">
              <a:lumMod val="40000"/>
              <a:lumOff val="60000"/>
            </a:schemeClr>
          </a:solidFill>
        </p:spPr>
        <p:txBody>
          <a:bodyPr wrap="square" lIns="0" tIns="0" rIns="0" bIns="0" rtlCol="0">
            <a:spAutoFit/>
          </a:bodyPr>
          <a:lstStyle/>
          <a:p>
            <a:pPr algn="ctr"/>
            <a:r>
              <a:rPr lang="en-US" sz="1600" dirty="0"/>
              <a:t>3. Build Infrastructure</a:t>
            </a:r>
          </a:p>
        </p:txBody>
      </p:sp>
      <p:sp>
        <p:nvSpPr>
          <p:cNvPr id="11" name="TextBox 10"/>
          <p:cNvSpPr txBox="1"/>
          <p:nvPr/>
        </p:nvSpPr>
        <p:spPr>
          <a:xfrm>
            <a:off x="9297198" y="2496314"/>
            <a:ext cx="1168404" cy="246221"/>
          </a:xfrm>
          <a:prstGeom prst="rect">
            <a:avLst/>
          </a:prstGeom>
          <a:solidFill>
            <a:schemeClr val="accent6">
              <a:lumMod val="40000"/>
              <a:lumOff val="60000"/>
            </a:schemeClr>
          </a:solidFill>
        </p:spPr>
        <p:txBody>
          <a:bodyPr wrap="square" lIns="0" tIns="0" rIns="0" bIns="0" rtlCol="0">
            <a:spAutoFit/>
          </a:bodyPr>
          <a:lstStyle/>
          <a:p>
            <a:pPr algn="ctr"/>
            <a:r>
              <a:rPr lang="en-US" sz="1600" dirty="0"/>
              <a:t>4. Measure</a:t>
            </a:r>
          </a:p>
        </p:txBody>
      </p:sp>
      <p:sp>
        <p:nvSpPr>
          <p:cNvPr id="12" name="TextBox 11"/>
          <p:cNvSpPr txBox="1"/>
          <p:nvPr/>
        </p:nvSpPr>
        <p:spPr>
          <a:xfrm>
            <a:off x="7643018" y="2729345"/>
            <a:ext cx="968380" cy="246221"/>
          </a:xfrm>
          <a:prstGeom prst="rect">
            <a:avLst/>
          </a:prstGeom>
          <a:solidFill>
            <a:srgbClr val="EFBDEF"/>
          </a:solidFill>
        </p:spPr>
        <p:txBody>
          <a:bodyPr wrap="square" lIns="0" tIns="0" rIns="0" bIns="0" rtlCol="0">
            <a:spAutoFit/>
          </a:bodyPr>
          <a:lstStyle/>
          <a:p>
            <a:pPr algn="ctr"/>
            <a:r>
              <a:rPr lang="en-US" sz="1600" dirty="0"/>
              <a:t>5. Adapt</a:t>
            </a:r>
          </a:p>
        </p:txBody>
      </p:sp>
      <p:sp>
        <p:nvSpPr>
          <p:cNvPr id="13" name="TextBox 12"/>
          <p:cNvSpPr txBox="1"/>
          <p:nvPr/>
        </p:nvSpPr>
        <p:spPr>
          <a:xfrm>
            <a:off x="7848600" y="4659467"/>
            <a:ext cx="990601" cy="492443"/>
          </a:xfrm>
          <a:prstGeom prst="rect">
            <a:avLst/>
          </a:prstGeom>
          <a:solidFill>
            <a:schemeClr val="accent1">
              <a:lumMod val="40000"/>
              <a:lumOff val="60000"/>
            </a:schemeClr>
          </a:solidFill>
        </p:spPr>
        <p:txBody>
          <a:bodyPr wrap="square" lIns="0" tIns="0" rIns="0" bIns="0" rtlCol="0">
            <a:spAutoFit/>
          </a:bodyPr>
          <a:lstStyle/>
          <a:p>
            <a:pPr algn="ctr"/>
            <a:r>
              <a:rPr lang="en-US" sz="1600" dirty="0"/>
              <a:t>6. New Use Case</a:t>
            </a:r>
          </a:p>
        </p:txBody>
      </p:sp>
      <p:sp>
        <p:nvSpPr>
          <p:cNvPr id="14" name="TextBox 13"/>
          <p:cNvSpPr txBox="1"/>
          <p:nvPr/>
        </p:nvSpPr>
        <p:spPr>
          <a:xfrm>
            <a:off x="10401440" y="3982967"/>
            <a:ext cx="1250880" cy="246221"/>
          </a:xfrm>
          <a:prstGeom prst="rect">
            <a:avLst/>
          </a:prstGeom>
          <a:solidFill>
            <a:schemeClr val="accent2">
              <a:lumMod val="40000"/>
              <a:lumOff val="60000"/>
            </a:schemeClr>
          </a:solidFill>
        </p:spPr>
        <p:txBody>
          <a:bodyPr wrap="square" lIns="0" tIns="0" rIns="0" bIns="0" rtlCol="0">
            <a:spAutoFit/>
          </a:bodyPr>
          <a:lstStyle/>
          <a:p>
            <a:pPr algn="ctr"/>
            <a:r>
              <a:rPr lang="en-US" sz="1600" dirty="0"/>
              <a:t>7. Hypotheses</a:t>
            </a:r>
          </a:p>
        </p:txBody>
      </p:sp>
      <p:sp>
        <p:nvSpPr>
          <p:cNvPr id="15" name="TextBox 14"/>
          <p:cNvSpPr txBox="1"/>
          <p:nvPr/>
        </p:nvSpPr>
        <p:spPr>
          <a:xfrm>
            <a:off x="9255960" y="1732033"/>
            <a:ext cx="1557294" cy="492443"/>
          </a:xfrm>
          <a:prstGeom prst="rect">
            <a:avLst/>
          </a:prstGeom>
          <a:solidFill>
            <a:schemeClr val="accent4">
              <a:lumMod val="40000"/>
              <a:lumOff val="60000"/>
            </a:schemeClr>
          </a:solidFill>
        </p:spPr>
        <p:txBody>
          <a:bodyPr wrap="square" lIns="0" tIns="0" rIns="0" bIns="0" rtlCol="0">
            <a:spAutoFit/>
          </a:bodyPr>
          <a:lstStyle/>
          <a:p>
            <a:pPr algn="ctr"/>
            <a:r>
              <a:rPr lang="en-US" sz="1600" dirty="0"/>
              <a:t>8. Increase/Refine Infrastructure</a:t>
            </a:r>
          </a:p>
        </p:txBody>
      </p:sp>
      <p:sp>
        <p:nvSpPr>
          <p:cNvPr id="16" name="TextBox 15"/>
          <p:cNvSpPr txBox="1"/>
          <p:nvPr/>
        </p:nvSpPr>
        <p:spPr>
          <a:xfrm>
            <a:off x="7192206" y="2014881"/>
            <a:ext cx="1168404" cy="246221"/>
          </a:xfrm>
          <a:prstGeom prst="rect">
            <a:avLst/>
          </a:prstGeom>
          <a:solidFill>
            <a:schemeClr val="accent6">
              <a:lumMod val="40000"/>
              <a:lumOff val="60000"/>
            </a:schemeClr>
          </a:solidFill>
        </p:spPr>
        <p:txBody>
          <a:bodyPr wrap="square" lIns="0" tIns="0" rIns="0" bIns="0" rtlCol="0">
            <a:spAutoFit/>
          </a:bodyPr>
          <a:lstStyle/>
          <a:p>
            <a:pPr algn="ctr"/>
            <a:r>
              <a:rPr lang="en-US" sz="1600" dirty="0"/>
              <a:t>9. Measure</a:t>
            </a:r>
          </a:p>
        </p:txBody>
      </p:sp>
      <p:sp>
        <p:nvSpPr>
          <p:cNvPr id="17" name="TextBox 16"/>
          <p:cNvSpPr txBox="1"/>
          <p:nvPr/>
        </p:nvSpPr>
        <p:spPr>
          <a:xfrm>
            <a:off x="6640506" y="4322968"/>
            <a:ext cx="968380" cy="246221"/>
          </a:xfrm>
          <a:prstGeom prst="rect">
            <a:avLst/>
          </a:prstGeom>
          <a:solidFill>
            <a:srgbClr val="EFBDEF"/>
          </a:solidFill>
        </p:spPr>
        <p:txBody>
          <a:bodyPr wrap="square" lIns="0" tIns="0" rIns="0" bIns="0" rtlCol="0">
            <a:spAutoFit/>
          </a:bodyPr>
          <a:lstStyle/>
          <a:p>
            <a:pPr algn="ctr"/>
            <a:r>
              <a:rPr lang="en-US" sz="1600" dirty="0"/>
              <a:t>10. Adapt</a:t>
            </a:r>
          </a:p>
        </p:txBody>
      </p:sp>
      <p:sp>
        <p:nvSpPr>
          <p:cNvPr id="18" name="TextBox 17"/>
          <p:cNvSpPr txBox="1"/>
          <p:nvPr/>
        </p:nvSpPr>
        <p:spPr>
          <a:xfrm>
            <a:off x="8990010" y="6078255"/>
            <a:ext cx="968380" cy="246221"/>
          </a:xfrm>
          <a:prstGeom prst="rect">
            <a:avLst/>
          </a:prstGeom>
          <a:solidFill>
            <a:schemeClr val="accent1">
              <a:lumMod val="40000"/>
              <a:lumOff val="60000"/>
            </a:schemeClr>
          </a:solidFill>
        </p:spPr>
        <p:txBody>
          <a:bodyPr wrap="square" lIns="0" tIns="0" rIns="0" bIns="0" rtlCol="0">
            <a:spAutoFit/>
          </a:bodyPr>
          <a:lstStyle/>
          <a:p>
            <a:pPr algn="ctr"/>
            <a:r>
              <a:rPr lang="en-US" sz="1600" dirty="0"/>
              <a:t>11. Iterate</a:t>
            </a:r>
          </a:p>
        </p:txBody>
      </p:sp>
    </p:spTree>
    <p:extLst>
      <p:ext uri="{BB962C8B-B14F-4D97-AF65-F5344CB8AC3E}">
        <p14:creationId xmlns:p14="http://schemas.microsoft.com/office/powerpoint/2010/main" val="27237048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Mining</a:t>
            </a:r>
          </a:p>
        </p:txBody>
      </p:sp>
      <p:sp>
        <p:nvSpPr>
          <p:cNvPr id="3" name="Content Placeholder 2"/>
          <p:cNvSpPr>
            <a:spLocks noGrp="1"/>
          </p:cNvSpPr>
          <p:nvPr>
            <p:ph idx="1"/>
          </p:nvPr>
        </p:nvSpPr>
        <p:spPr/>
        <p:txBody>
          <a:bodyPr/>
          <a:lstStyle/>
          <a:p>
            <a:r>
              <a:rPr lang="en-US" dirty="0"/>
              <a:t>Techniques for learning patterns in data by applying statistical techniques. </a:t>
            </a:r>
          </a:p>
          <a:p>
            <a:pPr lvl="1"/>
            <a:r>
              <a:rPr lang="en-US" dirty="0"/>
              <a:t>Training </a:t>
            </a:r>
          </a:p>
          <a:p>
            <a:pPr lvl="1"/>
            <a:r>
              <a:rPr lang="en-US" dirty="0"/>
              <a:t>Classifying, Clustering, Associations</a:t>
            </a:r>
          </a:p>
          <a:p>
            <a:pPr lvl="1"/>
            <a:r>
              <a:rPr lang="en-US" dirty="0"/>
              <a:t>Predictive</a:t>
            </a:r>
          </a:p>
          <a:p>
            <a:r>
              <a:rPr lang="en-US" dirty="0"/>
              <a:t>Resource: </a:t>
            </a:r>
            <a:r>
              <a:rPr lang="en-US" dirty="0">
                <a:hlinkClick r:id="rId2"/>
              </a:rPr>
              <a:t>https://rayli.net/blog/data/top-10-data-mining-algorithms-in-plain-english/</a:t>
            </a:r>
            <a:endParaRPr lang="en-US" dirty="0"/>
          </a:p>
          <a:p>
            <a:endParaRPr lang="en-US" dirty="0"/>
          </a:p>
          <a:p>
            <a:endParaRPr lang="en-US" dirty="0"/>
          </a:p>
        </p:txBody>
      </p:sp>
    </p:spTree>
    <p:extLst>
      <p:ext uri="{BB962C8B-B14F-4D97-AF65-F5344CB8AC3E}">
        <p14:creationId xmlns:p14="http://schemas.microsoft.com/office/powerpoint/2010/main" val="36084848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Data Sets</a:t>
            </a:r>
          </a:p>
        </p:txBody>
      </p:sp>
      <p:sp>
        <p:nvSpPr>
          <p:cNvPr id="3" name="Content Placeholder 2"/>
          <p:cNvSpPr>
            <a:spLocks noGrp="1"/>
          </p:cNvSpPr>
          <p:nvPr>
            <p:ph idx="1"/>
          </p:nvPr>
        </p:nvSpPr>
        <p:spPr/>
        <p:txBody>
          <a:bodyPr/>
          <a:lstStyle/>
          <a:p>
            <a:pPr marL="0" indent="0">
              <a:buNone/>
            </a:pPr>
            <a:r>
              <a:rPr lang="en-US" dirty="0">
                <a:hlinkClick r:id="rId3"/>
              </a:rPr>
              <a:t>Listings – e.g. </a:t>
            </a:r>
          </a:p>
          <a:p>
            <a:r>
              <a:rPr lang="en-US" dirty="0">
                <a:hlinkClick r:id="rId3"/>
              </a:rPr>
              <a:t>https://github.com/caesar0301/awesome-public-datasets</a:t>
            </a:r>
            <a:endParaRPr lang="en-US" dirty="0"/>
          </a:p>
          <a:p>
            <a:r>
              <a:rPr lang="en-US" dirty="0">
                <a:hlinkClick r:id="rId4"/>
              </a:rPr>
              <a:t>https://aws.amazon.com/datasets/</a:t>
            </a:r>
            <a:endParaRPr lang="en-US" dirty="0"/>
          </a:p>
          <a:p>
            <a:r>
              <a:rPr lang="en-US" dirty="0">
                <a:hlinkClick r:id="rId5"/>
              </a:rPr>
              <a:t>https://www.google.com/publicdata/directory</a:t>
            </a:r>
            <a:endParaRPr lang="en-US" dirty="0"/>
          </a:p>
          <a:p>
            <a:r>
              <a:rPr lang="en-US" dirty="0">
                <a:hlinkClick r:id="rId6"/>
              </a:rPr>
              <a:t>https://www.reddit.com/r/datasets/</a:t>
            </a:r>
            <a:endParaRPr lang="en-US" dirty="0"/>
          </a:p>
          <a:p>
            <a:endParaRPr lang="en-US" dirty="0"/>
          </a:p>
          <a:p>
            <a:pPr marL="0" indent="0">
              <a:buNone/>
            </a:pPr>
            <a:r>
              <a:rPr lang="en-US" dirty="0"/>
              <a:t>Facebook Data Set Example: </a:t>
            </a:r>
            <a:r>
              <a:rPr lang="en-US" dirty="0">
                <a:hlinkClick r:id="rId7"/>
              </a:rPr>
              <a:t>https://docs.google.com/spreadsheets/d/1mLO7SFqHmUaZEpp87cwkM0luJutSwmwKMx7kaM9348U/edit#gid=1042851424</a:t>
            </a:r>
            <a:r>
              <a:rPr lang="en-US" dirty="0"/>
              <a:t> </a:t>
            </a:r>
          </a:p>
          <a:p>
            <a:endParaRPr lang="en-US" dirty="0"/>
          </a:p>
          <a:p>
            <a:endParaRPr lang="en-US" dirty="0"/>
          </a:p>
          <a:p>
            <a:pPr lvl="1"/>
            <a:endParaRPr lang="en-US" dirty="0"/>
          </a:p>
        </p:txBody>
      </p:sp>
    </p:spTree>
    <p:extLst>
      <p:ext uri="{BB962C8B-B14F-4D97-AF65-F5344CB8AC3E}">
        <p14:creationId xmlns:p14="http://schemas.microsoft.com/office/powerpoint/2010/main" val="2500174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Data Repositories</a:t>
            </a:r>
          </a:p>
        </p:txBody>
      </p:sp>
      <p:sp>
        <p:nvSpPr>
          <p:cNvPr id="3" name="Content Placeholder 2"/>
          <p:cNvSpPr>
            <a:spLocks noGrp="1"/>
          </p:cNvSpPr>
          <p:nvPr>
            <p:ph idx="1"/>
          </p:nvPr>
        </p:nvSpPr>
        <p:spPr/>
        <p:txBody>
          <a:bodyPr/>
          <a:lstStyle/>
          <a:p>
            <a:r>
              <a:rPr lang="en-US" dirty="0"/>
              <a:t>Data Warehouse – Structured – Schemas on Data Write</a:t>
            </a:r>
          </a:p>
          <a:p>
            <a:r>
              <a:rPr lang="en-US" dirty="0"/>
              <a:t>Data Lake – Raw – structuring happens on Read</a:t>
            </a:r>
          </a:p>
        </p:txBody>
      </p:sp>
    </p:spTree>
    <p:extLst>
      <p:ext uri="{BB962C8B-B14F-4D97-AF65-F5344CB8AC3E}">
        <p14:creationId xmlns:p14="http://schemas.microsoft.com/office/powerpoint/2010/main" val="1640051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ehry Partners slides4 003-cropped.jpg"/>
          <p:cNvPicPr>
            <a:picLocks noChangeAspect="1"/>
          </p:cNvPicPr>
          <p:nvPr/>
        </p:nvPicPr>
        <p:blipFill>
          <a:blip r:embed="rId3"/>
          <a:stretch>
            <a:fillRect/>
          </a:stretch>
        </p:blipFill>
        <p:spPr>
          <a:xfrm>
            <a:off x="889273" y="661844"/>
            <a:ext cx="10302435" cy="4505902"/>
          </a:xfrm>
          <a:prstGeom prst="rect">
            <a:avLst/>
          </a:prstGeom>
          <a:scene3d>
            <a:camera prst="orthographicFront">
              <a:rot lat="0" lon="0" rev="0"/>
            </a:camera>
            <a:lightRig rig="threePt" dir="t"/>
          </a:scene3d>
        </p:spPr>
      </p:pic>
      <p:sp>
        <p:nvSpPr>
          <p:cNvPr id="5" name="Slide Number Placeholder 4"/>
          <p:cNvSpPr>
            <a:spLocks noGrp="1"/>
          </p:cNvSpPr>
          <p:nvPr>
            <p:ph type="sldNum" sz="quarter" idx="12"/>
          </p:nvPr>
        </p:nvSpPr>
        <p:spPr/>
        <p:txBody>
          <a:bodyPr/>
          <a:lstStyle/>
          <a:p>
            <a:fld id="{CE423C56-3029-469A-8CE7-B984E525CEE1}" type="slidenum">
              <a:rPr lang="en-US" smtClean="0"/>
              <a:pPr/>
              <a:t>5</a:t>
            </a:fld>
            <a:endParaRPr lang="en-US"/>
          </a:p>
        </p:txBody>
      </p:sp>
    </p:spTree>
    <p:extLst>
      <p:ext uri="{BB962C8B-B14F-4D97-AF65-F5344CB8AC3E}">
        <p14:creationId xmlns:p14="http://schemas.microsoft.com/office/powerpoint/2010/main" val="1310530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0602feat7a.jpg"/>
          <p:cNvPicPr>
            <a:picLocks noChangeAspect="1"/>
          </p:cNvPicPr>
          <p:nvPr/>
        </p:nvPicPr>
        <p:blipFill>
          <a:blip r:embed="rId3"/>
          <a:stretch>
            <a:fillRect/>
          </a:stretch>
        </p:blipFill>
        <p:spPr>
          <a:xfrm>
            <a:off x="1746890" y="365125"/>
            <a:ext cx="8915401" cy="5943600"/>
          </a:xfrm>
          <a:prstGeom prst="rect">
            <a:avLst/>
          </a:prstGeom>
        </p:spPr>
      </p:pic>
      <p:sp>
        <p:nvSpPr>
          <p:cNvPr id="5" name="Slide Number Placeholder 4"/>
          <p:cNvSpPr>
            <a:spLocks noGrp="1"/>
          </p:cNvSpPr>
          <p:nvPr>
            <p:ph type="sldNum" sz="quarter" idx="12"/>
          </p:nvPr>
        </p:nvSpPr>
        <p:spPr/>
        <p:txBody>
          <a:bodyPr/>
          <a:lstStyle/>
          <a:p>
            <a:fld id="{CE423C56-3029-469A-8CE7-B984E525CEE1}" type="slidenum">
              <a:rPr lang="en-US" smtClean="0"/>
              <a:pPr/>
              <a:t>6</a:t>
            </a:fld>
            <a:endParaRPr lang="en-US"/>
          </a:p>
        </p:txBody>
      </p:sp>
    </p:spTree>
    <p:extLst>
      <p:ext uri="{BB962C8B-B14F-4D97-AF65-F5344CB8AC3E}">
        <p14:creationId xmlns:p14="http://schemas.microsoft.com/office/powerpoint/2010/main" val="1613049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98421"/>
            <a:ext cx="12192000" cy="1325563"/>
          </a:xfrm>
        </p:spPr>
        <p:txBody>
          <a:bodyPr>
            <a:normAutofit/>
          </a:bodyPr>
          <a:lstStyle/>
          <a:p>
            <a:pPr algn="ctr"/>
            <a:r>
              <a:rPr lang="en-US" sz="6000" b="1" dirty="0">
                <a:solidFill>
                  <a:srgbClr val="FF0000"/>
                </a:solidFill>
              </a:rPr>
              <a:t>What is Big Data?</a:t>
            </a:r>
          </a:p>
        </p:txBody>
      </p:sp>
    </p:spTree>
    <p:extLst>
      <p:ext uri="{BB962C8B-B14F-4D97-AF65-F5344CB8AC3E}">
        <p14:creationId xmlns:p14="http://schemas.microsoft.com/office/powerpoint/2010/main" val="780139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IN" dirty="0">
                <a:hlinkClick r:id="rId2"/>
              </a:rPr>
              <a:t>https://youtu.be/-</a:t>
            </a:r>
            <a:r>
              <a:rPr lang="en-IN" dirty="0" smtClean="0">
                <a:hlinkClick r:id="rId2"/>
              </a:rPr>
              <a:t>RiiXVUrAdc</a:t>
            </a:r>
            <a:endParaRPr lang="en-IN" dirty="0" smtClean="0"/>
          </a:p>
          <a:p>
            <a:endParaRPr lang="en-IN" dirty="0"/>
          </a:p>
          <a:p>
            <a:endParaRPr lang="en-IN" dirty="0" smtClean="0"/>
          </a:p>
          <a:p>
            <a:r>
              <a:rPr lang="en-IN" dirty="0">
                <a:hlinkClick r:id="rId3"/>
              </a:rPr>
              <a:t>https://</a:t>
            </a:r>
            <a:r>
              <a:rPr lang="en-IN" dirty="0" smtClean="0">
                <a:hlinkClick r:id="rId3"/>
              </a:rPr>
              <a:t>www.youtube.com/watch?v=j-0cUmUyb-Y</a:t>
            </a:r>
            <a:endParaRPr lang="en-IN" dirty="0" smtClean="0"/>
          </a:p>
          <a:p>
            <a:endParaRPr lang="en-IN" dirty="0"/>
          </a:p>
          <a:p>
            <a:endParaRPr lang="en-IN" dirty="0" smtClean="0"/>
          </a:p>
          <a:p>
            <a:endParaRPr lang="en-IN" dirty="0"/>
          </a:p>
          <a:p>
            <a:endParaRPr lang="en-IN" dirty="0"/>
          </a:p>
        </p:txBody>
      </p:sp>
    </p:spTree>
    <p:extLst>
      <p:ext uri="{BB962C8B-B14F-4D97-AF65-F5344CB8AC3E}">
        <p14:creationId xmlns:p14="http://schemas.microsoft.com/office/powerpoint/2010/main" val="3515191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endParaRPr lang="en-US" dirty="0"/>
          </a:p>
        </p:txBody>
      </p:sp>
      <p:pic>
        <p:nvPicPr>
          <p:cNvPr id="2050" name="Picture 2" descr="http://www.ibmbigdatahub.com/sites/default/files/styles/infographic-xlarge/public/infographic_image/4-Vs-of-big-data.jpg?itok=FwjFpSW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1999" cy="68256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39697" y="6456277"/>
            <a:ext cx="5962466" cy="369332"/>
          </a:xfrm>
          <a:prstGeom prst="rect">
            <a:avLst/>
          </a:prstGeom>
        </p:spPr>
        <p:txBody>
          <a:bodyPr wrap="none">
            <a:spAutoFit/>
          </a:bodyPr>
          <a:lstStyle/>
          <a:p>
            <a:r>
              <a:rPr lang="en-US" dirty="0">
                <a:solidFill>
                  <a:schemeClr val="bg1">
                    <a:lumMod val="65000"/>
                  </a:schemeClr>
                </a:solidFill>
              </a:rPr>
              <a:t>http://www.ibmbigdatahub.com/infographic/four-vs-big-data</a:t>
            </a:r>
          </a:p>
        </p:txBody>
      </p:sp>
      <p:sp>
        <p:nvSpPr>
          <p:cNvPr id="2" name="Slide Number Placeholder 1"/>
          <p:cNvSpPr>
            <a:spLocks noGrp="1"/>
          </p:cNvSpPr>
          <p:nvPr>
            <p:ph type="sldNum" sz="quarter" idx="12"/>
          </p:nvPr>
        </p:nvSpPr>
        <p:spPr/>
        <p:txBody>
          <a:bodyPr/>
          <a:lstStyle/>
          <a:p>
            <a:fld id="{CE423C56-3029-469A-8CE7-B984E525CEE1}" type="slidenum">
              <a:rPr lang="en-US" smtClean="0"/>
              <a:pPr/>
              <a:t>9</a:t>
            </a:fld>
            <a:endParaRPr lang="en-US"/>
          </a:p>
        </p:txBody>
      </p:sp>
    </p:spTree>
    <p:extLst>
      <p:ext uri="{BB962C8B-B14F-4D97-AF65-F5344CB8AC3E}">
        <p14:creationId xmlns:p14="http://schemas.microsoft.com/office/powerpoint/2010/main" val="1634003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3636</TotalTime>
  <Words>1897</Words>
  <Application>Microsoft Office PowerPoint</Application>
  <PresentationFormat>Custom</PresentationFormat>
  <Paragraphs>288</Paragraphs>
  <Slides>45</Slides>
  <Notes>24</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Big Data and  Business Intelligence</vt:lpstr>
      <vt:lpstr>What is Big Data?</vt:lpstr>
      <vt:lpstr>Changing data alone won’t solve problems</vt:lpstr>
      <vt:lpstr>PowerPoint Presentation</vt:lpstr>
      <vt:lpstr>PowerPoint Presentation</vt:lpstr>
      <vt:lpstr>PowerPoint Presentation</vt:lpstr>
      <vt:lpstr>What is Big Data?</vt:lpstr>
      <vt:lpstr>PowerPoint Presentation</vt:lpstr>
      <vt:lpstr>PowerPoint Presentation</vt:lpstr>
      <vt:lpstr>How many Vs does it take to define Big Data?</vt:lpstr>
      <vt:lpstr>Where is the data coming from?</vt:lpstr>
      <vt:lpstr>Decreasing cost of data storage</vt:lpstr>
      <vt:lpstr>PowerPoint Presentation</vt:lpstr>
      <vt:lpstr>PowerPoint Presentation</vt:lpstr>
      <vt:lpstr>PowerPoint Presentation</vt:lpstr>
      <vt:lpstr>PowerPoint Presentation</vt:lpstr>
      <vt:lpstr>Customer Interaction Evolution</vt:lpstr>
      <vt:lpstr>What other trends or advances are contributing to data growth?</vt:lpstr>
      <vt:lpstr>Analytics, Big Data, Business Intelligence, Decision Support Systems, Data Mining…  How do these fit together? </vt:lpstr>
      <vt:lpstr>PowerPoint Presentation</vt:lpstr>
      <vt:lpstr>How do we deal with this data?  Volume, Variety, Velocity</vt:lpstr>
      <vt:lpstr>The relational database</vt:lpstr>
      <vt:lpstr>Relational Databases are Sensitive to Change</vt:lpstr>
      <vt:lpstr>Necessity is the mother of …</vt:lpstr>
      <vt:lpstr>Big Data Technologies Leverage</vt:lpstr>
      <vt:lpstr>NoSQL: “Not only SQL” – Non Relational</vt:lpstr>
      <vt:lpstr>Normalization vs. Aggregation</vt:lpstr>
      <vt:lpstr>Apache Hadoop</vt:lpstr>
      <vt:lpstr>Immutability(Changing) of Data </vt:lpstr>
      <vt:lpstr>Criticisms of Big Data</vt:lpstr>
      <vt:lpstr>Privacy – Asymmetry of Power</vt:lpstr>
      <vt:lpstr>Data will Help us Manifesto… (http://datawillhelp.us/)</vt:lpstr>
      <vt:lpstr>“Big data has arrived, but big insights have not.”</vt:lpstr>
      <vt:lpstr>Mirai Bot – IOT – What’s Going on?</vt:lpstr>
      <vt:lpstr>Medical Devices are vulnerable</vt:lpstr>
      <vt:lpstr>PowerPoint Presentation</vt:lpstr>
      <vt:lpstr>Crime Prediction and Prevention</vt:lpstr>
      <vt:lpstr>Prediction?</vt:lpstr>
      <vt:lpstr>Gaining or Losing from lost Privacy?</vt:lpstr>
      <vt:lpstr>Hold on! Are you leveraging existing data opportunities?</vt:lpstr>
      <vt:lpstr>Little Data?</vt:lpstr>
      <vt:lpstr>Best Practices for New Initiatives </vt:lpstr>
      <vt:lpstr>Data Mining</vt:lpstr>
      <vt:lpstr>Public Data Sets</vt:lpstr>
      <vt:lpstr>Designing Data Repositories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Data and Business Intelligence</dc:title>
  <dc:creator>Ryan Baxter</dc:creator>
  <cp:lastModifiedBy>Admin-5itlab</cp:lastModifiedBy>
  <cp:revision>143</cp:revision>
  <dcterms:created xsi:type="dcterms:W3CDTF">2016-11-07T22:58:06Z</dcterms:created>
  <dcterms:modified xsi:type="dcterms:W3CDTF">2019-08-28T02:53:34Z</dcterms:modified>
</cp:coreProperties>
</file>