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8" r:id="rId4"/>
    <p:sldId id="259" r:id="rId5"/>
    <p:sldId id="260" r:id="rId6"/>
    <p:sldId id="263" r:id="rId7"/>
    <p:sldId id="265" r:id="rId8"/>
    <p:sldId id="266" r:id="rId9"/>
    <p:sldId id="268" r:id="rId10"/>
    <p:sldId id="270" r:id="rId11"/>
    <p:sldId id="271" r:id="rId12"/>
    <p:sldId id="272" r:id="rId13"/>
    <p:sldId id="273" r:id="rId14"/>
    <p:sldId id="280" r:id="rId15"/>
    <p:sldId id="274" r:id="rId16"/>
    <p:sldId id="275" r:id="rId17"/>
    <p:sldId id="276" r:id="rId18"/>
    <p:sldId id="277" r:id="rId19"/>
    <p:sldId id="281" r:id="rId20"/>
    <p:sldId id="282" r:id="rId21"/>
    <p:sldId id="284" r:id="rId22"/>
    <p:sldId id="285" r:id="rId23"/>
    <p:sldId id="288" r:id="rId24"/>
    <p:sldId id="289" r:id="rId25"/>
    <p:sldId id="290" r:id="rId26"/>
    <p:sldId id="291" r:id="rId27"/>
    <p:sldId id="292" r:id="rId28"/>
    <p:sldId id="293" r:id="rId29"/>
    <p:sldId id="294" r:id="rId30"/>
    <p:sldId id="295" r:id="rId31"/>
    <p:sldId id="29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821" autoAdjust="0"/>
  </p:normalViewPr>
  <p:slideViewPr>
    <p:cSldViewPr>
      <p:cViewPr>
        <p:scale>
          <a:sx n="66" d="100"/>
          <a:sy n="66" d="100"/>
        </p:scale>
        <p:origin x="-1506" y="-27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A6F22E-2A66-4C73-9407-2D560A2549FF}" type="datetimeFigureOut">
              <a:rPr lang="en-US" smtClean="0"/>
              <a:pPr/>
              <a:t>9/2/2016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A45807-56FA-4D44-AE4D-FAB6DE75065B}" type="slidenum">
              <a:rPr lang="en-US" smtClean="0"/>
              <a:pPr/>
              <a:t>‹#›</a:t>
            </a:fld>
            <a:endParaRPr lang="en-US"/>
          </a:p>
        </p:txBody>
      </p:sp>
    </p:spTree>
    <p:extLst>
      <p:ext uri="{BB962C8B-B14F-4D97-AF65-F5344CB8AC3E}">
        <p14:creationId xmlns:p14="http://schemas.microsoft.com/office/powerpoint/2010/main" val="2817545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EB0203-4972-434B-8427-680E6B7784A9}" type="datetimeFigureOut">
              <a:rPr lang="en-US" smtClean="0"/>
              <a:pPr/>
              <a:t>9/2/2016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59D15-10CD-482C-8ED8-1142446783C6}" type="slidenum">
              <a:rPr lang="en-US" smtClean="0"/>
              <a:pPr/>
              <a:t>‹#›</a:t>
            </a:fld>
            <a:endParaRPr lang="en-US"/>
          </a:p>
        </p:txBody>
      </p:sp>
    </p:spTree>
    <p:extLst>
      <p:ext uri="{BB962C8B-B14F-4D97-AF65-F5344CB8AC3E}">
        <p14:creationId xmlns:p14="http://schemas.microsoft.com/office/powerpoint/2010/main" val="2090293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EB0203-4972-434B-8427-680E6B7784A9}" type="datetimeFigureOut">
              <a:rPr lang="en-US" smtClean="0"/>
              <a:pPr/>
              <a:t>9/2/2016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59D15-10CD-482C-8ED8-1142446783C6}" type="slidenum">
              <a:rPr lang="en-US" smtClean="0"/>
              <a:pPr/>
              <a:t>‹#›</a:t>
            </a:fld>
            <a:endParaRPr lang="en-US"/>
          </a:p>
        </p:txBody>
      </p:sp>
    </p:spTree>
    <p:extLst>
      <p:ext uri="{BB962C8B-B14F-4D97-AF65-F5344CB8AC3E}">
        <p14:creationId xmlns:p14="http://schemas.microsoft.com/office/powerpoint/2010/main" val="575578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EB0203-4972-434B-8427-680E6B7784A9}" type="datetimeFigureOut">
              <a:rPr lang="en-US" smtClean="0"/>
              <a:pPr/>
              <a:t>9/2/2016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59D15-10CD-482C-8ED8-1142446783C6}" type="slidenum">
              <a:rPr lang="en-US" smtClean="0"/>
              <a:pPr/>
              <a:t>‹#›</a:t>
            </a:fld>
            <a:endParaRPr lang="en-US"/>
          </a:p>
        </p:txBody>
      </p:sp>
    </p:spTree>
    <p:extLst>
      <p:ext uri="{BB962C8B-B14F-4D97-AF65-F5344CB8AC3E}">
        <p14:creationId xmlns:p14="http://schemas.microsoft.com/office/powerpoint/2010/main" val="3011746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EB0203-4972-434B-8427-680E6B7784A9}" type="datetimeFigureOut">
              <a:rPr lang="en-US" smtClean="0"/>
              <a:pPr/>
              <a:t>9/2/2016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59D15-10CD-482C-8ED8-1142446783C6}" type="slidenum">
              <a:rPr lang="en-US" smtClean="0"/>
              <a:pPr/>
              <a:t>‹#›</a:t>
            </a:fld>
            <a:endParaRPr lang="en-US"/>
          </a:p>
        </p:txBody>
      </p:sp>
    </p:spTree>
    <p:extLst>
      <p:ext uri="{BB962C8B-B14F-4D97-AF65-F5344CB8AC3E}">
        <p14:creationId xmlns:p14="http://schemas.microsoft.com/office/powerpoint/2010/main" val="3276455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EB0203-4972-434B-8427-680E6B7784A9}" type="datetimeFigureOut">
              <a:rPr lang="en-US" smtClean="0"/>
              <a:pPr/>
              <a:t>9/2/2016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59D15-10CD-482C-8ED8-1142446783C6}" type="slidenum">
              <a:rPr lang="en-US" smtClean="0"/>
              <a:pPr/>
              <a:t>‹#›</a:t>
            </a:fld>
            <a:endParaRPr lang="en-US"/>
          </a:p>
        </p:txBody>
      </p:sp>
    </p:spTree>
    <p:extLst>
      <p:ext uri="{BB962C8B-B14F-4D97-AF65-F5344CB8AC3E}">
        <p14:creationId xmlns:p14="http://schemas.microsoft.com/office/powerpoint/2010/main" val="3267128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EB0203-4972-434B-8427-680E6B7784A9}" type="datetimeFigureOut">
              <a:rPr lang="en-US" smtClean="0"/>
              <a:pPr/>
              <a:t>9/2/2016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59D15-10CD-482C-8ED8-1142446783C6}" type="slidenum">
              <a:rPr lang="en-US" smtClean="0"/>
              <a:pPr/>
              <a:t>‹#›</a:t>
            </a:fld>
            <a:endParaRPr lang="en-US"/>
          </a:p>
        </p:txBody>
      </p:sp>
    </p:spTree>
    <p:extLst>
      <p:ext uri="{BB962C8B-B14F-4D97-AF65-F5344CB8AC3E}">
        <p14:creationId xmlns:p14="http://schemas.microsoft.com/office/powerpoint/2010/main" val="1277036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EB0203-4972-434B-8427-680E6B7784A9}" type="datetimeFigureOut">
              <a:rPr lang="en-US" smtClean="0"/>
              <a:pPr/>
              <a:t>9/2/2016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D59D15-10CD-482C-8ED8-1142446783C6}" type="slidenum">
              <a:rPr lang="en-US" smtClean="0"/>
              <a:pPr/>
              <a:t>‹#›</a:t>
            </a:fld>
            <a:endParaRPr lang="en-US"/>
          </a:p>
        </p:txBody>
      </p:sp>
    </p:spTree>
    <p:extLst>
      <p:ext uri="{BB962C8B-B14F-4D97-AF65-F5344CB8AC3E}">
        <p14:creationId xmlns:p14="http://schemas.microsoft.com/office/powerpoint/2010/main" val="789875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EB0203-4972-434B-8427-680E6B7784A9}" type="datetimeFigureOut">
              <a:rPr lang="en-US" smtClean="0"/>
              <a:pPr/>
              <a:t>9/2/2016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D59D15-10CD-482C-8ED8-1142446783C6}" type="slidenum">
              <a:rPr lang="en-US" smtClean="0"/>
              <a:pPr/>
              <a:t>‹#›</a:t>
            </a:fld>
            <a:endParaRPr lang="en-US"/>
          </a:p>
        </p:txBody>
      </p:sp>
    </p:spTree>
    <p:extLst>
      <p:ext uri="{BB962C8B-B14F-4D97-AF65-F5344CB8AC3E}">
        <p14:creationId xmlns:p14="http://schemas.microsoft.com/office/powerpoint/2010/main" val="3007681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EB0203-4972-434B-8427-680E6B7784A9}" type="datetimeFigureOut">
              <a:rPr lang="en-US" smtClean="0"/>
              <a:pPr/>
              <a:t>9/2/2016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D59D15-10CD-482C-8ED8-1142446783C6}" type="slidenum">
              <a:rPr lang="en-US" smtClean="0"/>
              <a:pPr/>
              <a:t>‹#›</a:t>
            </a:fld>
            <a:endParaRPr lang="en-US"/>
          </a:p>
        </p:txBody>
      </p:sp>
    </p:spTree>
    <p:extLst>
      <p:ext uri="{BB962C8B-B14F-4D97-AF65-F5344CB8AC3E}">
        <p14:creationId xmlns:p14="http://schemas.microsoft.com/office/powerpoint/2010/main" val="2515140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EB0203-4972-434B-8427-680E6B7784A9}" type="datetimeFigureOut">
              <a:rPr lang="en-US" smtClean="0"/>
              <a:pPr/>
              <a:t>9/2/2016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59D15-10CD-482C-8ED8-1142446783C6}" type="slidenum">
              <a:rPr lang="en-US" smtClean="0"/>
              <a:pPr/>
              <a:t>‹#›</a:t>
            </a:fld>
            <a:endParaRPr lang="en-US"/>
          </a:p>
        </p:txBody>
      </p:sp>
    </p:spTree>
    <p:extLst>
      <p:ext uri="{BB962C8B-B14F-4D97-AF65-F5344CB8AC3E}">
        <p14:creationId xmlns:p14="http://schemas.microsoft.com/office/powerpoint/2010/main" val="1838240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EB0203-4972-434B-8427-680E6B7784A9}" type="datetimeFigureOut">
              <a:rPr lang="en-US" smtClean="0"/>
              <a:pPr/>
              <a:t>9/2/2016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59D15-10CD-482C-8ED8-1142446783C6}" type="slidenum">
              <a:rPr lang="en-US" smtClean="0"/>
              <a:pPr/>
              <a:t>‹#›</a:t>
            </a:fld>
            <a:endParaRPr lang="en-US"/>
          </a:p>
        </p:txBody>
      </p:sp>
    </p:spTree>
    <p:extLst>
      <p:ext uri="{BB962C8B-B14F-4D97-AF65-F5344CB8AC3E}">
        <p14:creationId xmlns:p14="http://schemas.microsoft.com/office/powerpoint/2010/main" val="3406821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EB0203-4972-434B-8427-680E6B7784A9}" type="datetimeFigureOut">
              <a:rPr lang="en-US" smtClean="0"/>
              <a:pPr/>
              <a:t>9/2/2016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D59D15-10CD-482C-8ED8-1142446783C6}" type="slidenum">
              <a:rPr lang="en-US" smtClean="0"/>
              <a:pPr/>
              <a:t>‹#›</a:t>
            </a:fld>
            <a:endParaRPr lang="en-US"/>
          </a:p>
        </p:txBody>
      </p:sp>
    </p:spTree>
    <p:extLst>
      <p:ext uri="{BB962C8B-B14F-4D97-AF65-F5344CB8AC3E}">
        <p14:creationId xmlns:p14="http://schemas.microsoft.com/office/powerpoint/2010/main" val="1895310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Computer_system" TargetMode="External"/><Relationship Id="rId2" Type="http://schemas.openxmlformats.org/officeDocument/2006/relationships/hyperlink" Target="https://en.wikipedia.org/wiki/CPU" TargetMode="External"/><Relationship Id="rId1" Type="http://schemas.openxmlformats.org/officeDocument/2006/relationships/slideLayout" Target="../slideLayouts/slideLayout2.xml"/><Relationship Id="rId5" Type="http://schemas.openxmlformats.org/officeDocument/2006/relationships/hyperlink" Target="https://en.wikipedia.org/wiki/Main_memory" TargetMode="External"/><Relationship Id="rId4" Type="http://schemas.openxmlformats.org/officeDocument/2006/relationships/hyperlink" Target="https://en.wikipedia.org/wiki/Central_processing_unit"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Process_(computing)" TargetMode="External"/><Relationship Id="rId2" Type="http://schemas.openxmlformats.org/officeDocument/2006/relationships/hyperlink" Target="https://en.wikipedia.org/wiki/Operating_system" TargetMode="External"/><Relationship Id="rId1" Type="http://schemas.openxmlformats.org/officeDocument/2006/relationships/slideLayout" Target="../slideLayouts/slideLayout2.xml"/><Relationship Id="rId5" Type="http://schemas.openxmlformats.org/officeDocument/2006/relationships/hyperlink" Target="https://en.wikipedia.org/wiki/Time-sharing_system" TargetMode="External"/><Relationship Id="rId4" Type="http://schemas.openxmlformats.org/officeDocument/2006/relationships/hyperlink" Target="https://en.wikipedia.org/wiki/Multitasking"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Multiple Processor Systems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863382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4637"/>
            <a:ext cx="8229600" cy="4525963"/>
          </a:xfrm>
        </p:spPr>
        <p:txBody>
          <a:bodyPr>
            <a:normAutofit fontScale="92500" lnSpcReduction="20000"/>
          </a:bodyPr>
          <a:lstStyle/>
          <a:p>
            <a:pPr algn="just"/>
            <a:r>
              <a:rPr lang="en-US" dirty="0" smtClean="0"/>
              <a:t>When the access time to remote memory is not hidden (because there is no caching), the system is called </a:t>
            </a:r>
            <a:r>
              <a:rPr lang="en-US" b="1" dirty="0" smtClean="0"/>
              <a:t>NC-NUMA (Non Cache-coherent NUMA). When the </a:t>
            </a:r>
            <a:r>
              <a:rPr lang="en-US" dirty="0" smtClean="0"/>
              <a:t>caches are coherent, the system is called </a:t>
            </a:r>
            <a:r>
              <a:rPr lang="en-US" b="1" dirty="0" smtClean="0"/>
              <a:t>CC-NUMA (Cache-Coherent NUMA).</a:t>
            </a:r>
          </a:p>
          <a:p>
            <a:pPr algn="just"/>
            <a:r>
              <a:rPr lang="en-US" dirty="0" smtClean="0"/>
              <a:t>A popular approach for building large CC-NUMA multiprocessors is the </a:t>
            </a:r>
            <a:r>
              <a:rPr lang="en-US" b="1" dirty="0" smtClean="0"/>
              <a:t>directory-based multiprocessor. The idea is to maintain a database telling where </a:t>
            </a:r>
            <a:r>
              <a:rPr lang="en-US" dirty="0" smtClean="0"/>
              <a:t>each cache line is and what its status is.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Multicore</a:t>
            </a:r>
            <a:r>
              <a:rPr lang="en-US" b="1" dirty="0" smtClean="0"/>
              <a:t> Chips</a:t>
            </a:r>
            <a:endParaRPr lang="en-US" dirty="0"/>
          </a:p>
        </p:txBody>
      </p:sp>
      <p:sp>
        <p:nvSpPr>
          <p:cNvPr id="3" name="Content Placeholder 2"/>
          <p:cNvSpPr>
            <a:spLocks noGrp="1"/>
          </p:cNvSpPr>
          <p:nvPr>
            <p:ph idx="1"/>
          </p:nvPr>
        </p:nvSpPr>
        <p:spPr>
          <a:xfrm>
            <a:off x="381000" y="1295400"/>
            <a:ext cx="8458200" cy="5334000"/>
          </a:xfrm>
        </p:spPr>
        <p:txBody>
          <a:bodyPr>
            <a:noAutofit/>
          </a:bodyPr>
          <a:lstStyle/>
          <a:p>
            <a:r>
              <a:rPr lang="en-US" sz="2400" dirty="0" smtClean="0"/>
              <a:t>As chip manufacturing technology improves, transistors are getting smaller and smaller and it is possible to put more and more of them on a chip. This empirical observation is often called </a:t>
            </a:r>
            <a:r>
              <a:rPr lang="en-US" sz="2400" b="1" dirty="0" smtClean="0"/>
              <a:t>Moore’s Law, after Intel co-founder Gordon </a:t>
            </a:r>
            <a:r>
              <a:rPr lang="en-US" sz="2400" dirty="0" smtClean="0"/>
              <a:t>Moore, who first noticed it.</a:t>
            </a:r>
          </a:p>
          <a:p>
            <a:r>
              <a:rPr lang="en-US" sz="2400" dirty="0" smtClean="0"/>
              <a:t>To put two or more complete CPUs, usually called </a:t>
            </a:r>
            <a:r>
              <a:rPr lang="en-US" sz="2400" b="1" dirty="0" smtClean="0"/>
              <a:t>cores, </a:t>
            </a:r>
            <a:r>
              <a:rPr lang="en-US" sz="2400" dirty="0" smtClean="0"/>
              <a:t>on the same chip. Dual-core, quad-core, and </a:t>
            </a:r>
            <a:r>
              <a:rPr lang="en-US" sz="2400" dirty="0" err="1" smtClean="0"/>
              <a:t>octacore</a:t>
            </a:r>
            <a:r>
              <a:rPr lang="en-US" sz="2400" dirty="0" smtClean="0"/>
              <a:t> chips are already common; and you can even buy chips with hundreds of cores.</a:t>
            </a:r>
          </a:p>
          <a:p>
            <a:r>
              <a:rPr lang="en-US" sz="2400" dirty="0" smtClean="0"/>
              <a:t>While the CPUs may or may not share caches, they always share main memory.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3124200"/>
          </a:xfrm>
        </p:spPr>
        <p:txBody>
          <a:bodyPr>
            <a:normAutofit fontScale="77500" lnSpcReduction="20000"/>
          </a:bodyPr>
          <a:lstStyle/>
          <a:p>
            <a:pPr algn="just"/>
            <a:r>
              <a:rPr lang="en-US" dirty="0" smtClean="0"/>
              <a:t>Special hardware circuitry makes sure that if a word is present in two or more caches and one of the CPUs modifies the word, it is atomically removed from all the caches in order to maintain consistency. This process is known as </a:t>
            </a:r>
            <a:r>
              <a:rPr lang="en-US" b="1" dirty="0" smtClean="0"/>
              <a:t>snooping.</a:t>
            </a:r>
            <a:endParaRPr lang="en-US" dirty="0" smtClean="0"/>
          </a:p>
          <a:p>
            <a:pPr algn="just"/>
            <a:r>
              <a:rPr lang="en-US" dirty="0" smtClean="0"/>
              <a:t>The result of this design is that </a:t>
            </a:r>
            <a:r>
              <a:rPr lang="en-US" dirty="0" err="1" smtClean="0"/>
              <a:t>multicore</a:t>
            </a:r>
            <a:r>
              <a:rPr lang="en-US" dirty="0" smtClean="0"/>
              <a:t> chips are just very small multiprocessors.</a:t>
            </a:r>
          </a:p>
          <a:p>
            <a:pPr algn="just"/>
            <a:r>
              <a:rPr lang="en-US" dirty="0" smtClean="0"/>
              <a:t>In fact, </a:t>
            </a:r>
            <a:r>
              <a:rPr lang="en-US" dirty="0" err="1" smtClean="0"/>
              <a:t>multicore</a:t>
            </a:r>
            <a:r>
              <a:rPr lang="en-US" dirty="0" smtClean="0"/>
              <a:t> chips are sometimes called </a:t>
            </a:r>
            <a:r>
              <a:rPr lang="en-US" b="1" dirty="0" smtClean="0"/>
              <a:t>CMPs (Chip </a:t>
            </a:r>
            <a:r>
              <a:rPr lang="en-US" b="1" dirty="0" err="1" smtClean="0"/>
              <a:t>MultiProcessors</a:t>
            </a:r>
            <a:r>
              <a:rPr lang="en-US" b="1" dirty="0" smtClean="0"/>
              <a:t>).</a:t>
            </a:r>
            <a:endParaRPr lang="en-US"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100" y="3596142"/>
            <a:ext cx="8750300" cy="32654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2800" b="1" dirty="0" err="1" smtClean="0"/>
              <a:t>Manycore</a:t>
            </a:r>
            <a:r>
              <a:rPr lang="en-US" sz="2800" b="1" dirty="0" smtClean="0"/>
              <a:t> Chips</a:t>
            </a:r>
            <a:endParaRPr lang="en-US" sz="2800" dirty="0"/>
          </a:p>
        </p:txBody>
      </p:sp>
      <p:sp>
        <p:nvSpPr>
          <p:cNvPr id="3" name="Content Placeholder 2"/>
          <p:cNvSpPr>
            <a:spLocks noGrp="1"/>
          </p:cNvSpPr>
          <p:nvPr>
            <p:ph idx="1"/>
          </p:nvPr>
        </p:nvSpPr>
        <p:spPr>
          <a:xfrm>
            <a:off x="76200" y="838200"/>
            <a:ext cx="8991600" cy="5791200"/>
          </a:xfrm>
        </p:spPr>
        <p:txBody>
          <a:bodyPr>
            <a:normAutofit fontScale="77500" lnSpcReduction="20000"/>
          </a:bodyPr>
          <a:lstStyle/>
          <a:p>
            <a:pPr algn="just"/>
            <a:r>
              <a:rPr lang="en-US" dirty="0" err="1" smtClean="0"/>
              <a:t>Multicore</a:t>
            </a:r>
            <a:r>
              <a:rPr lang="en-US" dirty="0" smtClean="0"/>
              <a:t> simply means ‘‘more than one core,’’ but when the number of cores grows well beyond the reach of finger counting, we use another name. </a:t>
            </a:r>
            <a:r>
              <a:rPr lang="en-US" b="1" dirty="0" err="1" smtClean="0"/>
              <a:t>Manycore</a:t>
            </a:r>
            <a:r>
              <a:rPr lang="en-US" b="1" dirty="0" smtClean="0"/>
              <a:t> chips are </a:t>
            </a:r>
            <a:r>
              <a:rPr lang="en-US" b="1" dirty="0" err="1" smtClean="0"/>
              <a:t>multicores</a:t>
            </a:r>
            <a:r>
              <a:rPr lang="en-US" b="1" dirty="0" smtClean="0"/>
              <a:t> that contain tens, hundreds, or even thousands of cores.</a:t>
            </a:r>
          </a:p>
          <a:p>
            <a:pPr algn="just"/>
            <a:r>
              <a:rPr lang="en-US" dirty="0" smtClean="0"/>
              <a:t>Thousands of cores are not even that special any more. The most common </a:t>
            </a:r>
            <a:r>
              <a:rPr lang="en-US" dirty="0" err="1" smtClean="0"/>
              <a:t>manycores</a:t>
            </a:r>
            <a:r>
              <a:rPr lang="en-US" dirty="0" smtClean="0"/>
              <a:t> today, graphics processing units, are found in just about any computer system that is not embedded and has a monitor. A </a:t>
            </a:r>
            <a:r>
              <a:rPr lang="en-US" b="1" dirty="0" smtClean="0"/>
              <a:t>GPU is a processor with dedicated </a:t>
            </a:r>
            <a:r>
              <a:rPr lang="en-US" dirty="0" smtClean="0"/>
              <a:t>memory and, literally, thousands of itty-bitty cores. Compared to general-purpose processors, GPUs spend more of their transistor budget on the circuits that perform calculations and less on caches and control logic. They are very good for many small computations done in parallel, like rendering polygons in graphics applications. They are not so good at serial tasks. They are also hard to program.</a:t>
            </a:r>
          </a:p>
          <a:p>
            <a:pPr algn="just"/>
            <a:r>
              <a:rPr lang="en-US" dirty="0" smtClean="0"/>
              <a:t>While GPUs can be useful for operating systems (e.g., encryption or processing of network traffic), it is not likely that much of the operating system itself will run on the GPUs.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2800" b="1" dirty="0"/>
              <a:t>What does </a:t>
            </a:r>
            <a:r>
              <a:rPr lang="en-US" sz="2800" b="1" i="1" dirty="0"/>
              <a:t>Graphics Processing Unit (GPU)</a:t>
            </a:r>
            <a:r>
              <a:rPr lang="en-US" sz="2800" b="1" dirty="0"/>
              <a:t> mean?</a:t>
            </a:r>
            <a:br>
              <a:rPr lang="en-US" sz="2800" b="1" dirty="0"/>
            </a:br>
            <a:endParaRPr lang="en-US" sz="2800" dirty="0"/>
          </a:p>
        </p:txBody>
      </p:sp>
      <p:sp>
        <p:nvSpPr>
          <p:cNvPr id="3" name="Content Placeholder 2"/>
          <p:cNvSpPr>
            <a:spLocks noGrp="1"/>
          </p:cNvSpPr>
          <p:nvPr>
            <p:ph idx="1"/>
          </p:nvPr>
        </p:nvSpPr>
        <p:spPr>
          <a:xfrm>
            <a:off x="304800" y="762000"/>
            <a:ext cx="8686800" cy="5943600"/>
          </a:xfrm>
        </p:spPr>
        <p:txBody>
          <a:bodyPr>
            <a:normAutofit fontScale="92500" lnSpcReduction="10000"/>
          </a:bodyPr>
          <a:lstStyle/>
          <a:p>
            <a:r>
              <a:rPr lang="en-US" sz="2200" dirty="0"/>
              <a:t>A Graphics Processing Unit (GPU) is a single-chip processor primarily used to manage and boost the performance of video and graphics. GPU features include</a:t>
            </a:r>
            <a:br>
              <a:rPr lang="en-US" sz="2200" dirty="0"/>
            </a:br>
            <a:endParaRPr lang="en-US" sz="2200" dirty="0"/>
          </a:p>
          <a:p>
            <a:r>
              <a:rPr lang="en-US" sz="2200" dirty="0"/>
              <a:t>2-D or 3-D graphics</a:t>
            </a:r>
          </a:p>
          <a:p>
            <a:r>
              <a:rPr lang="en-US" sz="2200" dirty="0"/>
              <a:t>Digital output to flat panel display monitors</a:t>
            </a:r>
          </a:p>
          <a:p>
            <a:r>
              <a:rPr lang="en-US" sz="2200" dirty="0"/>
              <a:t>Texture mapping</a:t>
            </a:r>
          </a:p>
          <a:p>
            <a:r>
              <a:rPr lang="en-US" sz="2200" dirty="0"/>
              <a:t>Application support for high-intensity graphics software such as AutoCAD</a:t>
            </a:r>
          </a:p>
          <a:p>
            <a:r>
              <a:rPr lang="en-US" sz="2200" dirty="0"/>
              <a:t>Rendering polygons</a:t>
            </a:r>
          </a:p>
          <a:p>
            <a:r>
              <a:rPr lang="en-US" sz="2200" dirty="0"/>
              <a:t>Support for YUV color space</a:t>
            </a:r>
          </a:p>
          <a:p>
            <a:r>
              <a:rPr lang="en-US" sz="2200" dirty="0"/>
              <a:t>Hardware overlays</a:t>
            </a:r>
          </a:p>
          <a:p>
            <a:r>
              <a:rPr lang="en-US" sz="2200" dirty="0"/>
              <a:t>MPEG </a:t>
            </a:r>
            <a:r>
              <a:rPr lang="en-US" sz="2200" dirty="0" smtClean="0"/>
              <a:t>decoding</a:t>
            </a:r>
          </a:p>
          <a:p>
            <a:pPr marL="0" indent="0">
              <a:buNone/>
            </a:pPr>
            <a:endParaRPr lang="en-US" sz="2200" dirty="0" smtClean="0"/>
          </a:p>
          <a:p>
            <a:pPr marL="0" indent="0">
              <a:buNone/>
            </a:pPr>
            <a:r>
              <a:rPr lang="en-US" sz="2200" dirty="0" smtClean="0"/>
              <a:t>These </a:t>
            </a:r>
            <a:r>
              <a:rPr lang="en-US" sz="2200" dirty="0"/>
              <a:t>features are designed to lessen the work of the CPU and produce faster video and graphics</a:t>
            </a:r>
            <a:r>
              <a:rPr lang="en-US" sz="2200" dirty="0" smtClean="0"/>
              <a:t>.  A </a:t>
            </a:r>
            <a:r>
              <a:rPr lang="en-US" sz="2200" dirty="0"/>
              <a:t>GPU is not only used in a PC on a video card or motherboard; it is also used in mobile phones, display adapters, workstations and game consoles</a:t>
            </a:r>
            <a:r>
              <a:rPr lang="en-US" sz="2200" dirty="0" smtClean="0"/>
              <a:t>.  This </a:t>
            </a:r>
            <a:r>
              <a:rPr lang="en-US" sz="2200" dirty="0"/>
              <a:t>term is also known as a visual processing unit (VPU</a:t>
            </a:r>
            <a:r>
              <a:rPr lang="en-US" sz="2200" dirty="0" smtClean="0"/>
              <a:t>).</a:t>
            </a:r>
            <a:r>
              <a:rPr lang="en-US" sz="2200" dirty="0"/>
              <a:t/>
            </a:r>
            <a:br>
              <a:rPr lang="en-US" sz="2200" dirty="0"/>
            </a:br>
            <a:endParaRPr lang="en-US" sz="2200" dirty="0"/>
          </a:p>
        </p:txBody>
      </p:sp>
    </p:spTree>
    <p:extLst>
      <p:ext uri="{BB962C8B-B14F-4D97-AF65-F5344CB8AC3E}">
        <p14:creationId xmlns:p14="http://schemas.microsoft.com/office/powerpoint/2010/main" val="20291082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Heterogeneous </a:t>
            </a:r>
            <a:r>
              <a:rPr lang="en-US" b="1" dirty="0" err="1" smtClean="0"/>
              <a:t>Multicores</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Some chips integrate a GPU and a number of general-purpose cores on the same die.</a:t>
            </a:r>
          </a:p>
          <a:p>
            <a:pPr algn="just"/>
            <a:r>
              <a:rPr lang="en-US" dirty="0" smtClean="0"/>
              <a:t>Systems that integrate multiple different breeds of processors in a single chip are collectively known as </a:t>
            </a:r>
            <a:r>
              <a:rPr lang="en-US" b="1" dirty="0" smtClean="0"/>
              <a:t>heterogeneous </a:t>
            </a:r>
            <a:r>
              <a:rPr lang="en-US" b="1" dirty="0" err="1" smtClean="0"/>
              <a:t>multicore</a:t>
            </a:r>
            <a:r>
              <a:rPr lang="en-US" b="1" dirty="0" smtClean="0"/>
              <a:t> </a:t>
            </a:r>
            <a:r>
              <a:rPr lang="en-US" dirty="0" smtClean="0"/>
              <a:t>processors.</a:t>
            </a:r>
          </a:p>
          <a:p>
            <a:pPr algn="just"/>
            <a:r>
              <a:rPr lang="en-US" dirty="0" smtClean="0"/>
              <a:t>An example of a heterogeneous </a:t>
            </a:r>
            <a:r>
              <a:rPr lang="en-US" dirty="0" err="1" smtClean="0"/>
              <a:t>multicore</a:t>
            </a:r>
            <a:r>
              <a:rPr lang="en-US" dirty="0" smtClean="0"/>
              <a:t> processor is the line of IXP network processors originally introduced by Intel in 2000 and updated regularly with the latest technology. The network processors typically contain a single general purpose control core (for instance, an ARM processor running Linux) and many tens of highly specialized stream processors that are really good at processing network packets and not much else.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Programming with Multiple Cores 	</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Current programming languages are poorly suited for writing highly parallel programs and good compilers and debugging tools are scarce on the ground. Few programmers have had any experience with parallel programming and most know little about dividing work into multiple packages that can run in parallel. </a:t>
            </a:r>
          </a:p>
          <a:p>
            <a:pPr algn="just"/>
            <a:r>
              <a:rPr lang="en-US" dirty="0" smtClean="0"/>
              <a:t>Synchronization, eliminating race conditions, and deadlock avoidance are such stuff as really bad dreams are made of, but unfortunately performance suffers horribly if they are not handled well.</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Multiprocessor Operating System Types</a:t>
            </a:r>
            <a:endParaRPr lang="en-US" dirty="0"/>
          </a:p>
        </p:txBody>
      </p:sp>
      <p:sp>
        <p:nvSpPr>
          <p:cNvPr id="3" name="Content Placeholder 2"/>
          <p:cNvSpPr>
            <a:spLocks noGrp="1"/>
          </p:cNvSpPr>
          <p:nvPr>
            <p:ph idx="1"/>
          </p:nvPr>
        </p:nvSpPr>
        <p:spPr/>
        <p:txBody>
          <a:bodyPr>
            <a:normAutofit fontScale="92500"/>
          </a:bodyPr>
          <a:lstStyle/>
          <a:p>
            <a:pPr algn="just">
              <a:buNone/>
            </a:pPr>
            <a:r>
              <a:rPr lang="en-US" b="1" dirty="0" smtClean="0"/>
              <a:t>Each CPU Has Its Own Operating System:</a:t>
            </a:r>
          </a:p>
          <a:p>
            <a:pPr algn="just"/>
            <a:endParaRPr lang="en-US" dirty="0" smtClean="0"/>
          </a:p>
          <a:p>
            <a:pPr algn="just"/>
            <a:r>
              <a:rPr lang="en-US" dirty="0" smtClean="0"/>
              <a:t>The simplest possible way to organize a multiprocessor operating system is to statically divide memory into as many partitions as there are CPUs and give each</a:t>
            </a:r>
          </a:p>
          <a:p>
            <a:pPr algn="just"/>
            <a:r>
              <a:rPr lang="en-US" dirty="0" smtClean="0"/>
              <a:t>CPU its own private memory and its own private copy of the operating system. In effect, the </a:t>
            </a:r>
            <a:r>
              <a:rPr lang="en-US" i="1" dirty="0" smtClean="0"/>
              <a:t>n CPUs then operate as n independent computers.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srcRect b="3125"/>
          <a:stretch>
            <a:fillRect/>
          </a:stretch>
        </p:blipFill>
        <p:spPr bwMode="auto">
          <a:xfrm>
            <a:off x="300318" y="1524000"/>
            <a:ext cx="8462682" cy="2362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Master-Slave Multiprocessors</a:t>
            </a:r>
            <a:endParaRPr lang="en-US" dirty="0"/>
          </a:p>
        </p:txBody>
      </p:sp>
      <p:sp>
        <p:nvSpPr>
          <p:cNvPr id="3" name="Content Placeholder 2"/>
          <p:cNvSpPr>
            <a:spLocks noGrp="1"/>
          </p:cNvSpPr>
          <p:nvPr>
            <p:ph idx="1"/>
          </p:nvPr>
        </p:nvSpPr>
        <p:spPr/>
        <p:txBody>
          <a:bodyPr/>
          <a:lstStyle/>
          <a:p>
            <a:r>
              <a:rPr lang="en-US" dirty="0"/>
              <a:t>Here, one copy of the operating </a:t>
            </a:r>
            <a:r>
              <a:rPr lang="en-US" dirty="0" smtClean="0"/>
              <a:t>system and </a:t>
            </a:r>
            <a:r>
              <a:rPr lang="en-US" dirty="0"/>
              <a:t>its tables is present on CPU 1 and not on any of the others. All system calls </a:t>
            </a:r>
            <a:r>
              <a:rPr lang="en-US" dirty="0" smtClean="0"/>
              <a:t>are redirected </a:t>
            </a:r>
            <a:r>
              <a:rPr lang="en-US" dirty="0"/>
              <a:t>to CPU 1 for processing there. CPU 1 may also run user processes </a:t>
            </a:r>
            <a:r>
              <a:rPr lang="en-US" dirty="0" smtClean="0"/>
              <a:t>if there </a:t>
            </a:r>
            <a:r>
              <a:rPr lang="en-US" dirty="0"/>
              <a:t>is CPU time left over. This model is called </a:t>
            </a:r>
            <a:r>
              <a:rPr lang="en-US" b="1" dirty="0"/>
              <a:t>master-slave </a:t>
            </a:r>
            <a:r>
              <a:rPr lang="en-US" dirty="0"/>
              <a:t>since CPU 1 is </a:t>
            </a:r>
            <a:r>
              <a:rPr lang="en-US" dirty="0" smtClean="0"/>
              <a:t>the master </a:t>
            </a:r>
            <a:r>
              <a:rPr lang="en-US" dirty="0"/>
              <a:t>and all the others are slaves.</a:t>
            </a:r>
          </a:p>
        </p:txBody>
      </p:sp>
    </p:spTree>
    <p:extLst>
      <p:ext uri="{BB962C8B-B14F-4D97-AF65-F5344CB8AC3E}">
        <p14:creationId xmlns:p14="http://schemas.microsoft.com/office/powerpoint/2010/main" val="4064090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b="1" dirty="0"/>
              <a:t>Multiprocessing</a:t>
            </a:r>
            <a:r>
              <a:rPr lang="en-US" dirty="0"/>
              <a:t> is the use of two or more </a:t>
            </a:r>
            <a:r>
              <a:rPr lang="en-US" dirty="0">
                <a:hlinkClick r:id="rId2" tooltip="CPU"/>
              </a:rPr>
              <a:t>central processing units</a:t>
            </a:r>
            <a:r>
              <a:rPr lang="en-US" dirty="0"/>
              <a:t> (CPUs) within a single </a:t>
            </a:r>
            <a:r>
              <a:rPr lang="en-US" dirty="0">
                <a:hlinkClick r:id="rId3" tooltip="Computer system"/>
              </a:rPr>
              <a:t>computer </a:t>
            </a:r>
            <a:r>
              <a:rPr lang="en-US" dirty="0" smtClean="0">
                <a:hlinkClick r:id="rId3" tooltip="Computer system"/>
              </a:rPr>
              <a:t>system</a:t>
            </a:r>
            <a:r>
              <a:rPr lang="en-US" dirty="0" smtClean="0"/>
              <a:t>. The </a:t>
            </a:r>
            <a:r>
              <a:rPr lang="en-US" dirty="0"/>
              <a:t>term also refers to the ability of a system to support more than one processor and/or the ability to allocate tasks between them</a:t>
            </a:r>
            <a:r>
              <a:rPr lang="en-US" dirty="0" smtClean="0"/>
              <a:t>.</a:t>
            </a:r>
          </a:p>
          <a:p>
            <a:pPr algn="just"/>
            <a:r>
              <a:rPr lang="en-US" dirty="0"/>
              <a:t>Applications in a multi-processing system are broken to smaller routines that run independently. The operating system allocates these threads to the processors improving performance of the system</a:t>
            </a:r>
            <a:r>
              <a:rPr lang="en-US" dirty="0" smtClean="0"/>
              <a:t>.</a:t>
            </a:r>
          </a:p>
          <a:p>
            <a:pPr algn="just"/>
            <a:r>
              <a:rPr lang="en-US" dirty="0"/>
              <a:t> </a:t>
            </a:r>
            <a:r>
              <a:rPr lang="en-US" dirty="0" smtClean="0"/>
              <a:t>A </a:t>
            </a:r>
            <a:r>
              <a:rPr lang="en-US" b="1" dirty="0" smtClean="0"/>
              <a:t>multiprocessor</a:t>
            </a:r>
            <a:r>
              <a:rPr lang="en-US" dirty="0"/>
              <a:t> is a computer system having two or more </a:t>
            </a:r>
            <a:r>
              <a:rPr lang="en-US" dirty="0">
                <a:hlinkClick r:id="rId4" tooltip="Central processing unit"/>
              </a:rPr>
              <a:t>processing units</a:t>
            </a:r>
            <a:r>
              <a:rPr lang="en-US" dirty="0"/>
              <a:t> (multiple processors) each sharing </a:t>
            </a:r>
            <a:r>
              <a:rPr lang="en-US" dirty="0">
                <a:hlinkClick r:id="rId5" tooltip="Main memory"/>
              </a:rPr>
              <a:t>main memory</a:t>
            </a:r>
            <a:r>
              <a:rPr lang="en-US" dirty="0"/>
              <a:t> and peripherals, in order to simultaneously process </a:t>
            </a:r>
            <a:r>
              <a:rPr lang="en-US" dirty="0" smtClean="0"/>
              <a:t>programs.</a:t>
            </a:r>
            <a:endParaRPr lang="en-US" dirty="0"/>
          </a:p>
        </p:txBody>
      </p:sp>
    </p:spTree>
    <p:extLst>
      <p:ext uri="{BB962C8B-B14F-4D97-AF65-F5344CB8AC3E}">
        <p14:creationId xmlns:p14="http://schemas.microsoft.com/office/powerpoint/2010/main" val="15481678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174" y="1676400"/>
            <a:ext cx="8703226" cy="259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89060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Symmetric Multiprocessors</a:t>
            </a:r>
            <a:endParaRPr lang="en-US" dirty="0"/>
          </a:p>
        </p:txBody>
      </p:sp>
      <p:sp>
        <p:nvSpPr>
          <p:cNvPr id="3" name="Content Placeholder 2"/>
          <p:cNvSpPr>
            <a:spLocks noGrp="1"/>
          </p:cNvSpPr>
          <p:nvPr>
            <p:ph idx="1"/>
          </p:nvPr>
        </p:nvSpPr>
        <p:spPr/>
        <p:txBody>
          <a:bodyPr/>
          <a:lstStyle/>
          <a:p>
            <a:pPr algn="just"/>
            <a:r>
              <a:rPr lang="en-US" dirty="0"/>
              <a:t>Our third model, the </a:t>
            </a:r>
            <a:r>
              <a:rPr lang="en-US" b="1" dirty="0"/>
              <a:t>SMP </a:t>
            </a:r>
            <a:r>
              <a:rPr lang="en-US" dirty="0"/>
              <a:t>(</a:t>
            </a:r>
            <a:r>
              <a:rPr lang="en-US" b="1" dirty="0"/>
              <a:t>Symmetric </a:t>
            </a:r>
            <a:r>
              <a:rPr lang="en-US" b="1" dirty="0" err="1"/>
              <a:t>MultiProcessor</a:t>
            </a:r>
            <a:r>
              <a:rPr lang="en-US" dirty="0"/>
              <a:t>), eliminates </a:t>
            </a:r>
            <a:r>
              <a:rPr lang="en-US" dirty="0" smtClean="0"/>
              <a:t>this asymmetry</a:t>
            </a:r>
            <a:r>
              <a:rPr lang="en-US" dirty="0"/>
              <a:t>. There is one copy of the operating system in memory, but any </a:t>
            </a:r>
            <a:r>
              <a:rPr lang="en-US" dirty="0" smtClean="0"/>
              <a:t>CPU can </a:t>
            </a:r>
            <a:r>
              <a:rPr lang="en-US" dirty="0"/>
              <a:t>run it. When a system call is made, the CPU on which the system call </a:t>
            </a:r>
            <a:r>
              <a:rPr lang="en-US" dirty="0" smtClean="0"/>
              <a:t>was made </a:t>
            </a:r>
            <a:r>
              <a:rPr lang="en-US" dirty="0"/>
              <a:t>traps to the kernel and processes the system call.</a:t>
            </a:r>
          </a:p>
        </p:txBody>
      </p:sp>
    </p:spTree>
    <p:extLst>
      <p:ext uri="{BB962C8B-B14F-4D97-AF65-F5344CB8AC3E}">
        <p14:creationId xmlns:p14="http://schemas.microsoft.com/office/powerpoint/2010/main" val="25078838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4525963"/>
          </a:xfrm>
        </p:spPr>
        <p:txBody>
          <a:bodyPr/>
          <a:lstStyle/>
          <a:p>
            <a:r>
              <a:rPr lang="en-US" dirty="0"/>
              <a:t>The simplest way around these problems is to associate a </a:t>
            </a:r>
            <a:r>
              <a:rPr lang="en-US" dirty="0" err="1"/>
              <a:t>mutex</a:t>
            </a:r>
            <a:r>
              <a:rPr lang="en-US" dirty="0"/>
              <a:t> (i.e., lock) with the operating system, making the whole system one big critical region. When a CPU wants to run operating system code, it must first acquire the </a:t>
            </a:r>
            <a:r>
              <a:rPr lang="en-US" dirty="0" err="1"/>
              <a:t>mutex</a:t>
            </a:r>
            <a:r>
              <a:rPr lang="en-US" dirty="0"/>
              <a:t>.</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209" y="3352800"/>
            <a:ext cx="9045677" cy="304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1499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Multiprocessor Synchronization</a:t>
            </a:r>
            <a:endParaRPr lang="en-US" dirty="0"/>
          </a:p>
        </p:txBody>
      </p:sp>
      <p:sp>
        <p:nvSpPr>
          <p:cNvPr id="3" name="Content Placeholder 2"/>
          <p:cNvSpPr>
            <a:spLocks noGrp="1"/>
          </p:cNvSpPr>
          <p:nvPr>
            <p:ph idx="1"/>
          </p:nvPr>
        </p:nvSpPr>
        <p:spPr>
          <a:xfrm>
            <a:off x="228600" y="1600200"/>
            <a:ext cx="8686800" cy="5105400"/>
          </a:xfrm>
        </p:spPr>
        <p:txBody>
          <a:bodyPr>
            <a:normAutofit fontScale="85000" lnSpcReduction="10000"/>
          </a:bodyPr>
          <a:lstStyle/>
          <a:p>
            <a:pPr algn="just"/>
            <a:r>
              <a:rPr lang="en-US" dirty="0"/>
              <a:t>The CPUs in a multiprocessor frequently need to synchronize. We just saw </a:t>
            </a:r>
            <a:r>
              <a:rPr lang="en-US" dirty="0" smtClean="0"/>
              <a:t>the case </a:t>
            </a:r>
            <a:r>
              <a:rPr lang="en-US" dirty="0"/>
              <a:t>in which kernel critical regions and tables have to be protected by </a:t>
            </a:r>
            <a:r>
              <a:rPr lang="en-US" dirty="0" err="1"/>
              <a:t>mutexes</a:t>
            </a:r>
            <a:r>
              <a:rPr lang="en-US" dirty="0" smtClean="0"/>
              <a:t>. </a:t>
            </a:r>
          </a:p>
          <a:p>
            <a:pPr algn="just"/>
            <a:r>
              <a:rPr lang="en-US" dirty="0"/>
              <a:t>To start with, proper synchronization primitives are really needed. If a </a:t>
            </a:r>
            <a:r>
              <a:rPr lang="en-US" dirty="0" smtClean="0"/>
              <a:t>process on </a:t>
            </a:r>
            <a:r>
              <a:rPr lang="en-US" dirty="0"/>
              <a:t>a uniprocessor machine (just one CPU) makes a system call that requires </a:t>
            </a:r>
            <a:r>
              <a:rPr lang="en-US" dirty="0" smtClean="0"/>
              <a:t>accessing some </a:t>
            </a:r>
            <a:r>
              <a:rPr lang="en-US" dirty="0"/>
              <a:t>critical kernel table, the kernel code can just disable interrupts </a:t>
            </a:r>
            <a:r>
              <a:rPr lang="en-US" dirty="0" smtClean="0"/>
              <a:t>before </a:t>
            </a:r>
            <a:r>
              <a:rPr lang="en-US" dirty="0"/>
              <a:t>touching the table</a:t>
            </a:r>
            <a:r>
              <a:rPr lang="en-US" dirty="0" smtClean="0"/>
              <a:t>.</a:t>
            </a:r>
          </a:p>
          <a:p>
            <a:pPr algn="just"/>
            <a:r>
              <a:rPr lang="en-US" dirty="0"/>
              <a:t>On a multiprocessor, disabling interrupts affects only the CPU doing the disable</a:t>
            </a:r>
            <a:r>
              <a:rPr lang="en-US" dirty="0" smtClean="0"/>
              <a:t>. Other </a:t>
            </a:r>
            <a:r>
              <a:rPr lang="en-US" dirty="0"/>
              <a:t>CPUs continue to run and can still touch the critical table. As a consequence</a:t>
            </a:r>
            <a:r>
              <a:rPr lang="en-US" dirty="0" smtClean="0"/>
              <a:t>, a </a:t>
            </a:r>
            <a:r>
              <a:rPr lang="en-US" dirty="0"/>
              <a:t>proper </a:t>
            </a:r>
            <a:r>
              <a:rPr lang="en-US" dirty="0" err="1"/>
              <a:t>mutex</a:t>
            </a:r>
            <a:r>
              <a:rPr lang="en-US" dirty="0"/>
              <a:t> protocol must be used and respected by all CPUs to </a:t>
            </a:r>
            <a:r>
              <a:rPr lang="en-US" dirty="0" smtClean="0"/>
              <a:t>guarantee that </a:t>
            </a:r>
            <a:r>
              <a:rPr lang="en-US" dirty="0"/>
              <a:t>mutual exclusion works.</a:t>
            </a:r>
          </a:p>
        </p:txBody>
      </p:sp>
    </p:spTree>
    <p:extLst>
      <p:ext uri="{BB962C8B-B14F-4D97-AF65-F5344CB8AC3E}">
        <p14:creationId xmlns:p14="http://schemas.microsoft.com/office/powerpoint/2010/main" val="37684043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143000"/>
            <a:ext cx="8432514" cy="320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28081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1"/>
            <a:ext cx="8763000" cy="2514600"/>
          </a:xfrm>
        </p:spPr>
        <p:txBody>
          <a:bodyPr>
            <a:normAutofit fontScale="92500" lnSpcReduction="20000"/>
          </a:bodyPr>
          <a:lstStyle/>
          <a:p>
            <a:pPr algn="just"/>
            <a:r>
              <a:rPr lang="en-US" dirty="0"/>
              <a:t>To prevent this problem, the TSL instruction must first lock the bus, </a:t>
            </a:r>
            <a:r>
              <a:rPr lang="en-US" dirty="0" smtClean="0"/>
              <a:t>preventing other </a:t>
            </a:r>
            <a:r>
              <a:rPr lang="en-US" dirty="0"/>
              <a:t>CPUs from accessing it, then do both memory accesses, then unlock the bus</a:t>
            </a:r>
            <a:r>
              <a:rPr lang="en-US" dirty="0" smtClean="0"/>
              <a:t>. </a:t>
            </a:r>
            <a:r>
              <a:rPr lang="en-US" dirty="0"/>
              <a:t>An even better idea is to give each CPU wishing to acquire the </a:t>
            </a:r>
            <a:r>
              <a:rPr lang="en-US" dirty="0" err="1"/>
              <a:t>mutex</a:t>
            </a:r>
            <a:r>
              <a:rPr lang="en-US" dirty="0"/>
              <a:t> its </a:t>
            </a:r>
            <a:r>
              <a:rPr lang="en-US" dirty="0" smtClean="0"/>
              <a:t>own private </a:t>
            </a:r>
            <a:r>
              <a:rPr lang="en-US" dirty="0"/>
              <a:t>lock variable to test, as illustrated in Fig</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667000"/>
            <a:ext cx="8695090"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522724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Spinning vs. Switching</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a:t>So far we have assumed that a CPU needing a locked </a:t>
            </a:r>
            <a:r>
              <a:rPr lang="en-US" dirty="0" err="1"/>
              <a:t>mutex</a:t>
            </a:r>
            <a:r>
              <a:rPr lang="en-US" dirty="0"/>
              <a:t> just waits for it</a:t>
            </a:r>
            <a:r>
              <a:rPr lang="en-US" dirty="0" smtClean="0"/>
              <a:t>, by </a:t>
            </a:r>
            <a:r>
              <a:rPr lang="en-US" dirty="0"/>
              <a:t>polling continuously, polling intermittently, or attaching itself to a list of </a:t>
            </a:r>
            <a:r>
              <a:rPr lang="en-US" dirty="0" smtClean="0"/>
              <a:t>waiting CPUs</a:t>
            </a:r>
            <a:r>
              <a:rPr lang="en-US" dirty="0"/>
              <a:t>. Sometimes, there is no alternative for the requesting CPU to just waiting</a:t>
            </a:r>
            <a:r>
              <a:rPr lang="en-US" dirty="0" smtClean="0"/>
              <a:t>. </a:t>
            </a:r>
          </a:p>
          <a:p>
            <a:pPr algn="just"/>
            <a:r>
              <a:rPr lang="en-US" dirty="0" smtClean="0"/>
              <a:t>For </a:t>
            </a:r>
            <a:r>
              <a:rPr lang="en-US" dirty="0"/>
              <a:t>example, suppose that some CPU is idle and needs to access the </a:t>
            </a:r>
            <a:r>
              <a:rPr lang="en-US" dirty="0" smtClean="0"/>
              <a:t>shared </a:t>
            </a:r>
            <a:r>
              <a:rPr lang="en-US" dirty="0"/>
              <a:t>ready list to pick a process to run. If the ready list is locked, the CPU cannot </a:t>
            </a:r>
            <a:r>
              <a:rPr lang="en-US" dirty="0" smtClean="0"/>
              <a:t>just decide </a:t>
            </a:r>
            <a:r>
              <a:rPr lang="en-US" dirty="0"/>
              <a:t>to suspend what it is doing and run another process, as doing that would </a:t>
            </a:r>
            <a:r>
              <a:rPr lang="en-US" dirty="0" smtClean="0"/>
              <a:t>require reading </a:t>
            </a:r>
            <a:r>
              <a:rPr lang="en-US" dirty="0"/>
              <a:t>the ready list. It </a:t>
            </a:r>
            <a:r>
              <a:rPr lang="en-US" i="1" dirty="0"/>
              <a:t>must </a:t>
            </a:r>
            <a:r>
              <a:rPr lang="en-US" dirty="0"/>
              <a:t>wait until it can acquire the ready list.</a:t>
            </a:r>
          </a:p>
        </p:txBody>
      </p:sp>
    </p:spTree>
    <p:extLst>
      <p:ext uri="{BB962C8B-B14F-4D97-AF65-F5344CB8AC3E}">
        <p14:creationId xmlns:p14="http://schemas.microsoft.com/office/powerpoint/2010/main" val="9375823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Multiprocessor Scheduling</a:t>
            </a:r>
            <a:br>
              <a:rPr lang="en-US" b="1" dirty="0"/>
            </a:br>
            <a:endParaRPr lang="en-US" dirty="0"/>
          </a:p>
        </p:txBody>
      </p:sp>
      <p:sp>
        <p:nvSpPr>
          <p:cNvPr id="3" name="Content Placeholder 2"/>
          <p:cNvSpPr>
            <a:spLocks noGrp="1"/>
          </p:cNvSpPr>
          <p:nvPr>
            <p:ph idx="1"/>
          </p:nvPr>
        </p:nvSpPr>
        <p:spPr>
          <a:xfrm>
            <a:off x="152400" y="1600200"/>
            <a:ext cx="8763000" cy="5029200"/>
          </a:xfrm>
        </p:spPr>
        <p:txBody>
          <a:bodyPr>
            <a:normAutofit fontScale="85000" lnSpcReduction="20000"/>
          </a:bodyPr>
          <a:lstStyle/>
          <a:p>
            <a:pPr algn="just"/>
            <a:r>
              <a:rPr lang="en-US" dirty="0"/>
              <a:t>On a uniprocessor, scheduling is one dimensional. The only question that must be answered (repeatedly) is: ''Which process should be run next?'' On a multiprocessor, scheduling is two dimensional. The scheduler has to decide which process to run and which CPU to run it on. This extra dimension greatly complicates scheduling on multiprocessors</a:t>
            </a:r>
            <a:r>
              <a:rPr lang="en-US" dirty="0" smtClean="0"/>
              <a:t>.</a:t>
            </a:r>
          </a:p>
          <a:p>
            <a:pPr algn="just"/>
            <a:r>
              <a:rPr lang="en-US" dirty="0"/>
              <a:t>Another complicating factor is that in some systems, all the processes are unrelated whereas in others they come in groups. An example of the former situation is a timesharing system in which independent users start up independent processes. The processes are unrelated and each one can be scheduled without regard to the other ones</a:t>
            </a:r>
            <a:endParaRPr lang="en-US" dirty="0"/>
          </a:p>
        </p:txBody>
      </p:sp>
    </p:spTree>
    <p:extLst>
      <p:ext uri="{BB962C8B-B14F-4D97-AF65-F5344CB8AC3E}">
        <p14:creationId xmlns:p14="http://schemas.microsoft.com/office/powerpoint/2010/main" val="6680461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Timesharing</a:t>
            </a:r>
            <a:br>
              <a:rPr lang="en-US" b="1" dirty="0"/>
            </a:br>
            <a:endParaRPr lang="en-US" dirty="0"/>
          </a:p>
        </p:txBody>
      </p:sp>
      <p:sp>
        <p:nvSpPr>
          <p:cNvPr id="3" name="Content Placeholder 2"/>
          <p:cNvSpPr>
            <a:spLocks noGrp="1"/>
          </p:cNvSpPr>
          <p:nvPr>
            <p:ph idx="1"/>
          </p:nvPr>
        </p:nvSpPr>
        <p:spPr>
          <a:xfrm>
            <a:off x="152400" y="914401"/>
            <a:ext cx="8839200" cy="3048000"/>
          </a:xfrm>
        </p:spPr>
        <p:txBody>
          <a:bodyPr/>
          <a:lstStyle/>
          <a:p>
            <a:r>
              <a:rPr lang="en-US" dirty="0"/>
              <a:t>The simplest scheduling algorithm for dealing with unrelated processes (or threads) is to have a single </a:t>
            </a:r>
            <a:r>
              <a:rPr lang="en-US" dirty="0" err="1"/>
              <a:t>systemwide</a:t>
            </a:r>
            <a:r>
              <a:rPr lang="en-US" dirty="0"/>
              <a:t> data structure for ready processes, possibly just a list, but more likely a set of lists for processes at different priorities as depicted</a:t>
            </a:r>
            <a:endParaRPr lang="en-US" dirty="0"/>
          </a:p>
        </p:txBody>
      </p:sp>
      <p:pic>
        <p:nvPicPr>
          <p:cNvPr id="1026" name="Picture 2" descr="http://ptgmedia.pearsoncmg.com/images/art_tanenbaum_mod08/elementLinks/tanenbaum_mod08_fig1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3581400"/>
            <a:ext cx="6629400" cy="3131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09663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1"/>
            <a:ext cx="8839200" cy="2895600"/>
          </a:xfrm>
        </p:spPr>
        <p:txBody>
          <a:bodyPr>
            <a:normAutofit lnSpcReduction="10000"/>
          </a:bodyPr>
          <a:lstStyle/>
          <a:p>
            <a:r>
              <a:rPr lang="en-US" dirty="0"/>
              <a:t>Here the 16 CPUs are all currently busy, and a prioritized set of 14 processes are waiting to run. The first CPU to finish its current work (or have its process block) is CPU 4, which then locks the scheduling queues and selects the highest priority process, </a:t>
            </a:r>
            <a:r>
              <a:rPr lang="en-US" i="1" dirty="0"/>
              <a:t>A</a:t>
            </a:r>
            <a:endParaRPr lang="en-US" dirty="0"/>
          </a:p>
        </p:txBody>
      </p:sp>
      <p:pic>
        <p:nvPicPr>
          <p:cNvPr id="2050" name="Picture 2" descr="http://ptgmedia.pearsoncmg.com/images/art_tanenbaum_mod08/elementLinks/tanenbaum_mod08_fig1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2895600"/>
            <a:ext cx="6774873"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4939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600200"/>
            <a:ext cx="8763000" cy="4525963"/>
          </a:xfrm>
        </p:spPr>
        <p:txBody>
          <a:bodyPr>
            <a:normAutofit fontScale="92500"/>
          </a:bodyPr>
          <a:lstStyle/>
          <a:p>
            <a:pPr algn="just"/>
            <a:r>
              <a:rPr lang="en-US" dirty="0"/>
              <a:t>At the </a:t>
            </a:r>
            <a:r>
              <a:rPr lang="en-US" dirty="0">
                <a:hlinkClick r:id="rId2" tooltip="Operating system"/>
              </a:rPr>
              <a:t>operating </a:t>
            </a:r>
            <a:r>
              <a:rPr lang="en-US" dirty="0" smtClean="0">
                <a:hlinkClick r:id="rId2" tooltip="Operating system"/>
              </a:rPr>
              <a:t>system</a:t>
            </a:r>
            <a:r>
              <a:rPr lang="en-US" dirty="0"/>
              <a:t> level, </a:t>
            </a:r>
            <a:r>
              <a:rPr lang="en-US" i="1" dirty="0"/>
              <a:t>multiprocessing</a:t>
            </a:r>
            <a:r>
              <a:rPr lang="en-US" dirty="0"/>
              <a:t> is sometimes used to refer to the execution of multiple concurrent </a:t>
            </a:r>
            <a:r>
              <a:rPr lang="en-US" dirty="0">
                <a:hlinkClick r:id="rId3" tooltip="Process (computing)"/>
              </a:rPr>
              <a:t>processes</a:t>
            </a:r>
            <a:r>
              <a:rPr lang="en-US" dirty="0"/>
              <a:t> in a system, with each process running on a separate CPU or core, as opposed to a single process at any one instant</a:t>
            </a:r>
            <a:r>
              <a:rPr lang="en-US" dirty="0" smtClean="0"/>
              <a:t>.</a:t>
            </a:r>
          </a:p>
          <a:p>
            <a:pPr algn="just"/>
            <a:r>
              <a:rPr lang="en-US" dirty="0"/>
              <a:t>When used with this definition, multiprocessing is sometimes contrasted with </a:t>
            </a:r>
            <a:r>
              <a:rPr lang="en-US" dirty="0">
                <a:hlinkClick r:id="rId4" tooltip="Multitasking"/>
              </a:rPr>
              <a:t>multitasking</a:t>
            </a:r>
            <a:r>
              <a:rPr lang="en-US" dirty="0"/>
              <a:t>, which may use just a single processor but switch it in time slices between tasks (i.e. a </a:t>
            </a:r>
            <a:r>
              <a:rPr lang="en-US" dirty="0">
                <a:hlinkClick r:id="rId5" tooltip="Time-sharing system"/>
              </a:rPr>
              <a:t>time-sharing system</a:t>
            </a:r>
            <a:r>
              <a:rPr lang="en-US" dirty="0"/>
              <a:t>). </a:t>
            </a:r>
          </a:p>
        </p:txBody>
      </p:sp>
    </p:spTree>
    <p:extLst>
      <p:ext uri="{BB962C8B-B14F-4D97-AF65-F5344CB8AC3E}">
        <p14:creationId xmlns:p14="http://schemas.microsoft.com/office/powerpoint/2010/main" val="21907682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1"/>
            <a:ext cx="8763000" cy="2133600"/>
          </a:xfrm>
        </p:spPr>
        <p:txBody>
          <a:bodyPr/>
          <a:lstStyle/>
          <a:p>
            <a:r>
              <a:rPr lang="en-US" dirty="0"/>
              <a:t>Next, CPU 12 goes idle and chooses process </a:t>
            </a:r>
            <a:r>
              <a:rPr lang="en-US" i="1" dirty="0"/>
              <a:t>B</a:t>
            </a:r>
            <a:r>
              <a:rPr lang="en-US" dirty="0"/>
              <a:t>, as illustrated in Fig. </a:t>
            </a:r>
            <a:r>
              <a:rPr lang="en-US" dirty="0" smtClean="0"/>
              <a:t>As </a:t>
            </a:r>
            <a:r>
              <a:rPr lang="en-US" dirty="0"/>
              <a:t>long as the processes are completely unrelated, doing scheduling this way is a reasonable choice.</a:t>
            </a:r>
            <a:endParaRPr lang="en-US" dirty="0"/>
          </a:p>
        </p:txBody>
      </p:sp>
      <p:pic>
        <p:nvPicPr>
          <p:cNvPr id="3074" name="Picture 2" descr="http://ptgmedia.pearsoncmg.com/images/art_tanenbaum_mod08/elementLinks/tanenbaum_mod08_fig1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438400"/>
            <a:ext cx="8065325"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67143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Having a single scheduling data structure used by all CPUs timeshares the CPUs, much as they would be in a uniprocessor system. It also provides automatic load balancing because it can never happen that one CPU is idle while others are overloaded. Two disadvantages of this approach are the potential contention for the scheduling data structure as the numbers of CPUs grows and the usual overhead in doing a context switch when a process blocks for I/O</a:t>
            </a:r>
            <a:r>
              <a:rPr lang="en-US" dirty="0" smtClean="0"/>
              <a:t>.</a:t>
            </a:r>
          </a:p>
          <a:p>
            <a:r>
              <a:rPr lang="en-US" dirty="0"/>
              <a:t>It is also possible that a context switch happens when a process' quantum expires. </a:t>
            </a:r>
            <a:endParaRPr lang="en-US" dirty="0"/>
          </a:p>
        </p:txBody>
      </p:sp>
    </p:spTree>
    <p:extLst>
      <p:ext uri="{BB962C8B-B14F-4D97-AF65-F5344CB8AC3E}">
        <p14:creationId xmlns:p14="http://schemas.microsoft.com/office/powerpoint/2010/main" val="895099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Multiprocessor Hardware</a:t>
            </a:r>
            <a:endParaRPr lang="en-US" dirty="0"/>
          </a:p>
        </p:txBody>
      </p:sp>
      <p:sp>
        <p:nvSpPr>
          <p:cNvPr id="3" name="Content Placeholder 2"/>
          <p:cNvSpPr>
            <a:spLocks noGrp="1"/>
          </p:cNvSpPr>
          <p:nvPr>
            <p:ph idx="1"/>
          </p:nvPr>
        </p:nvSpPr>
        <p:spPr/>
        <p:txBody>
          <a:bodyPr>
            <a:normAutofit lnSpcReduction="10000"/>
          </a:bodyPr>
          <a:lstStyle/>
          <a:p>
            <a:pPr algn="just"/>
            <a:r>
              <a:rPr lang="en-US" dirty="0"/>
              <a:t>Although all multiprocessors have the property that every CPU can address </a:t>
            </a:r>
            <a:r>
              <a:rPr lang="en-US" dirty="0" smtClean="0"/>
              <a:t>all of </a:t>
            </a:r>
            <a:r>
              <a:rPr lang="en-US" dirty="0"/>
              <a:t>memory, some multiprocessors have the additional property that every </a:t>
            </a:r>
            <a:r>
              <a:rPr lang="en-US" dirty="0" smtClean="0"/>
              <a:t>memory word </a:t>
            </a:r>
            <a:r>
              <a:rPr lang="en-US" dirty="0"/>
              <a:t>can be read as fast as every other memory word. These machines are </a:t>
            </a:r>
            <a:r>
              <a:rPr lang="en-US" dirty="0" smtClean="0"/>
              <a:t>called </a:t>
            </a:r>
            <a:r>
              <a:rPr lang="en-US" b="1" dirty="0" smtClean="0"/>
              <a:t>UMA </a:t>
            </a:r>
            <a:r>
              <a:rPr lang="en-US" dirty="0"/>
              <a:t>(</a:t>
            </a:r>
            <a:r>
              <a:rPr lang="en-US" b="1" dirty="0"/>
              <a:t>Uniform Memory Access</a:t>
            </a:r>
            <a:r>
              <a:rPr lang="en-US" dirty="0"/>
              <a:t>) multiprocessors. </a:t>
            </a:r>
            <a:endParaRPr lang="en-US" dirty="0" smtClean="0"/>
          </a:p>
          <a:p>
            <a:pPr algn="just"/>
            <a:r>
              <a:rPr lang="en-US" b="1" dirty="0" smtClean="0"/>
              <a:t>NUMA </a:t>
            </a:r>
            <a:r>
              <a:rPr lang="en-US" dirty="0"/>
              <a:t>(</a:t>
            </a:r>
            <a:r>
              <a:rPr lang="en-US" b="1" dirty="0" err="1" smtClean="0"/>
              <a:t>Nonuniform</a:t>
            </a:r>
            <a:r>
              <a:rPr lang="en-US" b="1" dirty="0" smtClean="0"/>
              <a:t> Memory </a:t>
            </a:r>
            <a:r>
              <a:rPr lang="en-US" b="1" dirty="0"/>
              <a:t>Access</a:t>
            </a:r>
            <a:r>
              <a:rPr lang="en-US" dirty="0"/>
              <a:t>) multiprocessors do not have this property.</a:t>
            </a:r>
          </a:p>
        </p:txBody>
      </p:sp>
    </p:spTree>
    <p:extLst>
      <p:ext uri="{BB962C8B-B14F-4D97-AF65-F5344CB8AC3E}">
        <p14:creationId xmlns:p14="http://schemas.microsoft.com/office/powerpoint/2010/main" val="42545337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t>UMA Multiprocessors with Bus-Based Architectures</a:t>
            </a:r>
            <a:endParaRPr lang="en-US" sz="2800" dirty="0"/>
          </a:p>
        </p:txBody>
      </p:sp>
      <p:sp>
        <p:nvSpPr>
          <p:cNvPr id="4" name="Content Placeholder 3"/>
          <p:cNvSpPr>
            <a:spLocks noGrp="1"/>
          </p:cNvSpPr>
          <p:nvPr>
            <p:ph idx="1"/>
          </p:nvPr>
        </p:nvSpPr>
        <p:spPr/>
        <p:txBody>
          <a:bodyPr/>
          <a:lstStyle/>
          <a:p>
            <a:endParaRPr lang="en-US"/>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691" y="1828800"/>
            <a:ext cx="9019309" cy="3638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355453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UMA Multiprocessors Using Crossbar Switches</a:t>
            </a:r>
            <a:endParaRPr lang="en-US" dirty="0"/>
          </a:p>
        </p:txBody>
      </p:sp>
      <p:sp>
        <p:nvSpPr>
          <p:cNvPr id="3" name="Content Placeholder 2"/>
          <p:cNvSpPr>
            <a:spLocks noGrp="1"/>
          </p:cNvSpPr>
          <p:nvPr>
            <p:ph idx="1"/>
          </p:nvPr>
        </p:nvSpPr>
        <p:spPr>
          <a:xfrm>
            <a:off x="152400" y="1600200"/>
            <a:ext cx="8763000" cy="4953000"/>
          </a:xfrm>
        </p:spPr>
        <p:txBody>
          <a:bodyPr>
            <a:normAutofit fontScale="85000" lnSpcReduction="20000"/>
          </a:bodyPr>
          <a:lstStyle/>
          <a:p>
            <a:pPr algn="just"/>
            <a:r>
              <a:rPr lang="en-US" dirty="0"/>
              <a:t>Even with the best caching, the use of a single bus limits the size of a </a:t>
            </a:r>
            <a:r>
              <a:rPr lang="en-US" dirty="0" smtClean="0"/>
              <a:t>UMA multiprocessor </a:t>
            </a:r>
            <a:r>
              <a:rPr lang="en-US" dirty="0"/>
              <a:t>to about 16 or 32 CPUs. To go beyond that, a different kind </a:t>
            </a:r>
            <a:r>
              <a:rPr lang="en-US" dirty="0" smtClean="0"/>
              <a:t>of interconnection </a:t>
            </a:r>
            <a:r>
              <a:rPr lang="en-US" dirty="0"/>
              <a:t>network is needed. The simplest circuit for connecting </a:t>
            </a:r>
            <a:r>
              <a:rPr lang="en-US" i="1" dirty="0"/>
              <a:t>n </a:t>
            </a:r>
            <a:r>
              <a:rPr lang="en-US" dirty="0"/>
              <a:t>CPUs to </a:t>
            </a:r>
            <a:r>
              <a:rPr lang="en-US" i="1" dirty="0" smtClean="0"/>
              <a:t>k </a:t>
            </a:r>
            <a:r>
              <a:rPr lang="en-US" dirty="0"/>
              <a:t>memories is the </a:t>
            </a:r>
            <a:r>
              <a:rPr lang="en-US" b="1" dirty="0"/>
              <a:t>crossbar switch</a:t>
            </a:r>
            <a:r>
              <a:rPr lang="en-US" dirty="0"/>
              <a:t>, shown in Fig. </a:t>
            </a:r>
            <a:endParaRPr lang="en-US" dirty="0" smtClean="0"/>
          </a:p>
          <a:p>
            <a:pPr algn="just"/>
            <a:r>
              <a:rPr lang="en-US" dirty="0" smtClean="0"/>
              <a:t>Crossbar </a:t>
            </a:r>
            <a:r>
              <a:rPr lang="en-US" dirty="0"/>
              <a:t>switches have </a:t>
            </a:r>
            <a:r>
              <a:rPr lang="en-US" dirty="0" smtClean="0"/>
              <a:t>been used </a:t>
            </a:r>
            <a:r>
              <a:rPr lang="en-US" dirty="0"/>
              <a:t>for decades in telephone switching </a:t>
            </a:r>
            <a:r>
              <a:rPr lang="en-US" dirty="0" smtClean="0"/>
              <a:t>exchanges </a:t>
            </a:r>
            <a:r>
              <a:rPr lang="en-US" dirty="0"/>
              <a:t>to connect a group of </a:t>
            </a:r>
            <a:r>
              <a:rPr lang="en-US" dirty="0" smtClean="0"/>
              <a:t>incoming lines </a:t>
            </a:r>
            <a:r>
              <a:rPr lang="en-US" dirty="0"/>
              <a:t>to a set of outgoing lines in an arbitrary way</a:t>
            </a:r>
            <a:r>
              <a:rPr lang="en-US" dirty="0" smtClean="0"/>
              <a:t>.</a:t>
            </a:r>
          </a:p>
          <a:p>
            <a:r>
              <a:rPr lang="en-US" dirty="0"/>
              <a:t>At each intersection of a horizontal (incoming) and vertical (outgoing) line is a </a:t>
            </a:r>
            <a:r>
              <a:rPr lang="en-US" b="1" dirty="0"/>
              <a:t>crosspoint</a:t>
            </a:r>
            <a:r>
              <a:rPr lang="en-US" dirty="0"/>
              <a:t>. A crosspoint is a small electronic switch that can be electrically opened or closed, depending on whether the horizontal and vertical lines are to be connected or not.</a:t>
            </a:r>
          </a:p>
          <a:p>
            <a:endParaRPr lang="en-US" dirty="0"/>
          </a:p>
          <a:p>
            <a:pPr algn="just"/>
            <a:endParaRPr lang="en-US" dirty="0"/>
          </a:p>
        </p:txBody>
      </p:sp>
    </p:spTree>
    <p:extLst>
      <p:ext uri="{BB962C8B-B14F-4D97-AF65-F5344CB8AC3E}">
        <p14:creationId xmlns:p14="http://schemas.microsoft.com/office/powerpoint/2010/main" val="3159959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23retjkl</a:t>
            </a:r>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9819"/>
            <a:ext cx="8686800" cy="6718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328756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UMA Multiprocessors Using Multistage Switching Networks</a:t>
            </a:r>
            <a:endParaRPr lang="en-US" dirty="0"/>
          </a:p>
        </p:txBody>
      </p:sp>
      <p:sp>
        <p:nvSpPr>
          <p:cNvPr id="3" name="Content Placeholder 2"/>
          <p:cNvSpPr>
            <a:spLocks noGrp="1"/>
          </p:cNvSpPr>
          <p:nvPr>
            <p:ph idx="1"/>
          </p:nvPr>
        </p:nvSpPr>
        <p:spPr>
          <a:xfrm>
            <a:off x="0" y="1600200"/>
            <a:ext cx="9067800" cy="5105400"/>
          </a:xfrm>
        </p:spPr>
        <p:txBody>
          <a:bodyPr>
            <a:normAutofit/>
          </a:bodyPr>
          <a:lstStyle/>
          <a:p>
            <a:pPr algn="just"/>
            <a:r>
              <a:rPr lang="en-US" dirty="0" smtClean="0"/>
              <a:t>The </a:t>
            </a:r>
            <a:r>
              <a:rPr lang="en-US" i="1" dirty="0" smtClean="0"/>
              <a:t>Module </a:t>
            </a:r>
            <a:r>
              <a:rPr lang="en-US" dirty="0"/>
              <a:t>field tells which memory to use. </a:t>
            </a:r>
            <a:endParaRPr lang="en-US" dirty="0" smtClean="0"/>
          </a:p>
          <a:p>
            <a:pPr algn="just"/>
            <a:r>
              <a:rPr lang="en-US" dirty="0" smtClean="0"/>
              <a:t>The </a:t>
            </a:r>
            <a:r>
              <a:rPr lang="en-US" i="1" dirty="0"/>
              <a:t>Address </a:t>
            </a:r>
            <a:r>
              <a:rPr lang="en-US" dirty="0"/>
              <a:t>specifies an address within </a:t>
            </a:r>
            <a:r>
              <a:rPr lang="en-US" dirty="0" smtClean="0"/>
              <a:t>a module</a:t>
            </a:r>
            <a:r>
              <a:rPr lang="en-US" dirty="0"/>
              <a:t>. </a:t>
            </a:r>
            <a:endParaRPr lang="en-US" dirty="0" smtClean="0"/>
          </a:p>
          <a:p>
            <a:pPr algn="just"/>
            <a:r>
              <a:rPr lang="en-US" dirty="0" smtClean="0"/>
              <a:t>The </a:t>
            </a:r>
            <a:r>
              <a:rPr lang="en-US" i="1" dirty="0"/>
              <a:t>Opcode </a:t>
            </a:r>
            <a:r>
              <a:rPr lang="en-US" dirty="0"/>
              <a:t>gives the operation, such as READ or WRITE</a:t>
            </a:r>
            <a:r>
              <a:rPr lang="en-US" dirty="0" smtClean="0"/>
              <a:t>.</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114800"/>
            <a:ext cx="8507186" cy="2514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47787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NUMA Multiprocessors</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t>Single-bus UMA multiprocessors are generally limited to no more than a </a:t>
            </a:r>
            <a:r>
              <a:rPr lang="en-US" dirty="0" smtClean="0"/>
              <a:t>few dozen </a:t>
            </a:r>
            <a:r>
              <a:rPr lang="en-US" dirty="0"/>
              <a:t>CPUs, and crossbar or switched multiprocessors need a lot of (expensive</a:t>
            </a:r>
            <a:r>
              <a:rPr lang="en-US" dirty="0" smtClean="0"/>
              <a:t>) hardware </a:t>
            </a:r>
            <a:r>
              <a:rPr lang="en-US" dirty="0"/>
              <a:t>and are not that much bigger</a:t>
            </a:r>
            <a:r>
              <a:rPr lang="en-US" dirty="0" smtClean="0"/>
              <a:t>.</a:t>
            </a:r>
          </a:p>
          <a:p>
            <a:pPr algn="just"/>
            <a:r>
              <a:rPr lang="en-US" dirty="0"/>
              <a:t>NUMA machines have three key characteristics that all of them possess </a:t>
            </a:r>
            <a:r>
              <a:rPr lang="en-US" dirty="0" smtClean="0"/>
              <a:t>and which </a:t>
            </a:r>
            <a:r>
              <a:rPr lang="en-US" dirty="0"/>
              <a:t>together distinguish them from other multiprocessors:</a:t>
            </a:r>
          </a:p>
          <a:p>
            <a:pPr algn="just"/>
            <a:r>
              <a:rPr lang="en-US" dirty="0"/>
              <a:t>1. There is a single address space visible to all CPUs.</a:t>
            </a:r>
          </a:p>
          <a:p>
            <a:pPr algn="just"/>
            <a:r>
              <a:rPr lang="en-US" dirty="0"/>
              <a:t>2. Access to remote memory is via LOAD and STORE instructions.</a:t>
            </a:r>
          </a:p>
          <a:p>
            <a:pPr algn="just"/>
            <a:r>
              <a:rPr lang="en-US" dirty="0"/>
              <a:t>3. Access to remote memory is slower than access to local memory.</a:t>
            </a:r>
          </a:p>
        </p:txBody>
      </p:sp>
    </p:spTree>
    <p:extLst>
      <p:ext uri="{BB962C8B-B14F-4D97-AF65-F5344CB8AC3E}">
        <p14:creationId xmlns:p14="http://schemas.microsoft.com/office/powerpoint/2010/main" val="3361797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TotalTime>
  <Words>1899</Words>
  <Application>Microsoft Office PowerPoint</Application>
  <PresentationFormat>On-screen Show (4:3)</PresentationFormat>
  <Paragraphs>85</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Multiple Processor Systems</vt:lpstr>
      <vt:lpstr>Introduction</vt:lpstr>
      <vt:lpstr>PowerPoint Presentation</vt:lpstr>
      <vt:lpstr>Multiprocessor Hardware</vt:lpstr>
      <vt:lpstr>UMA Multiprocessors with Bus-Based Architectures</vt:lpstr>
      <vt:lpstr>UMA Multiprocessors Using Crossbar Switches</vt:lpstr>
      <vt:lpstr>23retjkl</vt:lpstr>
      <vt:lpstr>UMA Multiprocessors Using Multistage Switching Networks</vt:lpstr>
      <vt:lpstr>NUMA Multiprocessors</vt:lpstr>
      <vt:lpstr>PowerPoint Presentation</vt:lpstr>
      <vt:lpstr>Multicore Chips</vt:lpstr>
      <vt:lpstr>PowerPoint Presentation</vt:lpstr>
      <vt:lpstr>Manycore Chips</vt:lpstr>
      <vt:lpstr>What does Graphics Processing Unit (GPU) mean? </vt:lpstr>
      <vt:lpstr>Heterogeneous Multicores</vt:lpstr>
      <vt:lpstr>Programming with Multiple Cores  </vt:lpstr>
      <vt:lpstr>Multiprocessor Operating System Types</vt:lpstr>
      <vt:lpstr>PowerPoint Presentation</vt:lpstr>
      <vt:lpstr>Master-Slave Multiprocessors</vt:lpstr>
      <vt:lpstr>PowerPoint Presentation</vt:lpstr>
      <vt:lpstr>Symmetric Multiprocessors</vt:lpstr>
      <vt:lpstr>PowerPoint Presentation</vt:lpstr>
      <vt:lpstr>Multiprocessor Synchronization</vt:lpstr>
      <vt:lpstr>PowerPoint Presentation</vt:lpstr>
      <vt:lpstr>PowerPoint Presentation</vt:lpstr>
      <vt:lpstr>Spinning vs. Switching</vt:lpstr>
      <vt:lpstr>Multiprocessor Scheduling </vt:lpstr>
      <vt:lpstr>Timesharing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Multiple Processor Systems</dc:title>
  <dc:creator>123</dc:creator>
  <cp:lastModifiedBy>123</cp:lastModifiedBy>
  <cp:revision>73</cp:revision>
  <dcterms:created xsi:type="dcterms:W3CDTF">2016-08-19T13:28:40Z</dcterms:created>
  <dcterms:modified xsi:type="dcterms:W3CDTF">2016-09-02T15:21:07Z</dcterms:modified>
</cp:coreProperties>
</file>