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27F14A-4C2C-47C0-96BF-197EB69B9094}"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0A357-FCCE-43F4-9817-A667615D8976}" type="slidenum">
              <a:rPr lang="en-US" smtClean="0"/>
              <a:t>‹#›</a:t>
            </a:fld>
            <a:endParaRPr lang="en-US"/>
          </a:p>
        </p:txBody>
      </p:sp>
    </p:spTree>
    <p:extLst>
      <p:ext uri="{BB962C8B-B14F-4D97-AF65-F5344CB8AC3E}">
        <p14:creationId xmlns:p14="http://schemas.microsoft.com/office/powerpoint/2010/main" val="14563921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27F14A-4C2C-47C0-96BF-197EB69B9094}"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0A357-FCCE-43F4-9817-A667615D8976}" type="slidenum">
              <a:rPr lang="en-US" smtClean="0"/>
              <a:t>‹#›</a:t>
            </a:fld>
            <a:endParaRPr lang="en-US"/>
          </a:p>
        </p:txBody>
      </p:sp>
    </p:spTree>
    <p:extLst>
      <p:ext uri="{BB962C8B-B14F-4D97-AF65-F5344CB8AC3E}">
        <p14:creationId xmlns:p14="http://schemas.microsoft.com/office/powerpoint/2010/main" val="941429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27F14A-4C2C-47C0-96BF-197EB69B9094}"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0A357-FCCE-43F4-9817-A667615D8976}" type="slidenum">
              <a:rPr lang="en-US" smtClean="0"/>
              <a:t>‹#›</a:t>
            </a:fld>
            <a:endParaRPr lang="en-US"/>
          </a:p>
        </p:txBody>
      </p:sp>
    </p:spTree>
    <p:extLst>
      <p:ext uri="{BB962C8B-B14F-4D97-AF65-F5344CB8AC3E}">
        <p14:creationId xmlns:p14="http://schemas.microsoft.com/office/powerpoint/2010/main" val="1656232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27F14A-4C2C-47C0-96BF-197EB69B9094}"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0A357-FCCE-43F4-9817-A667615D8976}" type="slidenum">
              <a:rPr lang="en-US" smtClean="0"/>
              <a:t>‹#›</a:t>
            </a:fld>
            <a:endParaRPr lang="en-US"/>
          </a:p>
        </p:txBody>
      </p:sp>
    </p:spTree>
    <p:extLst>
      <p:ext uri="{BB962C8B-B14F-4D97-AF65-F5344CB8AC3E}">
        <p14:creationId xmlns:p14="http://schemas.microsoft.com/office/powerpoint/2010/main" val="2247012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27F14A-4C2C-47C0-96BF-197EB69B9094}" type="datetimeFigureOut">
              <a:rPr lang="en-US" smtClean="0"/>
              <a:t>10/14/2019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D0A357-FCCE-43F4-9817-A667615D8976}" type="slidenum">
              <a:rPr lang="en-US" smtClean="0"/>
              <a:t>‹#›</a:t>
            </a:fld>
            <a:endParaRPr lang="en-US"/>
          </a:p>
        </p:txBody>
      </p:sp>
    </p:spTree>
    <p:extLst>
      <p:ext uri="{BB962C8B-B14F-4D97-AF65-F5344CB8AC3E}">
        <p14:creationId xmlns:p14="http://schemas.microsoft.com/office/powerpoint/2010/main" val="2074929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27F14A-4C2C-47C0-96BF-197EB69B9094}"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0A357-FCCE-43F4-9817-A667615D8976}" type="slidenum">
              <a:rPr lang="en-US" smtClean="0"/>
              <a:t>‹#›</a:t>
            </a:fld>
            <a:endParaRPr lang="en-US"/>
          </a:p>
        </p:txBody>
      </p:sp>
    </p:spTree>
    <p:extLst>
      <p:ext uri="{BB962C8B-B14F-4D97-AF65-F5344CB8AC3E}">
        <p14:creationId xmlns:p14="http://schemas.microsoft.com/office/powerpoint/2010/main" val="3321824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27F14A-4C2C-47C0-96BF-197EB69B9094}" type="datetimeFigureOut">
              <a:rPr lang="en-US" smtClean="0"/>
              <a:t>10/14/2019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D0A357-FCCE-43F4-9817-A667615D8976}" type="slidenum">
              <a:rPr lang="en-US" smtClean="0"/>
              <a:t>‹#›</a:t>
            </a:fld>
            <a:endParaRPr lang="en-US"/>
          </a:p>
        </p:txBody>
      </p:sp>
    </p:spTree>
    <p:extLst>
      <p:ext uri="{BB962C8B-B14F-4D97-AF65-F5344CB8AC3E}">
        <p14:creationId xmlns:p14="http://schemas.microsoft.com/office/powerpoint/2010/main" val="1843514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27F14A-4C2C-47C0-96BF-197EB69B9094}" type="datetimeFigureOut">
              <a:rPr lang="en-US" smtClean="0"/>
              <a:t>10/14/2019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D0A357-FCCE-43F4-9817-A667615D8976}" type="slidenum">
              <a:rPr lang="en-US" smtClean="0"/>
              <a:t>‹#›</a:t>
            </a:fld>
            <a:endParaRPr lang="en-US"/>
          </a:p>
        </p:txBody>
      </p:sp>
    </p:spTree>
    <p:extLst>
      <p:ext uri="{BB962C8B-B14F-4D97-AF65-F5344CB8AC3E}">
        <p14:creationId xmlns:p14="http://schemas.microsoft.com/office/powerpoint/2010/main" val="3697871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27F14A-4C2C-47C0-96BF-197EB69B9094}" type="datetimeFigureOut">
              <a:rPr lang="en-US" smtClean="0"/>
              <a:t>10/14/2019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D0A357-FCCE-43F4-9817-A667615D8976}" type="slidenum">
              <a:rPr lang="en-US" smtClean="0"/>
              <a:t>‹#›</a:t>
            </a:fld>
            <a:endParaRPr lang="en-US"/>
          </a:p>
        </p:txBody>
      </p:sp>
    </p:spTree>
    <p:extLst>
      <p:ext uri="{BB962C8B-B14F-4D97-AF65-F5344CB8AC3E}">
        <p14:creationId xmlns:p14="http://schemas.microsoft.com/office/powerpoint/2010/main" val="481395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27F14A-4C2C-47C0-96BF-197EB69B9094}"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0A357-FCCE-43F4-9817-A667615D8976}" type="slidenum">
              <a:rPr lang="en-US" smtClean="0"/>
              <a:t>‹#›</a:t>
            </a:fld>
            <a:endParaRPr lang="en-US"/>
          </a:p>
        </p:txBody>
      </p:sp>
    </p:spTree>
    <p:extLst>
      <p:ext uri="{BB962C8B-B14F-4D97-AF65-F5344CB8AC3E}">
        <p14:creationId xmlns:p14="http://schemas.microsoft.com/office/powerpoint/2010/main" val="3445422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27F14A-4C2C-47C0-96BF-197EB69B9094}" type="datetimeFigureOut">
              <a:rPr lang="en-US" smtClean="0"/>
              <a:t>10/14/2019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D0A357-FCCE-43F4-9817-A667615D8976}" type="slidenum">
              <a:rPr lang="en-US" smtClean="0"/>
              <a:t>‹#›</a:t>
            </a:fld>
            <a:endParaRPr lang="en-US"/>
          </a:p>
        </p:txBody>
      </p:sp>
    </p:spTree>
    <p:extLst>
      <p:ext uri="{BB962C8B-B14F-4D97-AF65-F5344CB8AC3E}">
        <p14:creationId xmlns:p14="http://schemas.microsoft.com/office/powerpoint/2010/main" val="1904422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27F14A-4C2C-47C0-96BF-197EB69B9094}" type="datetimeFigureOut">
              <a:rPr lang="en-US" smtClean="0"/>
              <a:t>10/14/2019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D0A357-FCCE-43F4-9817-A667615D8976}" type="slidenum">
              <a:rPr lang="en-US" smtClean="0"/>
              <a:t>‹#›</a:t>
            </a:fld>
            <a:endParaRPr lang="en-US"/>
          </a:p>
        </p:txBody>
      </p:sp>
    </p:spTree>
    <p:extLst>
      <p:ext uri="{BB962C8B-B14F-4D97-AF65-F5344CB8AC3E}">
        <p14:creationId xmlns:p14="http://schemas.microsoft.com/office/powerpoint/2010/main" val="149249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Unit-4</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052441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algn="just"/>
            <a:r>
              <a:rPr lang="en-US" b="1" dirty="0"/>
              <a:t>Following is a list of objectives the auditor should review:</a:t>
            </a:r>
          </a:p>
          <a:p>
            <a:pPr lvl="0" algn="just"/>
            <a:r>
              <a:rPr lang="en-US" b="1" dirty="0"/>
              <a:t>Personnel procedures and responsibilities </a:t>
            </a:r>
            <a:r>
              <a:rPr lang="en-US" dirty="0"/>
              <a:t>including systems and cross-functional training</a:t>
            </a:r>
          </a:p>
          <a:p>
            <a:pPr lvl="0" algn="just"/>
            <a:r>
              <a:rPr lang="en-US" b="1" dirty="0"/>
              <a:t>Change management processes </a:t>
            </a:r>
            <a:r>
              <a:rPr lang="en-US" dirty="0"/>
              <a:t>are in place and followed by IT and management personnel</a:t>
            </a:r>
          </a:p>
          <a:p>
            <a:pPr lvl="0" algn="just"/>
            <a:r>
              <a:rPr lang="en-US" b="1" dirty="0"/>
              <a:t>Appropriate back up procedures </a:t>
            </a:r>
            <a:r>
              <a:rPr lang="en-US" dirty="0"/>
              <a:t>are in place to minimize downtime and prevent loss of important data</a:t>
            </a:r>
          </a:p>
          <a:p>
            <a:pPr lvl="0" algn="just"/>
            <a:r>
              <a:rPr lang="en-US" b="1" dirty="0"/>
              <a:t>The data center has adequate physical security controls </a:t>
            </a:r>
            <a:r>
              <a:rPr lang="en-US" dirty="0"/>
              <a:t>to prevent unauthorized access to the data center</a:t>
            </a:r>
          </a:p>
          <a:p>
            <a:pPr lvl="0" algn="just"/>
            <a:r>
              <a:rPr lang="en-US" b="1" dirty="0"/>
              <a:t>Adequate environmental controls </a:t>
            </a:r>
            <a:r>
              <a:rPr lang="en-US" dirty="0"/>
              <a:t>are in place to ensure equipment is protected from fire and flooding.</a:t>
            </a:r>
          </a:p>
          <a:p>
            <a:pPr algn="just"/>
            <a:endParaRPr lang="en-US" dirty="0"/>
          </a:p>
        </p:txBody>
      </p:sp>
    </p:spTree>
    <p:extLst>
      <p:ext uri="{BB962C8B-B14F-4D97-AF65-F5344CB8AC3E}">
        <p14:creationId xmlns:p14="http://schemas.microsoft.com/office/powerpoint/2010/main" val="16242439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u="sng" dirty="0"/>
              <a:t>3.Performing the review:</a:t>
            </a:r>
            <a:endParaRPr lang="en-US" b="1" dirty="0"/>
          </a:p>
          <a:p>
            <a:pPr algn="just"/>
            <a:r>
              <a:rPr lang="en-US" dirty="0"/>
              <a:t> </a:t>
            </a:r>
            <a:r>
              <a:rPr lang="en-US" dirty="0" smtClean="0"/>
              <a:t>The </a:t>
            </a:r>
            <a:r>
              <a:rPr lang="en-US" dirty="0"/>
              <a:t>next step is </a:t>
            </a:r>
            <a:r>
              <a:rPr lang="en-US" b="1" dirty="0"/>
              <a:t>collecting evidence to satisfy data center audit objectives.</a:t>
            </a:r>
            <a:r>
              <a:rPr lang="en-US" dirty="0"/>
              <a:t> This involves traveling to the data center location and observing processes and procedures performed within the data center. </a:t>
            </a:r>
          </a:p>
          <a:p>
            <a:pPr marL="0" indent="0" algn="just">
              <a:buNone/>
            </a:pPr>
            <a:endParaRPr lang="en-US" dirty="0"/>
          </a:p>
          <a:p>
            <a:pPr algn="just"/>
            <a:endParaRPr lang="en-US" dirty="0"/>
          </a:p>
        </p:txBody>
      </p:sp>
    </p:spTree>
    <p:extLst>
      <p:ext uri="{BB962C8B-B14F-4D97-AF65-F5344CB8AC3E}">
        <p14:creationId xmlns:p14="http://schemas.microsoft.com/office/powerpoint/2010/main" val="458787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43000"/>
            <a:ext cx="8229600" cy="5638800"/>
          </a:xfrm>
        </p:spPr>
        <p:txBody>
          <a:bodyPr>
            <a:normAutofit fontScale="77500" lnSpcReduction="20000"/>
          </a:bodyPr>
          <a:lstStyle/>
          <a:p>
            <a:pPr algn="just"/>
            <a:r>
              <a:rPr lang="en-US" dirty="0"/>
              <a:t>The following review procedures should be conducted to satisfy the pre-determined audit objectives:</a:t>
            </a:r>
          </a:p>
          <a:p>
            <a:pPr algn="just"/>
            <a:r>
              <a:rPr lang="en-US" b="1" dirty="0"/>
              <a:t>Data center personnel</a:t>
            </a:r>
            <a:r>
              <a:rPr lang="en-US" dirty="0"/>
              <a:t> – All data center personnel should be authorized to access the data center (key cards, login ID’s, secure passwords, etc.). </a:t>
            </a:r>
            <a:endParaRPr lang="en-US" dirty="0" smtClean="0"/>
          </a:p>
          <a:p>
            <a:pPr algn="just"/>
            <a:r>
              <a:rPr lang="en-US" b="1" dirty="0"/>
              <a:t>Equipment</a:t>
            </a:r>
            <a:r>
              <a:rPr lang="en-US" dirty="0"/>
              <a:t> – The auditor should verify that all data center equipment is working properly and effectively. </a:t>
            </a:r>
            <a:endParaRPr lang="en-US" dirty="0" smtClean="0"/>
          </a:p>
          <a:p>
            <a:pPr algn="just"/>
            <a:r>
              <a:rPr lang="en-US" b="1" dirty="0"/>
              <a:t>Policies and Procedures </a:t>
            </a:r>
            <a:r>
              <a:rPr lang="en-US" dirty="0"/>
              <a:t>– All data center policies and procedures should be documented and located at the data </a:t>
            </a:r>
            <a:r>
              <a:rPr lang="en-US" dirty="0" smtClean="0"/>
              <a:t>center</a:t>
            </a:r>
          </a:p>
          <a:p>
            <a:pPr algn="just"/>
            <a:r>
              <a:rPr lang="en-US" b="1" dirty="0"/>
              <a:t>Physical security / environmental controls</a:t>
            </a:r>
            <a:r>
              <a:rPr lang="en-US" dirty="0"/>
              <a:t> – The auditor should assess the security of the client’s data center. </a:t>
            </a:r>
            <a:endParaRPr lang="en-US" dirty="0" smtClean="0"/>
          </a:p>
          <a:p>
            <a:pPr algn="just"/>
            <a:r>
              <a:rPr lang="en-US" b="1" dirty="0"/>
              <a:t>Backup procedures</a:t>
            </a:r>
            <a:r>
              <a:rPr lang="en-US" dirty="0"/>
              <a:t> – The auditor should verify that the client has backup procedures in place in the case of system failure. </a:t>
            </a:r>
            <a:r>
              <a:rPr lang="en-US" dirty="0" smtClean="0"/>
              <a:t> </a:t>
            </a:r>
            <a:endParaRPr lang="en-US" dirty="0"/>
          </a:p>
        </p:txBody>
      </p:sp>
    </p:spTree>
    <p:extLst>
      <p:ext uri="{BB962C8B-B14F-4D97-AF65-F5344CB8AC3E}">
        <p14:creationId xmlns:p14="http://schemas.microsoft.com/office/powerpoint/2010/main" val="2043863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b="1" u="sng" dirty="0"/>
              <a:t>3.Issuing the review report:</a:t>
            </a:r>
            <a:endParaRPr lang="en-US" b="1" dirty="0"/>
          </a:p>
          <a:p>
            <a:pPr lvl="0" algn="just"/>
            <a:r>
              <a:rPr lang="en-US" dirty="0"/>
              <a:t>The </a:t>
            </a:r>
            <a:r>
              <a:rPr lang="en-US" b="1" dirty="0"/>
              <a:t>data center review report should summarize the auditor’s findings and be similar in format to a standard review report. </a:t>
            </a:r>
          </a:p>
          <a:p>
            <a:pPr lvl="0" algn="just"/>
            <a:r>
              <a:rPr lang="en-US" dirty="0"/>
              <a:t>The review report </a:t>
            </a:r>
            <a:r>
              <a:rPr lang="en-US" b="1" dirty="0"/>
              <a:t>should be dated</a:t>
            </a:r>
            <a:r>
              <a:rPr lang="en-US" dirty="0"/>
              <a:t> as of the completion of the auditor's inquiry and procedures. </a:t>
            </a:r>
          </a:p>
          <a:p>
            <a:pPr lvl="0" algn="just"/>
            <a:r>
              <a:rPr lang="en-US" dirty="0"/>
              <a:t>It should state what the review entailed and explain that a review provides only "limited assurance" to third parties.</a:t>
            </a:r>
          </a:p>
          <a:p>
            <a:pPr algn="just"/>
            <a:endParaRPr lang="en-US" dirty="0"/>
          </a:p>
        </p:txBody>
      </p:sp>
    </p:spTree>
    <p:extLst>
      <p:ext uri="{BB962C8B-B14F-4D97-AF65-F5344CB8AC3E}">
        <p14:creationId xmlns:p14="http://schemas.microsoft.com/office/powerpoint/2010/main" val="248802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phases of a disaster recovery plan</a:t>
            </a:r>
            <a:endParaRPr lang="en-US" dirty="0"/>
          </a:p>
        </p:txBody>
      </p:sp>
      <p:sp>
        <p:nvSpPr>
          <p:cNvPr id="3" name="Content Placeholder 2"/>
          <p:cNvSpPr>
            <a:spLocks noGrp="1"/>
          </p:cNvSpPr>
          <p:nvPr>
            <p:ph idx="1"/>
          </p:nvPr>
        </p:nvSpPr>
        <p:spPr/>
        <p:txBody>
          <a:bodyPr>
            <a:normAutofit lnSpcReduction="10000"/>
          </a:bodyPr>
          <a:lstStyle/>
          <a:p>
            <a:pPr algn="just"/>
            <a:r>
              <a:rPr lang="en-US" dirty="0"/>
              <a:t>The phases of a disaster recovery plan process are</a:t>
            </a:r>
          </a:p>
          <a:p>
            <a:pPr algn="just"/>
            <a:r>
              <a:rPr lang="en-US" dirty="0"/>
              <a:t>  1.Awareness and discovery</a:t>
            </a:r>
          </a:p>
          <a:p>
            <a:pPr algn="just"/>
            <a:r>
              <a:rPr lang="en-US" dirty="0"/>
              <a:t>  2.Risk assessment</a:t>
            </a:r>
          </a:p>
          <a:p>
            <a:pPr algn="just"/>
            <a:r>
              <a:rPr lang="en-US" dirty="0"/>
              <a:t>  3.Mitigation</a:t>
            </a:r>
          </a:p>
          <a:p>
            <a:pPr algn="just"/>
            <a:r>
              <a:rPr lang="en-US" dirty="0"/>
              <a:t>  4.Preparation</a:t>
            </a:r>
          </a:p>
          <a:p>
            <a:pPr algn="just"/>
            <a:r>
              <a:rPr lang="en-US" dirty="0"/>
              <a:t>  5.Testing</a:t>
            </a:r>
          </a:p>
          <a:p>
            <a:pPr algn="just"/>
            <a:r>
              <a:rPr lang="en-US" dirty="0"/>
              <a:t>  6.Response and recovery</a:t>
            </a:r>
          </a:p>
          <a:p>
            <a:pPr algn="just"/>
            <a:endParaRPr lang="en-US" dirty="0"/>
          </a:p>
        </p:txBody>
      </p:sp>
    </p:spTree>
    <p:extLst>
      <p:ext uri="{BB962C8B-B14F-4D97-AF65-F5344CB8AC3E}">
        <p14:creationId xmlns:p14="http://schemas.microsoft.com/office/powerpoint/2010/main" val="3488674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066800"/>
            <a:ext cx="8229600" cy="5791200"/>
          </a:xfrm>
        </p:spPr>
        <p:txBody>
          <a:bodyPr>
            <a:normAutofit fontScale="85000" lnSpcReduction="20000"/>
          </a:bodyPr>
          <a:lstStyle/>
          <a:p>
            <a:pPr algn="just"/>
            <a:r>
              <a:rPr lang="en-US" b="1" u="sng" dirty="0"/>
              <a:t>1</a:t>
            </a:r>
            <a:r>
              <a:rPr lang="en-US" b="1" u="sng" dirty="0" smtClean="0"/>
              <a:t>. Awareness </a:t>
            </a:r>
            <a:r>
              <a:rPr lang="en-US" b="1" u="sng" dirty="0"/>
              <a:t>and Discovery:</a:t>
            </a:r>
            <a:endParaRPr lang="en-US" dirty="0"/>
          </a:p>
          <a:p>
            <a:pPr algn="just"/>
            <a:r>
              <a:rPr lang="en-US" dirty="0"/>
              <a:t>Awareness begins when a </a:t>
            </a:r>
            <a:r>
              <a:rPr lang="en-US" b="1" dirty="0"/>
              <a:t>recovery planning team can identify both possible threats and plausible threats </a:t>
            </a:r>
            <a:r>
              <a:rPr lang="en-US" dirty="0"/>
              <a:t>to business operations. </a:t>
            </a:r>
            <a:r>
              <a:rPr lang="en-US" dirty="0" smtClean="0"/>
              <a:t>	</a:t>
            </a:r>
          </a:p>
          <a:p>
            <a:pPr lvl="0" algn="just"/>
            <a:r>
              <a:rPr lang="en-US" dirty="0"/>
              <a:t>These </a:t>
            </a:r>
            <a:r>
              <a:rPr lang="en-US" b="1" dirty="0"/>
              <a:t>threats must be evaluated by recovery planners</a:t>
            </a:r>
            <a:r>
              <a:rPr lang="en-US" dirty="0"/>
              <a:t>, and their </a:t>
            </a:r>
            <a:r>
              <a:rPr lang="en-US" b="1" dirty="0"/>
              <a:t>planning efforts, in turn, will depend on these criteria:</a:t>
            </a:r>
          </a:p>
          <a:p>
            <a:pPr algn="just"/>
            <a:r>
              <a:rPr lang="en-US" dirty="0" smtClean="0"/>
              <a:t>The </a:t>
            </a:r>
            <a:r>
              <a:rPr lang="en-US" dirty="0"/>
              <a:t>business of the company.</a:t>
            </a:r>
          </a:p>
          <a:p>
            <a:pPr algn="just"/>
            <a:r>
              <a:rPr lang="en-US" dirty="0" smtClean="0"/>
              <a:t>The </a:t>
            </a:r>
            <a:r>
              <a:rPr lang="en-US" b="1" dirty="0"/>
              <a:t>area of the country </a:t>
            </a:r>
            <a:r>
              <a:rPr lang="en-US" dirty="0"/>
              <a:t>in which the company is located.</a:t>
            </a:r>
          </a:p>
          <a:p>
            <a:pPr algn="just"/>
            <a:r>
              <a:rPr lang="en-US" dirty="0" smtClean="0"/>
              <a:t>The </a:t>
            </a:r>
            <a:r>
              <a:rPr lang="en-US" b="1" dirty="0"/>
              <a:t>company’s existing security measures</a:t>
            </a:r>
            <a:r>
              <a:rPr lang="en-US" dirty="0"/>
              <a:t>.</a:t>
            </a:r>
          </a:p>
          <a:p>
            <a:pPr algn="just"/>
            <a:r>
              <a:rPr lang="en-US" dirty="0" smtClean="0"/>
              <a:t>The </a:t>
            </a:r>
            <a:r>
              <a:rPr lang="en-US" b="1" dirty="0"/>
              <a:t>level of adherence to existing policies </a:t>
            </a:r>
            <a:r>
              <a:rPr lang="en-US" dirty="0"/>
              <a:t>and procedures.</a:t>
            </a:r>
          </a:p>
          <a:p>
            <a:pPr algn="just"/>
            <a:r>
              <a:rPr lang="en-US" b="1" dirty="0" smtClean="0"/>
              <a:t>Management’s </a:t>
            </a:r>
            <a:r>
              <a:rPr lang="en-US" b="1" dirty="0"/>
              <a:t>commitment to existing policies </a:t>
            </a:r>
            <a:r>
              <a:rPr lang="en-US" dirty="0"/>
              <a:t>and procedures</a:t>
            </a:r>
            <a:r>
              <a:rPr lang="en-US" dirty="0" smtClean="0"/>
              <a:t>.</a:t>
            </a:r>
            <a:endParaRPr lang="en-US" dirty="0"/>
          </a:p>
        </p:txBody>
      </p:sp>
    </p:spTree>
    <p:extLst>
      <p:ext uri="{BB962C8B-B14F-4D97-AF65-F5344CB8AC3E}">
        <p14:creationId xmlns:p14="http://schemas.microsoft.com/office/powerpoint/2010/main" val="36736044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b="1" u="sng" dirty="0"/>
              <a:t>2.Risk assessment</a:t>
            </a:r>
            <a:r>
              <a:rPr lang="en-US" dirty="0"/>
              <a:t>:</a:t>
            </a:r>
          </a:p>
          <a:p>
            <a:pPr algn="just"/>
            <a:r>
              <a:rPr lang="en-US" dirty="0" smtClean="0"/>
              <a:t>Risk </a:t>
            </a:r>
            <a:r>
              <a:rPr lang="en-US" dirty="0"/>
              <a:t>Assessment is one of the key components of disaster recovery planning.</a:t>
            </a:r>
          </a:p>
          <a:p>
            <a:pPr algn="just"/>
            <a:r>
              <a:rPr lang="en-US" dirty="0" smtClean="0"/>
              <a:t>A </a:t>
            </a:r>
            <a:r>
              <a:rPr lang="en-US" dirty="0"/>
              <a:t>major part of the disaster recovery planning process </a:t>
            </a:r>
            <a:r>
              <a:rPr lang="en-US" b="1" dirty="0"/>
              <a:t>is the assessment of the potential risks to the organization which could result in the disasters or emergency situations themselves. </a:t>
            </a:r>
          </a:p>
          <a:p>
            <a:pPr algn="just"/>
            <a:endParaRPr lang="en-US" dirty="0"/>
          </a:p>
        </p:txBody>
      </p:sp>
    </p:spTree>
    <p:extLst>
      <p:ext uri="{BB962C8B-B14F-4D97-AF65-F5344CB8AC3E}">
        <p14:creationId xmlns:p14="http://schemas.microsoft.com/office/powerpoint/2010/main" val="951337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876800"/>
          </a:xfrm>
        </p:spPr>
        <p:txBody>
          <a:bodyPr>
            <a:normAutofit lnSpcReduction="10000"/>
          </a:bodyPr>
          <a:lstStyle/>
          <a:p>
            <a:pPr algn="just"/>
            <a:r>
              <a:rPr lang="en-US" b="1" u="sng" dirty="0"/>
              <a:t>Mitigation</a:t>
            </a:r>
            <a:r>
              <a:rPr lang="en-US" dirty="0"/>
              <a:t>:</a:t>
            </a:r>
          </a:p>
          <a:p>
            <a:pPr algn="just"/>
            <a:r>
              <a:rPr lang="en-US" dirty="0" smtClean="0"/>
              <a:t>Mitigation </a:t>
            </a:r>
            <a:r>
              <a:rPr lang="en-US" dirty="0"/>
              <a:t>involves steps to </a:t>
            </a:r>
            <a:r>
              <a:rPr lang="en-US" b="1" dirty="0"/>
              <a:t>reduce vulnerability to disaster impacts such as injuries and loss of life and property. </a:t>
            </a:r>
          </a:p>
          <a:p>
            <a:pPr algn="just"/>
            <a:r>
              <a:rPr lang="en-US" dirty="0" smtClean="0"/>
              <a:t>This </a:t>
            </a:r>
            <a:r>
              <a:rPr lang="en-US" dirty="0"/>
              <a:t>might involve </a:t>
            </a:r>
            <a:r>
              <a:rPr lang="en-US" b="1" dirty="0"/>
              <a:t>changes in local building codes to fortify buildings; revised zoning and land use management; strengthening of public infrastructure;</a:t>
            </a:r>
            <a:r>
              <a:rPr lang="en-US" dirty="0"/>
              <a:t> and other efforts to make the community more resilient to a catastrophic event.</a:t>
            </a:r>
          </a:p>
          <a:p>
            <a:pPr algn="just"/>
            <a:endParaRPr lang="en-US" dirty="0"/>
          </a:p>
        </p:txBody>
      </p:sp>
    </p:spTree>
    <p:extLst>
      <p:ext uri="{BB962C8B-B14F-4D97-AF65-F5344CB8AC3E}">
        <p14:creationId xmlns:p14="http://schemas.microsoft.com/office/powerpoint/2010/main" val="23504159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algn="just"/>
            <a:r>
              <a:rPr lang="en-US" b="1" u="sng" dirty="0"/>
              <a:t>4.Preparation</a:t>
            </a:r>
            <a:r>
              <a:rPr lang="en-US" dirty="0"/>
              <a:t>:</a:t>
            </a:r>
          </a:p>
          <a:p>
            <a:pPr algn="just"/>
            <a:r>
              <a:rPr lang="en-US" dirty="0" smtClean="0"/>
              <a:t>Preparedness </a:t>
            </a:r>
            <a:r>
              <a:rPr lang="en-US" b="1" dirty="0"/>
              <a:t>focuses on understanding how a disaster might impact the community </a:t>
            </a:r>
            <a:r>
              <a:rPr lang="en-US" dirty="0"/>
              <a:t>and how education, outreach and training can build capacity to respond to and recover from a disaster. </a:t>
            </a:r>
            <a:endParaRPr lang="en-US" dirty="0" smtClean="0"/>
          </a:p>
          <a:p>
            <a:r>
              <a:rPr lang="en-US" dirty="0"/>
              <a:t>Develop a written preparedness, response and recovery plan. </a:t>
            </a:r>
          </a:p>
          <a:p>
            <a:r>
              <a:rPr lang="en-US" dirty="0" smtClean="0"/>
              <a:t>Keep </a:t>
            </a:r>
            <a:r>
              <a:rPr lang="en-US" dirty="0"/>
              <a:t>the plan up-to-date, and test it. </a:t>
            </a:r>
          </a:p>
          <a:p>
            <a:r>
              <a:rPr lang="en-US" dirty="0" smtClean="0"/>
              <a:t>Keep </a:t>
            </a:r>
            <a:r>
              <a:rPr lang="en-US" dirty="0"/>
              <a:t>together supplies and equipment required in a disaster and maintain them.</a:t>
            </a:r>
          </a:p>
          <a:p>
            <a:pPr algn="just"/>
            <a:endParaRPr lang="en-US" dirty="0"/>
          </a:p>
        </p:txBody>
      </p:sp>
    </p:spTree>
    <p:extLst>
      <p:ext uri="{BB962C8B-B14F-4D97-AF65-F5344CB8AC3E}">
        <p14:creationId xmlns:p14="http://schemas.microsoft.com/office/powerpoint/2010/main" val="42524466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a:t>Establish and train an in-house disaster response team. </a:t>
            </a:r>
            <a:r>
              <a:rPr lang="en-US" dirty="0"/>
              <a:t>Training in : </a:t>
            </a:r>
            <a:endParaRPr lang="en-US" sz="2400" dirty="0"/>
          </a:p>
          <a:p>
            <a:pPr lvl="1" algn="just"/>
            <a:r>
              <a:rPr lang="en-US" dirty="0"/>
              <a:t>Disaster response techniques  </a:t>
            </a:r>
            <a:endParaRPr lang="en-US" sz="2000" dirty="0"/>
          </a:p>
          <a:p>
            <a:pPr lvl="1" algn="just"/>
            <a:r>
              <a:rPr lang="en-US" dirty="0"/>
              <a:t>Identification and marking on floor-plans and enclosures of irreplaceable and important material for priority salvage.</a:t>
            </a:r>
            <a:endParaRPr lang="en-US" sz="2000" dirty="0"/>
          </a:p>
          <a:p>
            <a:pPr algn="just"/>
            <a:endParaRPr lang="en-US" dirty="0"/>
          </a:p>
        </p:txBody>
      </p:sp>
    </p:spTree>
    <p:extLst>
      <p:ext uri="{BB962C8B-B14F-4D97-AF65-F5344CB8AC3E}">
        <p14:creationId xmlns:p14="http://schemas.microsoft.com/office/powerpoint/2010/main" val="3498084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benefits &amp; objectives of information security audit</a:t>
            </a:r>
            <a:endParaRPr lang="en-US" dirty="0"/>
          </a:p>
        </p:txBody>
      </p:sp>
      <p:sp>
        <p:nvSpPr>
          <p:cNvPr id="3" name="Content Placeholder 2"/>
          <p:cNvSpPr>
            <a:spLocks noGrp="1"/>
          </p:cNvSpPr>
          <p:nvPr>
            <p:ph idx="1"/>
          </p:nvPr>
        </p:nvSpPr>
        <p:spPr/>
        <p:txBody>
          <a:bodyPr/>
          <a:lstStyle/>
          <a:p>
            <a:pPr lvl="0" algn="just"/>
            <a:r>
              <a:rPr lang="en-US" b="1" u="sng" dirty="0"/>
              <a:t>Benefits and Objectives</a:t>
            </a:r>
            <a:r>
              <a:rPr lang="en-US" dirty="0" smtClean="0"/>
              <a:t>:</a:t>
            </a:r>
            <a:endParaRPr lang="en-US" dirty="0"/>
          </a:p>
          <a:p>
            <a:pPr lvl="0" algn="just"/>
            <a:r>
              <a:rPr lang="en-US" dirty="0"/>
              <a:t>Audit trails can provide a means to help </a:t>
            </a:r>
            <a:r>
              <a:rPr lang="en-US" b="1" dirty="0"/>
              <a:t>accomplish several security-related objectives</a:t>
            </a:r>
            <a:r>
              <a:rPr lang="en-US" dirty="0"/>
              <a:t>, including individual accountability, reconstruction of events, </a:t>
            </a:r>
            <a:r>
              <a:rPr lang="en-US" b="1" dirty="0"/>
              <a:t>intrusion detection, and problem analysis.</a:t>
            </a:r>
          </a:p>
          <a:p>
            <a:pPr algn="just"/>
            <a:endParaRPr lang="en-US" dirty="0"/>
          </a:p>
        </p:txBody>
      </p:sp>
    </p:spTree>
    <p:extLst>
      <p:ext uri="{BB962C8B-B14F-4D97-AF65-F5344CB8AC3E}">
        <p14:creationId xmlns:p14="http://schemas.microsoft.com/office/powerpoint/2010/main" val="28429123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43000"/>
            <a:ext cx="8229600" cy="5486400"/>
          </a:xfrm>
        </p:spPr>
        <p:txBody>
          <a:bodyPr>
            <a:normAutofit fontScale="85000" lnSpcReduction="20000"/>
          </a:bodyPr>
          <a:lstStyle/>
          <a:p>
            <a:pPr algn="just"/>
            <a:r>
              <a:rPr lang="en-US" b="1" u="sng" dirty="0" smtClean="0"/>
              <a:t>5.Testing</a:t>
            </a:r>
          </a:p>
          <a:p>
            <a:pPr algn="just"/>
            <a:r>
              <a:rPr lang="en-US" b="1" u="sng" dirty="0"/>
              <a:t>6.Response and recovery</a:t>
            </a:r>
            <a:r>
              <a:rPr lang="en-US" dirty="0"/>
              <a:t>:</a:t>
            </a:r>
          </a:p>
          <a:p>
            <a:pPr algn="just"/>
            <a:r>
              <a:rPr lang="en-US" b="1" dirty="0" smtClean="0"/>
              <a:t>Response</a:t>
            </a:r>
            <a:r>
              <a:rPr lang="en-US" b="1" dirty="0"/>
              <a:t>:</a:t>
            </a:r>
            <a:endParaRPr lang="en-US" dirty="0"/>
          </a:p>
          <a:p>
            <a:pPr algn="just"/>
            <a:r>
              <a:rPr lang="en-US" dirty="0" smtClean="0"/>
              <a:t>Response </a:t>
            </a:r>
            <a:r>
              <a:rPr lang="en-US" b="1" dirty="0"/>
              <a:t>addresses immediate threats presented by the disaster</a:t>
            </a:r>
            <a:r>
              <a:rPr lang="en-US" dirty="0"/>
              <a:t>, including saving lives, meeting humanitarian needs (food, shelter, clothing, public health and safety), cleanup, damage assessment, and the start of resource distribution. </a:t>
            </a:r>
          </a:p>
          <a:p>
            <a:pPr algn="just"/>
            <a:r>
              <a:rPr lang="en-US" b="1" dirty="0"/>
              <a:t>Recovery:</a:t>
            </a:r>
            <a:endParaRPr lang="en-US" dirty="0"/>
          </a:p>
          <a:p>
            <a:pPr algn="just"/>
            <a:r>
              <a:rPr lang="en-US" u="sng" dirty="0" smtClean="0"/>
              <a:t>Recovery</a:t>
            </a:r>
            <a:r>
              <a:rPr lang="en-US" dirty="0"/>
              <a:t> is the fourth phase of disaster and is the </a:t>
            </a:r>
            <a:r>
              <a:rPr lang="en-US" b="1" dirty="0"/>
              <a:t>restoration of all aspects of the disaster’s impact </a:t>
            </a:r>
            <a:r>
              <a:rPr lang="en-US" dirty="0"/>
              <a:t>on a community and the return of the local economy to some sense of normalcy. By this time, the impacted region has achieved a degree of physical, environmental, economic and social stability.</a:t>
            </a:r>
          </a:p>
          <a:p>
            <a:pPr algn="just"/>
            <a:endParaRPr lang="en-US" dirty="0"/>
          </a:p>
        </p:txBody>
      </p:sp>
    </p:spTree>
    <p:extLst>
      <p:ext uri="{BB962C8B-B14F-4D97-AF65-F5344CB8AC3E}">
        <p14:creationId xmlns:p14="http://schemas.microsoft.com/office/powerpoint/2010/main" val="3770963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interdependencies of audit trails</a:t>
            </a:r>
            <a:endParaRPr lang="en-US" dirty="0"/>
          </a:p>
        </p:txBody>
      </p:sp>
      <p:sp>
        <p:nvSpPr>
          <p:cNvPr id="3" name="Content Placeholder 2"/>
          <p:cNvSpPr>
            <a:spLocks noGrp="1"/>
          </p:cNvSpPr>
          <p:nvPr>
            <p:ph idx="1"/>
          </p:nvPr>
        </p:nvSpPr>
        <p:spPr/>
        <p:txBody>
          <a:bodyPr/>
          <a:lstStyle/>
          <a:p>
            <a:pPr algn="just"/>
            <a:r>
              <a:rPr lang="en-US" b="1" u="sng" dirty="0"/>
              <a:t>1.Policy</a:t>
            </a:r>
            <a:r>
              <a:rPr lang="en-US" dirty="0"/>
              <a:t>: </a:t>
            </a:r>
          </a:p>
          <a:p>
            <a:pPr algn="just"/>
            <a:r>
              <a:rPr lang="en-US" dirty="0" smtClean="0"/>
              <a:t>The </a:t>
            </a:r>
            <a:r>
              <a:rPr lang="en-US" dirty="0"/>
              <a:t>most fundamental interdependency of audit trails is with policy. </a:t>
            </a:r>
            <a:r>
              <a:rPr lang="en-US" b="1" dirty="0"/>
              <a:t>Policy dictates who is authorized access to what system resources. </a:t>
            </a:r>
            <a:r>
              <a:rPr lang="en-US" dirty="0"/>
              <a:t>Therefore it specifies, directly or indirectly, what violations of policy should be identified through audit trails. </a:t>
            </a:r>
          </a:p>
          <a:p>
            <a:pPr algn="just"/>
            <a:endParaRPr lang="en-US" dirty="0"/>
          </a:p>
        </p:txBody>
      </p:sp>
    </p:spTree>
    <p:extLst>
      <p:ext uri="{BB962C8B-B14F-4D97-AF65-F5344CB8AC3E}">
        <p14:creationId xmlns:p14="http://schemas.microsoft.com/office/powerpoint/2010/main" val="3756634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b="1" u="sng" dirty="0"/>
              <a:t>2</a:t>
            </a:r>
            <a:r>
              <a:rPr lang="en-US" b="1" u="sng" dirty="0" smtClean="0"/>
              <a:t>. Assurance</a:t>
            </a:r>
            <a:r>
              <a:rPr lang="en-US" dirty="0"/>
              <a:t>: </a:t>
            </a:r>
          </a:p>
          <a:p>
            <a:pPr algn="just"/>
            <a:r>
              <a:rPr lang="en-US" dirty="0" smtClean="0"/>
              <a:t>System </a:t>
            </a:r>
            <a:r>
              <a:rPr lang="en-US" dirty="0"/>
              <a:t>auditing is an important aspect of operational assurance. The </a:t>
            </a:r>
            <a:r>
              <a:rPr lang="en-US" b="1" dirty="0"/>
              <a:t>data recorded into an audit trail is used to support a system audit. </a:t>
            </a:r>
          </a:p>
          <a:p>
            <a:pPr lvl="0" algn="just"/>
            <a:r>
              <a:rPr lang="en-US" dirty="0"/>
              <a:t>The </a:t>
            </a:r>
            <a:r>
              <a:rPr lang="en-US" b="1" dirty="0"/>
              <a:t>analysis of audit trail data and the process of auditing systems are closely linked;</a:t>
            </a:r>
            <a:r>
              <a:rPr lang="en-US" dirty="0"/>
              <a:t> in some cases, they may even be the same thing. In most cases, the analysis of audit trail data is a critical part of maintaining operational assurance. </a:t>
            </a:r>
          </a:p>
          <a:p>
            <a:pPr algn="just"/>
            <a:endParaRPr lang="en-US" dirty="0"/>
          </a:p>
        </p:txBody>
      </p:sp>
    </p:spTree>
    <p:extLst>
      <p:ext uri="{BB962C8B-B14F-4D97-AF65-F5344CB8AC3E}">
        <p14:creationId xmlns:p14="http://schemas.microsoft.com/office/powerpoint/2010/main" val="39457961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b="1" u="sng" dirty="0"/>
              <a:t>3.Identification and Authentication</a:t>
            </a:r>
            <a:r>
              <a:rPr lang="en-US" dirty="0"/>
              <a:t>: </a:t>
            </a:r>
          </a:p>
          <a:p>
            <a:pPr algn="just"/>
            <a:r>
              <a:rPr lang="en-US" dirty="0" smtClean="0"/>
              <a:t>Audit </a:t>
            </a:r>
            <a:r>
              <a:rPr lang="en-US" dirty="0"/>
              <a:t>trails are tools often </a:t>
            </a:r>
            <a:r>
              <a:rPr lang="en-US" b="1" dirty="0"/>
              <a:t>used to help hold users accountable for their actions. </a:t>
            </a:r>
            <a:endParaRPr lang="en-US" b="1" dirty="0" smtClean="0"/>
          </a:p>
          <a:p>
            <a:pPr algn="just"/>
            <a:r>
              <a:rPr lang="en-US" dirty="0" smtClean="0"/>
              <a:t>However</a:t>
            </a:r>
            <a:r>
              <a:rPr lang="en-US" dirty="0"/>
              <a:t>, as mentioned earlier, audit trails </a:t>
            </a:r>
            <a:r>
              <a:rPr lang="en-US" b="1" dirty="0"/>
              <a:t>record events and associate them with the perceived user </a:t>
            </a:r>
            <a:r>
              <a:rPr lang="en-US" dirty="0"/>
              <a:t>(i.e., the user ID). </a:t>
            </a:r>
          </a:p>
          <a:p>
            <a:pPr algn="just"/>
            <a:endParaRPr lang="en-US" dirty="0"/>
          </a:p>
        </p:txBody>
      </p:sp>
    </p:spTree>
    <p:extLst>
      <p:ext uri="{BB962C8B-B14F-4D97-AF65-F5344CB8AC3E}">
        <p14:creationId xmlns:p14="http://schemas.microsoft.com/office/powerpoint/2010/main" val="3125670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b="1" u="sng" dirty="0"/>
              <a:t>4.Logical Access Control</a:t>
            </a:r>
            <a:r>
              <a:rPr lang="en-US" dirty="0"/>
              <a:t>: </a:t>
            </a:r>
          </a:p>
          <a:p>
            <a:pPr algn="just"/>
            <a:r>
              <a:rPr lang="en-US" dirty="0" smtClean="0"/>
              <a:t>Logical </a:t>
            </a:r>
            <a:r>
              <a:rPr lang="en-US" dirty="0"/>
              <a:t>access controls </a:t>
            </a:r>
            <a:r>
              <a:rPr lang="en-US" b="1" dirty="0"/>
              <a:t>restrict the use of system resources to authorized users. </a:t>
            </a:r>
            <a:r>
              <a:rPr lang="en-US" dirty="0"/>
              <a:t>Audit trails complement this activity in two ways. </a:t>
            </a:r>
          </a:p>
          <a:p>
            <a:pPr lvl="0" algn="just"/>
            <a:r>
              <a:rPr lang="en-US" dirty="0"/>
              <a:t>First, they may be </a:t>
            </a:r>
            <a:r>
              <a:rPr lang="en-US" b="1" dirty="0"/>
              <a:t>used to identify breakdowns in logical access controls </a:t>
            </a:r>
            <a:r>
              <a:rPr lang="en-US" dirty="0"/>
              <a:t>or to verify that access control restrictions are behaving as expected, for example, if a particular user is erroneously included in a group permitted access to a file. </a:t>
            </a:r>
          </a:p>
          <a:p>
            <a:pPr lvl="0" algn="just"/>
            <a:r>
              <a:rPr lang="en-US" dirty="0"/>
              <a:t>Second, audit trails are </a:t>
            </a:r>
            <a:r>
              <a:rPr lang="en-US" b="1" dirty="0"/>
              <a:t>used to audit use of resources </a:t>
            </a:r>
            <a:r>
              <a:rPr lang="en-US" dirty="0"/>
              <a:t>by those who have legitimate access. </a:t>
            </a:r>
          </a:p>
          <a:p>
            <a:pPr algn="just"/>
            <a:endParaRPr lang="en-US" dirty="0"/>
          </a:p>
        </p:txBody>
      </p:sp>
    </p:spTree>
    <p:extLst>
      <p:ext uri="{BB962C8B-B14F-4D97-AF65-F5344CB8AC3E}">
        <p14:creationId xmlns:p14="http://schemas.microsoft.com/office/powerpoint/2010/main" val="2682354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u="sng" dirty="0"/>
              <a:t>5</a:t>
            </a:r>
            <a:r>
              <a:rPr lang="en-US" b="1" u="sng" dirty="0" smtClean="0"/>
              <a:t>. Contingency </a:t>
            </a:r>
            <a:r>
              <a:rPr lang="en-US" b="1" u="sng" dirty="0"/>
              <a:t>Planning</a:t>
            </a:r>
            <a:r>
              <a:rPr lang="en-US" dirty="0"/>
              <a:t>: </a:t>
            </a:r>
          </a:p>
          <a:p>
            <a:pPr algn="just"/>
            <a:r>
              <a:rPr lang="en-US" dirty="0" smtClean="0"/>
              <a:t>Audit </a:t>
            </a:r>
            <a:r>
              <a:rPr lang="en-US" dirty="0"/>
              <a:t>trails assist in contingency planning by </a:t>
            </a:r>
            <a:r>
              <a:rPr lang="en-US" b="1" dirty="0"/>
              <a:t>leaving a record of activities performed on the system </a:t>
            </a:r>
            <a:r>
              <a:rPr lang="en-US" dirty="0"/>
              <a:t>or within a specific application. </a:t>
            </a:r>
          </a:p>
          <a:p>
            <a:pPr lvl="0" algn="just"/>
            <a:r>
              <a:rPr lang="en-US" dirty="0"/>
              <a:t>In the event of a technical malfunction, this </a:t>
            </a:r>
            <a:r>
              <a:rPr lang="en-US" b="1" dirty="0"/>
              <a:t>log can be used to help reconstruct the state of the system </a:t>
            </a:r>
            <a:r>
              <a:rPr lang="en-US" dirty="0"/>
              <a:t>(or specific files). </a:t>
            </a:r>
          </a:p>
          <a:p>
            <a:pPr algn="just"/>
            <a:endParaRPr lang="en-US" dirty="0"/>
          </a:p>
        </p:txBody>
      </p:sp>
    </p:spTree>
    <p:extLst>
      <p:ext uri="{BB962C8B-B14F-4D97-AF65-F5344CB8AC3E}">
        <p14:creationId xmlns:p14="http://schemas.microsoft.com/office/powerpoint/2010/main" val="4429341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u="sng" dirty="0"/>
              <a:t>6.Incident Response</a:t>
            </a:r>
            <a:r>
              <a:rPr lang="en-US" dirty="0"/>
              <a:t>: </a:t>
            </a:r>
          </a:p>
          <a:p>
            <a:pPr algn="just"/>
            <a:r>
              <a:rPr lang="en-US" dirty="0" smtClean="0"/>
              <a:t>If </a:t>
            </a:r>
            <a:r>
              <a:rPr lang="en-US" dirty="0"/>
              <a:t>a </a:t>
            </a:r>
            <a:r>
              <a:rPr lang="en-US" b="1" dirty="0"/>
              <a:t>security incident occurs, such as hacking</a:t>
            </a:r>
            <a:r>
              <a:rPr lang="en-US" dirty="0"/>
              <a:t>, audit records and other intrusion detection methods can be used to help determine the extent of the incident. </a:t>
            </a:r>
          </a:p>
          <a:p>
            <a:pPr lvl="0" algn="just"/>
            <a:r>
              <a:rPr lang="en-US" dirty="0"/>
              <a:t>For example, was just one file browsed, or was a Trojan horse planted to collect passwords? </a:t>
            </a:r>
          </a:p>
          <a:p>
            <a:pPr algn="just"/>
            <a:endParaRPr lang="en-US" dirty="0"/>
          </a:p>
        </p:txBody>
      </p:sp>
    </p:spTree>
    <p:extLst>
      <p:ext uri="{BB962C8B-B14F-4D97-AF65-F5344CB8AC3E}">
        <p14:creationId xmlns:p14="http://schemas.microsoft.com/office/powerpoint/2010/main" val="10607655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b="1" u="sng" dirty="0"/>
              <a:t>7.Cryptography</a:t>
            </a:r>
            <a:r>
              <a:rPr lang="en-US" dirty="0"/>
              <a:t>: </a:t>
            </a:r>
          </a:p>
          <a:p>
            <a:pPr algn="just"/>
            <a:r>
              <a:rPr lang="en-US" b="1" dirty="0" smtClean="0"/>
              <a:t>Digital </a:t>
            </a:r>
            <a:r>
              <a:rPr lang="en-US" b="1" dirty="0"/>
              <a:t>signatures can be used to protect audit trails from undetected modification</a:t>
            </a:r>
            <a:r>
              <a:rPr lang="en-US" dirty="0"/>
              <a:t>. (This does not prevent deletion or modification of the audit trail, but will provide an alert that the audit trail has been altered.) </a:t>
            </a:r>
          </a:p>
          <a:p>
            <a:pPr algn="just"/>
            <a:r>
              <a:rPr lang="en-US" dirty="0"/>
              <a:t>Digital signatures can also be used in conjunction with adding secure time stamps to audit records. Encryption can be used if confidentiality of audit trail information is important</a:t>
            </a:r>
          </a:p>
        </p:txBody>
      </p:sp>
    </p:spTree>
    <p:extLst>
      <p:ext uri="{BB962C8B-B14F-4D97-AF65-F5344CB8AC3E}">
        <p14:creationId xmlns:p14="http://schemas.microsoft.com/office/powerpoint/2010/main" val="14032570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cost considerations in audit trails</a:t>
            </a:r>
            <a:endParaRPr lang="en-US" dirty="0"/>
          </a:p>
        </p:txBody>
      </p:sp>
      <p:sp>
        <p:nvSpPr>
          <p:cNvPr id="3" name="Content Placeholder 2"/>
          <p:cNvSpPr>
            <a:spLocks noGrp="1"/>
          </p:cNvSpPr>
          <p:nvPr>
            <p:ph idx="1"/>
          </p:nvPr>
        </p:nvSpPr>
        <p:spPr/>
        <p:txBody>
          <a:bodyPr>
            <a:normAutofit fontScale="92500" lnSpcReduction="20000"/>
          </a:bodyPr>
          <a:lstStyle/>
          <a:p>
            <a:pPr lvl="0" algn="just"/>
            <a:r>
              <a:rPr lang="en-US" dirty="0"/>
              <a:t>Cost </a:t>
            </a:r>
            <a:r>
              <a:rPr lang="en-US" dirty="0" smtClean="0"/>
              <a:t>Considerations: Audit </a:t>
            </a:r>
            <a:r>
              <a:rPr lang="en-US" dirty="0"/>
              <a:t>trails involve many costs. </a:t>
            </a:r>
          </a:p>
          <a:p>
            <a:pPr algn="just"/>
            <a:r>
              <a:rPr lang="en-US" dirty="0" smtClean="0"/>
              <a:t>First</a:t>
            </a:r>
            <a:r>
              <a:rPr lang="en-US" dirty="0"/>
              <a:t>, some system overhead is incurred recording the audit trail. </a:t>
            </a:r>
            <a:r>
              <a:rPr lang="en-US" b="1" dirty="0"/>
              <a:t>Additional system overhead will be incurred storing and processing the records. </a:t>
            </a:r>
            <a:r>
              <a:rPr lang="en-US" dirty="0"/>
              <a:t>The more detailed the records, the more overhead is required. </a:t>
            </a:r>
          </a:p>
          <a:p>
            <a:pPr lvl="0" algn="just"/>
            <a:r>
              <a:rPr lang="en-US" dirty="0" smtClean="0"/>
              <a:t>Another </a:t>
            </a:r>
            <a:r>
              <a:rPr lang="en-US" dirty="0"/>
              <a:t>cost </a:t>
            </a:r>
            <a:r>
              <a:rPr lang="en-US" b="1" dirty="0"/>
              <a:t>involves human and machine time required to do the analysis. </a:t>
            </a:r>
            <a:r>
              <a:rPr lang="en-US" dirty="0"/>
              <a:t>This can be minimized by using tools to perform most of the analysis. </a:t>
            </a:r>
          </a:p>
          <a:p>
            <a:pPr algn="just"/>
            <a:endParaRPr lang="en-US" dirty="0"/>
          </a:p>
        </p:txBody>
      </p:sp>
    </p:spTree>
    <p:extLst>
      <p:ext uri="{BB962C8B-B14F-4D97-AF65-F5344CB8AC3E}">
        <p14:creationId xmlns:p14="http://schemas.microsoft.com/office/powerpoint/2010/main" val="11943611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Audit Trails</a:t>
            </a:r>
            <a:endParaRPr lang="en-US"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pPr algn="just"/>
            <a:r>
              <a:rPr lang="en-US" dirty="0"/>
              <a:t>A </a:t>
            </a:r>
            <a:r>
              <a:rPr lang="en-US" b="1" dirty="0"/>
              <a:t>record showing who has accessed a computer system and what operations he or she has performed during a given period of time. </a:t>
            </a:r>
            <a:r>
              <a:rPr lang="en-US" dirty="0"/>
              <a:t>Audit trails are useful both for </a:t>
            </a:r>
            <a:r>
              <a:rPr lang="en-US" b="1" dirty="0"/>
              <a:t>maintaining security and for recovering lost transactions. </a:t>
            </a:r>
            <a:r>
              <a:rPr lang="en-US" dirty="0"/>
              <a:t>Most accounting systems and database management systems include an audit trail component. </a:t>
            </a:r>
          </a:p>
          <a:p>
            <a:pPr algn="just"/>
            <a:r>
              <a:rPr lang="en-US" dirty="0"/>
              <a:t>A system can maintain several different audit trails concurrently. There are typically two kinds of audit records, </a:t>
            </a:r>
          </a:p>
          <a:p>
            <a:pPr algn="just"/>
            <a:r>
              <a:rPr lang="en-US" dirty="0"/>
              <a:t>(1) an event-oriented log and </a:t>
            </a:r>
          </a:p>
          <a:p>
            <a:pPr algn="just"/>
            <a:r>
              <a:rPr lang="en-US" dirty="0"/>
              <a:t>(2) a record of every keystroke, often called keystroke monitoring.</a:t>
            </a:r>
          </a:p>
          <a:p>
            <a:pPr algn="just"/>
            <a:endParaRPr lang="en-US" dirty="0"/>
          </a:p>
        </p:txBody>
      </p:sp>
    </p:spTree>
    <p:extLst>
      <p:ext uri="{BB962C8B-B14F-4D97-AF65-F5344CB8AC3E}">
        <p14:creationId xmlns:p14="http://schemas.microsoft.com/office/powerpoint/2010/main" val="2454105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b="1" u="sng" dirty="0"/>
              <a:t>1.Individual Accountability</a:t>
            </a:r>
            <a:r>
              <a:rPr lang="en-US" dirty="0"/>
              <a:t>:</a:t>
            </a:r>
          </a:p>
          <a:p>
            <a:pPr algn="just"/>
            <a:r>
              <a:rPr lang="en-US" dirty="0"/>
              <a:t> </a:t>
            </a:r>
            <a:r>
              <a:rPr lang="en-US" dirty="0" smtClean="0"/>
              <a:t>Audit </a:t>
            </a:r>
            <a:r>
              <a:rPr lang="en-US" dirty="0"/>
              <a:t>trails are a technical mechanism that help managers </a:t>
            </a:r>
            <a:r>
              <a:rPr lang="en-US" b="1" dirty="0"/>
              <a:t>maintain individual accountability</a:t>
            </a:r>
            <a:r>
              <a:rPr lang="en-US" dirty="0"/>
              <a:t>. </a:t>
            </a:r>
          </a:p>
          <a:p>
            <a:pPr lvl="0" algn="just"/>
            <a:r>
              <a:rPr lang="en-US" dirty="0"/>
              <a:t>For example, audit trails can be used in concert with access controls to identify and </a:t>
            </a:r>
            <a:r>
              <a:rPr lang="en-US" b="1" dirty="0"/>
              <a:t>provide information about users suspected of improper modification of data (e.g., introducing errors into a database).</a:t>
            </a:r>
            <a:r>
              <a:rPr lang="en-US" dirty="0"/>
              <a:t> An audit trail may record "before" and "after" versions of records.</a:t>
            </a:r>
          </a:p>
          <a:p>
            <a:pPr algn="just"/>
            <a:endParaRPr lang="en-US" dirty="0"/>
          </a:p>
        </p:txBody>
      </p:sp>
    </p:spTree>
    <p:extLst>
      <p:ext uri="{BB962C8B-B14F-4D97-AF65-F5344CB8AC3E}">
        <p14:creationId xmlns:p14="http://schemas.microsoft.com/office/powerpoint/2010/main" val="20372974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b="1" u="sng" dirty="0"/>
              <a:t>1.Keystroke Monitoring</a:t>
            </a:r>
            <a:r>
              <a:rPr lang="en-US" dirty="0"/>
              <a:t>:</a:t>
            </a:r>
          </a:p>
          <a:p>
            <a:pPr algn="just"/>
            <a:r>
              <a:rPr lang="en-US" dirty="0" smtClean="0"/>
              <a:t>Keystroke </a:t>
            </a:r>
            <a:r>
              <a:rPr lang="en-US" dirty="0"/>
              <a:t>monitoring </a:t>
            </a:r>
            <a:r>
              <a:rPr lang="en-US" b="1" dirty="0"/>
              <a:t>is the process used to view or record both the keystrokes entered by a computer user and the computer's response during an interactive session. </a:t>
            </a:r>
          </a:p>
          <a:p>
            <a:pPr lvl="0" algn="just"/>
            <a:r>
              <a:rPr lang="en-US" dirty="0"/>
              <a:t>Keystroke monitoring is usually considered a special case of audit trails. Examples of keystroke monitoring would include viewing characters as they are typed by users, reading users' electronic mail, and viewing other recorded information typed by users.</a:t>
            </a:r>
          </a:p>
          <a:p>
            <a:pPr algn="just"/>
            <a:endParaRPr lang="en-US" dirty="0"/>
          </a:p>
        </p:txBody>
      </p:sp>
    </p:spTree>
    <p:extLst>
      <p:ext uri="{BB962C8B-B14F-4D97-AF65-F5344CB8AC3E}">
        <p14:creationId xmlns:p14="http://schemas.microsoft.com/office/powerpoint/2010/main" val="4308206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b="1" u="sng" dirty="0"/>
              <a:t>2.Audit Events</a:t>
            </a:r>
            <a:r>
              <a:rPr lang="en-US" dirty="0"/>
              <a:t>:</a:t>
            </a:r>
          </a:p>
          <a:p>
            <a:pPr lvl="0" algn="just"/>
            <a:r>
              <a:rPr lang="en-US" dirty="0"/>
              <a:t>System audit records are generally </a:t>
            </a:r>
            <a:r>
              <a:rPr lang="en-US" b="1" dirty="0"/>
              <a:t>used to monitor and fine-tune system performance. </a:t>
            </a:r>
          </a:p>
          <a:p>
            <a:pPr lvl="0" algn="just"/>
            <a:r>
              <a:rPr lang="en-US" dirty="0"/>
              <a:t>Application audit trails may be </a:t>
            </a:r>
            <a:r>
              <a:rPr lang="en-US" b="1" dirty="0"/>
              <a:t>used to discern flaws in applications, or violations of security policy committed </a:t>
            </a:r>
            <a:r>
              <a:rPr lang="en-US" dirty="0"/>
              <a:t>within an application. User audits records are generally used to hold individuals accountable for their actions. </a:t>
            </a:r>
          </a:p>
          <a:p>
            <a:pPr lvl="0" algn="just"/>
            <a:r>
              <a:rPr lang="en-US" dirty="0"/>
              <a:t>An analysis of user audit records </a:t>
            </a:r>
            <a:r>
              <a:rPr lang="en-US" b="1" dirty="0"/>
              <a:t>may expose a variety of security violations,</a:t>
            </a:r>
            <a:r>
              <a:rPr lang="en-US" dirty="0"/>
              <a:t> which might range from simple browsing to attempts to </a:t>
            </a:r>
            <a:r>
              <a:rPr lang="en-US" b="1" dirty="0"/>
              <a:t>plant Trojan horses or gain unauthorized privileges.</a:t>
            </a:r>
          </a:p>
          <a:p>
            <a:pPr algn="just"/>
            <a:endParaRPr lang="en-US" dirty="0"/>
          </a:p>
        </p:txBody>
      </p:sp>
    </p:spTree>
    <p:extLst>
      <p:ext uri="{BB962C8B-B14F-4D97-AF65-F5344CB8AC3E}">
        <p14:creationId xmlns:p14="http://schemas.microsoft.com/office/powerpoint/2010/main" val="39254316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b="1" u="sng" dirty="0"/>
              <a:t>a</a:t>
            </a:r>
            <a:r>
              <a:rPr lang="en-US" b="1" u="sng" dirty="0" smtClean="0"/>
              <a:t>. System-Level </a:t>
            </a:r>
            <a:r>
              <a:rPr lang="en-US" b="1" u="sng" dirty="0"/>
              <a:t>Audit Trails</a:t>
            </a:r>
            <a:r>
              <a:rPr lang="en-US" dirty="0"/>
              <a:t>:</a:t>
            </a:r>
          </a:p>
          <a:p>
            <a:pPr lvl="0" algn="just"/>
            <a:r>
              <a:rPr lang="en-US" dirty="0"/>
              <a:t>If a system-level audit capability exists, the audit trail should capture, at a minimum, any attempt to </a:t>
            </a:r>
            <a:r>
              <a:rPr lang="en-US" b="1" dirty="0"/>
              <a:t>log on (successful or unsuccessful</a:t>
            </a:r>
            <a:r>
              <a:rPr lang="en-US" dirty="0"/>
              <a:t>), the log-on ID, </a:t>
            </a:r>
            <a:r>
              <a:rPr lang="en-US" b="1" dirty="0"/>
              <a:t>date and time of each log-on attempt</a:t>
            </a:r>
            <a:r>
              <a:rPr lang="en-US" dirty="0"/>
              <a:t>, date and </a:t>
            </a:r>
            <a:r>
              <a:rPr lang="en-US" b="1" dirty="0"/>
              <a:t>time of each log-off, </a:t>
            </a:r>
            <a:r>
              <a:rPr lang="en-US" dirty="0"/>
              <a:t>the devices used, and the function(s) performed once logged on (e.g., the applications that the user tried, successfully or unsuccessfully, to invoke). </a:t>
            </a:r>
          </a:p>
          <a:p>
            <a:pPr algn="just"/>
            <a:endParaRPr lang="en-US" dirty="0"/>
          </a:p>
        </p:txBody>
      </p:sp>
    </p:spTree>
    <p:extLst>
      <p:ext uri="{BB962C8B-B14F-4D97-AF65-F5344CB8AC3E}">
        <p14:creationId xmlns:p14="http://schemas.microsoft.com/office/powerpoint/2010/main" val="2191820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u="sng" dirty="0"/>
              <a:t>b</a:t>
            </a:r>
            <a:r>
              <a:rPr lang="en-US" b="1" u="sng" dirty="0" smtClean="0"/>
              <a:t>. Application-Level </a:t>
            </a:r>
            <a:r>
              <a:rPr lang="en-US" b="1" u="sng" dirty="0"/>
              <a:t>Audit Trails</a:t>
            </a:r>
            <a:r>
              <a:rPr lang="en-US" dirty="0"/>
              <a:t>:</a:t>
            </a:r>
          </a:p>
          <a:p>
            <a:pPr lvl="0" algn="just"/>
            <a:r>
              <a:rPr lang="en-US" dirty="0"/>
              <a:t>System-level audit trails may not be able to track and log events within applications, or may not be able to provide the level of detail needed by application or data owners, the system administrator, or the computer security manager. </a:t>
            </a:r>
          </a:p>
          <a:p>
            <a:pPr algn="just"/>
            <a:endParaRPr lang="en-US" dirty="0"/>
          </a:p>
        </p:txBody>
      </p:sp>
    </p:spTree>
    <p:extLst>
      <p:ext uri="{BB962C8B-B14F-4D97-AF65-F5344CB8AC3E}">
        <p14:creationId xmlns:p14="http://schemas.microsoft.com/office/powerpoint/2010/main" val="29553606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u="sng" dirty="0" err="1"/>
              <a:t>c.User</a:t>
            </a:r>
            <a:r>
              <a:rPr lang="en-US" b="1" u="sng" dirty="0"/>
              <a:t> Audit Trails</a:t>
            </a:r>
            <a:r>
              <a:rPr lang="en-US" dirty="0"/>
              <a:t>:</a:t>
            </a:r>
          </a:p>
          <a:p>
            <a:pPr lvl="0" algn="just"/>
            <a:r>
              <a:rPr lang="en-US" dirty="0"/>
              <a:t>User audit trails can usually log: </a:t>
            </a:r>
          </a:p>
          <a:p>
            <a:pPr algn="just"/>
            <a:r>
              <a:rPr lang="en-US" dirty="0"/>
              <a:t>• all commands directly initiated by the user; </a:t>
            </a:r>
          </a:p>
          <a:p>
            <a:pPr algn="just"/>
            <a:r>
              <a:rPr lang="en-US" dirty="0" smtClean="0"/>
              <a:t>•all </a:t>
            </a:r>
            <a:r>
              <a:rPr lang="en-US" dirty="0"/>
              <a:t>identification and authentication attempts; and </a:t>
            </a:r>
          </a:p>
          <a:p>
            <a:pPr algn="just"/>
            <a:r>
              <a:rPr lang="en-US" dirty="0"/>
              <a:t>• files and resources accessed. </a:t>
            </a:r>
          </a:p>
          <a:p>
            <a:pPr algn="just"/>
            <a:endParaRPr lang="en-US" dirty="0"/>
          </a:p>
        </p:txBody>
      </p:sp>
    </p:spTree>
    <p:extLst>
      <p:ext uri="{BB962C8B-B14F-4D97-AF65-F5344CB8AC3E}">
        <p14:creationId xmlns:p14="http://schemas.microsoft.com/office/powerpoint/2010/main" val="17260767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steps to perform information security audit</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US" b="1" u="sng" dirty="0"/>
              <a:t>1.Preparing the IS audit (Step 1)</a:t>
            </a:r>
            <a:r>
              <a:rPr lang="en-US" dirty="0"/>
              <a:t>:</a:t>
            </a:r>
            <a:endParaRPr lang="en-IN" dirty="0"/>
          </a:p>
          <a:p>
            <a:pPr algn="just"/>
            <a:r>
              <a:rPr lang="en-US" smtClean="0"/>
              <a:t>When </a:t>
            </a:r>
            <a:r>
              <a:rPr lang="en-US" dirty="0"/>
              <a:t>initiating an IS audit (for example by the IT Security Officer or the person responsible for IS audits), the management of the </a:t>
            </a:r>
            <a:r>
              <a:rPr lang="en-US" dirty="0" err="1"/>
              <a:t>organisation</a:t>
            </a:r>
            <a:r>
              <a:rPr lang="en-US" dirty="0"/>
              <a:t> to be examined must participate. In this stage, the object to be examined is specified, the contract is awarded, and the IS audit team contracted is granted the necessary </a:t>
            </a:r>
            <a:r>
              <a:rPr lang="en-US" dirty="0" err="1"/>
              <a:t>authorisations</a:t>
            </a:r>
            <a:r>
              <a:rPr lang="en-US" dirty="0"/>
              <a:t> (for example </a:t>
            </a:r>
            <a:r>
              <a:rPr lang="en-US" dirty="0" err="1"/>
              <a:t>authorisation</a:t>
            </a:r>
            <a:r>
              <a:rPr lang="en-US" dirty="0"/>
              <a:t> to view documents).</a:t>
            </a:r>
            <a:endParaRPr lang="en-IN" dirty="0"/>
          </a:p>
          <a:p>
            <a:pPr algn="just"/>
            <a:r>
              <a:rPr lang="en-US" b="1" dirty="0" err="1"/>
              <a:t>Organisational</a:t>
            </a:r>
            <a:r>
              <a:rPr lang="en-US" b="1" dirty="0"/>
              <a:t> documents:</a:t>
            </a:r>
            <a:endParaRPr lang="en-IN" dirty="0"/>
          </a:p>
          <a:p>
            <a:pPr algn="just"/>
            <a:r>
              <a:rPr lang="en-US" b="1" dirty="0"/>
              <a:t>Technical documents: </a:t>
            </a:r>
            <a:endParaRPr lang="en-IN" dirty="0"/>
          </a:p>
          <a:p>
            <a:pPr algn="just"/>
            <a:endParaRPr lang="en-IN" dirty="0"/>
          </a:p>
        </p:txBody>
      </p:sp>
    </p:spTree>
    <p:extLst>
      <p:ext uri="{BB962C8B-B14F-4D97-AF65-F5344CB8AC3E}">
        <p14:creationId xmlns:p14="http://schemas.microsoft.com/office/powerpoint/2010/main" val="137730046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lgn="just"/>
            <a:r>
              <a:rPr lang="en-US" b="1" u="sng" dirty="0"/>
              <a:t>2.Creating the IS audit plan and screening documents (Step 2):</a:t>
            </a:r>
            <a:endParaRPr lang="en-IN" dirty="0"/>
          </a:p>
          <a:p>
            <a:pPr algn="just"/>
            <a:r>
              <a:rPr lang="en-US" dirty="0"/>
              <a:t> </a:t>
            </a:r>
            <a:endParaRPr lang="en-IN" dirty="0"/>
          </a:p>
          <a:p>
            <a:pPr lvl="0" algn="just"/>
            <a:r>
              <a:rPr lang="en-US" dirty="0"/>
              <a:t>All reference documents are to be checked for completeness and up-to-</a:t>
            </a:r>
            <a:r>
              <a:rPr lang="en-US" dirty="0" err="1"/>
              <a:t>dateness</a:t>
            </a:r>
            <a:r>
              <a:rPr lang="en-US" dirty="0"/>
              <a:t>. When evaluating the up-to-</a:t>
            </a:r>
            <a:r>
              <a:rPr lang="en-US" dirty="0" err="1"/>
              <a:t>dateness</a:t>
            </a:r>
            <a:r>
              <a:rPr lang="en-US" dirty="0"/>
              <a:t> of the documents, note that some documents are more generic than others so that updates in the documents may be required more or less often, depending on the document. </a:t>
            </a:r>
            <a:endParaRPr lang="en-IN" dirty="0"/>
          </a:p>
          <a:p>
            <a:pPr algn="just"/>
            <a:endParaRPr lang="en-IN" dirty="0"/>
          </a:p>
        </p:txBody>
      </p:sp>
    </p:spTree>
    <p:extLst>
      <p:ext uri="{BB962C8B-B14F-4D97-AF65-F5344CB8AC3E}">
        <p14:creationId xmlns:p14="http://schemas.microsoft.com/office/powerpoint/2010/main" val="28755782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US" b="1" u="sng" dirty="0"/>
              <a:t>3.Examining documents and updating the IS audit plan (Step 3):</a:t>
            </a:r>
            <a:endParaRPr lang="en-IN" dirty="0"/>
          </a:p>
          <a:p>
            <a:pPr algn="just"/>
            <a:r>
              <a:rPr lang="en-US" dirty="0"/>
              <a:t> </a:t>
            </a:r>
            <a:endParaRPr lang="en-IN" dirty="0"/>
          </a:p>
          <a:p>
            <a:pPr lvl="0" algn="just"/>
            <a:r>
              <a:rPr lang="en-US" dirty="0"/>
              <a:t>The document examination is performed based on the safeguards specified in the IS audit plan. The examination of the documents focuses primarily on the completeness and understandability of the documents. </a:t>
            </a:r>
            <a:endParaRPr lang="en-IN" dirty="0"/>
          </a:p>
          <a:p>
            <a:pPr algn="just"/>
            <a:endParaRPr lang="en-IN" dirty="0"/>
          </a:p>
        </p:txBody>
      </p:sp>
    </p:spTree>
    <p:extLst>
      <p:ext uri="{BB962C8B-B14F-4D97-AF65-F5344CB8AC3E}">
        <p14:creationId xmlns:p14="http://schemas.microsoft.com/office/powerpoint/2010/main" val="7856861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pPr algn="just"/>
            <a:r>
              <a:rPr lang="en-US" b="1" u="sng" dirty="0"/>
              <a:t>4.On-site examination (Step 4):</a:t>
            </a:r>
            <a:endParaRPr lang="en-IN" dirty="0"/>
          </a:p>
          <a:p>
            <a:pPr algn="just"/>
            <a:r>
              <a:rPr lang="en-US" dirty="0"/>
              <a:t> </a:t>
            </a:r>
            <a:endParaRPr lang="en-IN" dirty="0"/>
          </a:p>
          <a:p>
            <a:pPr lvl="0" algn="just"/>
            <a:r>
              <a:rPr lang="en-US" dirty="0"/>
              <a:t>The goal of the on-site examination is to compare and check the documents presented, for example the concepts and guidelines, with the actual conditions on-site to see if information security is guaranteed in an adequate and practical form with the selected safeguards. The procedure follows the IS audit plan.</a:t>
            </a:r>
            <a:endParaRPr lang="en-IN" dirty="0"/>
          </a:p>
          <a:p>
            <a:pPr algn="just"/>
            <a:endParaRPr lang="en-IN" dirty="0"/>
          </a:p>
        </p:txBody>
      </p:sp>
    </p:spTree>
    <p:extLst>
      <p:ext uri="{BB962C8B-B14F-4D97-AF65-F5344CB8AC3E}">
        <p14:creationId xmlns:p14="http://schemas.microsoft.com/office/powerpoint/2010/main" val="24442337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US" b="1" u="sng" dirty="0"/>
              <a:t>5.Evaluating the on-site examination (Step 5):</a:t>
            </a:r>
            <a:endParaRPr lang="en-IN" dirty="0"/>
          </a:p>
          <a:p>
            <a:pPr algn="just"/>
            <a:r>
              <a:rPr lang="en-US" dirty="0"/>
              <a:t> </a:t>
            </a:r>
            <a:endParaRPr lang="en-IN" dirty="0"/>
          </a:p>
          <a:p>
            <a:pPr lvl="0" algn="just"/>
            <a:r>
              <a:rPr lang="en-US" dirty="0"/>
              <a:t>After the on-site examination, the information obtained is consolidated further and evaluated. The evaluation can also be performed by external experts if the required expert knowledge is not covered by the IS audit team. </a:t>
            </a:r>
            <a:endParaRPr lang="en-IN" dirty="0"/>
          </a:p>
          <a:p>
            <a:pPr algn="just"/>
            <a:endParaRPr lang="en-IN" dirty="0"/>
          </a:p>
        </p:txBody>
      </p:sp>
    </p:spTree>
    <p:extLst>
      <p:ext uri="{BB962C8B-B14F-4D97-AF65-F5344CB8AC3E}">
        <p14:creationId xmlns:p14="http://schemas.microsoft.com/office/powerpoint/2010/main" val="33447281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b="1" u="sng" dirty="0"/>
              <a:t>2.Reconstruction of Events</a:t>
            </a:r>
            <a:r>
              <a:rPr lang="en-US" dirty="0"/>
              <a:t>:</a:t>
            </a:r>
          </a:p>
          <a:p>
            <a:pPr algn="just"/>
            <a:r>
              <a:rPr lang="en-US" dirty="0" smtClean="0"/>
              <a:t>Audit </a:t>
            </a:r>
            <a:r>
              <a:rPr lang="en-US" dirty="0"/>
              <a:t>trails can also be </a:t>
            </a:r>
            <a:r>
              <a:rPr lang="en-US" b="1" dirty="0"/>
              <a:t>used to reconstruct events after a problem has occurred. </a:t>
            </a:r>
            <a:r>
              <a:rPr lang="en-US" dirty="0"/>
              <a:t>Damage can be more easily assessed by reviewing </a:t>
            </a:r>
            <a:r>
              <a:rPr lang="en-US" b="1" dirty="0"/>
              <a:t>audit trails of system activity to pinpoint how, when, and why normal operations ceased. </a:t>
            </a:r>
          </a:p>
          <a:p>
            <a:pPr lvl="0" algn="just"/>
            <a:r>
              <a:rPr lang="en-US" dirty="0"/>
              <a:t>If, for example, </a:t>
            </a:r>
            <a:r>
              <a:rPr lang="en-US" b="1" dirty="0"/>
              <a:t>a system fails or the integrity of a file (either program or data) is questioned</a:t>
            </a:r>
            <a:r>
              <a:rPr lang="en-US" dirty="0"/>
              <a:t>, an analysis of the audit trail can reconstruct the series of steps taken by the system, the users, and the application. </a:t>
            </a:r>
          </a:p>
          <a:p>
            <a:pPr algn="just"/>
            <a:endParaRPr lang="en-US" dirty="0"/>
          </a:p>
        </p:txBody>
      </p:sp>
    </p:spTree>
    <p:extLst>
      <p:ext uri="{BB962C8B-B14F-4D97-AF65-F5344CB8AC3E}">
        <p14:creationId xmlns:p14="http://schemas.microsoft.com/office/powerpoint/2010/main" val="8211261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pPr algn="just"/>
            <a:r>
              <a:rPr lang="en-US" b="1" u="sng" dirty="0"/>
              <a:t>6.Producing the IS audit report (Step 6):</a:t>
            </a:r>
            <a:endParaRPr lang="en-IN" dirty="0"/>
          </a:p>
          <a:p>
            <a:pPr algn="just"/>
            <a:r>
              <a:rPr lang="en-US" b="1" dirty="0"/>
              <a:t> </a:t>
            </a:r>
            <a:endParaRPr lang="en-IN" dirty="0"/>
          </a:p>
          <a:p>
            <a:pPr algn="just"/>
            <a:r>
              <a:rPr lang="en-US" dirty="0"/>
              <a:t> </a:t>
            </a:r>
            <a:endParaRPr lang="en-IN" dirty="0"/>
          </a:p>
          <a:p>
            <a:pPr lvl="0" algn="just"/>
            <a:r>
              <a:rPr lang="en-US" dirty="0"/>
              <a:t>The IS audit report, including the reference documents, is to be provided in writing to the management of the </a:t>
            </a:r>
            <a:r>
              <a:rPr lang="en-US" dirty="0" err="1"/>
              <a:t>organisation</a:t>
            </a:r>
            <a:r>
              <a:rPr lang="en-US" dirty="0"/>
              <a:t> audited or the client, the person responsible for IS audits, and the IT Security Officer.</a:t>
            </a:r>
            <a:endParaRPr lang="en-IN" dirty="0"/>
          </a:p>
          <a:p>
            <a:pPr algn="just"/>
            <a:endParaRPr lang="en-IN" dirty="0"/>
          </a:p>
        </p:txBody>
      </p:sp>
    </p:spTree>
    <p:extLst>
      <p:ext uri="{BB962C8B-B14F-4D97-AF65-F5344CB8AC3E}">
        <p14:creationId xmlns:p14="http://schemas.microsoft.com/office/powerpoint/2010/main" val="24087227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implementations issues regarding Audit Trail</a:t>
            </a:r>
            <a:endParaRPr lang="en-IN" dirty="0"/>
          </a:p>
        </p:txBody>
      </p:sp>
      <p:sp>
        <p:nvSpPr>
          <p:cNvPr id="3" name="Content Placeholder 2"/>
          <p:cNvSpPr>
            <a:spLocks noGrp="1"/>
          </p:cNvSpPr>
          <p:nvPr>
            <p:ph idx="1"/>
          </p:nvPr>
        </p:nvSpPr>
        <p:spPr/>
        <p:txBody>
          <a:bodyPr>
            <a:normAutofit fontScale="85000" lnSpcReduction="10000"/>
          </a:bodyPr>
          <a:lstStyle/>
          <a:p>
            <a:pPr algn="just"/>
            <a:r>
              <a:rPr lang="en-US" b="1" u="sng" dirty="0"/>
              <a:t>1.Protecting Audit Trail Data</a:t>
            </a:r>
            <a:r>
              <a:rPr lang="en-US" dirty="0"/>
              <a:t>:</a:t>
            </a:r>
            <a:endParaRPr lang="en-IN" dirty="0"/>
          </a:p>
          <a:p>
            <a:pPr algn="just"/>
            <a:r>
              <a:rPr lang="en-US" dirty="0" smtClean="0"/>
              <a:t>Access </a:t>
            </a:r>
            <a:r>
              <a:rPr lang="en-US" dirty="0"/>
              <a:t>to on-line audit logs should be strictly controlled. Computer security managers and system administrators or managers should have access for review purposes; however, security and/or administration personnel who maintain logical access functions may have no need for access to audit logs. </a:t>
            </a:r>
            <a:endParaRPr lang="en-IN" dirty="0"/>
          </a:p>
          <a:p>
            <a:pPr algn="just"/>
            <a:r>
              <a:rPr lang="en-US" dirty="0"/>
              <a:t> </a:t>
            </a:r>
            <a:r>
              <a:rPr lang="en-US" dirty="0" smtClean="0"/>
              <a:t>It </a:t>
            </a:r>
            <a:r>
              <a:rPr lang="en-US" dirty="0"/>
              <a:t>is particularly important to ensure the integrity of audit trail data against modification. One way to do this is to use </a:t>
            </a:r>
            <a:r>
              <a:rPr lang="en-US" b="1" dirty="0"/>
              <a:t>digital signatures</a:t>
            </a:r>
            <a:r>
              <a:rPr lang="en-US" dirty="0"/>
              <a:t>.  Another way is to use </a:t>
            </a:r>
            <a:r>
              <a:rPr lang="en-US" b="1" dirty="0"/>
              <a:t>write-once devices</a:t>
            </a:r>
            <a:r>
              <a:rPr lang="en-US" dirty="0"/>
              <a:t>. </a:t>
            </a:r>
            <a:endParaRPr lang="en-IN" dirty="0"/>
          </a:p>
          <a:p>
            <a:pPr algn="just"/>
            <a:endParaRPr lang="en-IN" dirty="0"/>
          </a:p>
        </p:txBody>
      </p:sp>
    </p:spTree>
    <p:extLst>
      <p:ext uri="{BB962C8B-B14F-4D97-AF65-F5344CB8AC3E}">
        <p14:creationId xmlns:p14="http://schemas.microsoft.com/office/powerpoint/2010/main" val="163008427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algn="just"/>
            <a:r>
              <a:rPr lang="en-US" b="1" u="sng" dirty="0"/>
              <a:t>2.Review of Audit Trails</a:t>
            </a:r>
            <a:r>
              <a:rPr lang="en-US" dirty="0"/>
              <a:t>:</a:t>
            </a:r>
            <a:endParaRPr lang="en-IN" dirty="0"/>
          </a:p>
          <a:p>
            <a:pPr algn="just"/>
            <a:r>
              <a:rPr lang="en-US" dirty="0"/>
              <a:t> </a:t>
            </a:r>
            <a:endParaRPr lang="en-IN" dirty="0"/>
          </a:p>
          <a:p>
            <a:pPr lvl="0" algn="just"/>
            <a:r>
              <a:rPr lang="en-US" dirty="0"/>
              <a:t>Audit trails can be used to review what occurred after an event, for periodic reviews, and for real-time analysis. </a:t>
            </a:r>
            <a:endParaRPr lang="en-IN" dirty="0"/>
          </a:p>
          <a:p>
            <a:pPr algn="just"/>
            <a:r>
              <a:rPr lang="en-US" dirty="0"/>
              <a:t> </a:t>
            </a:r>
            <a:endParaRPr lang="en-IN" dirty="0"/>
          </a:p>
          <a:p>
            <a:pPr lvl="0" algn="just"/>
            <a:r>
              <a:rPr lang="en-US" dirty="0"/>
              <a:t>Reviewers should know what to look for to be effective in spotting unusual activity. They need to understand what normal activity looks like. </a:t>
            </a:r>
            <a:endParaRPr lang="en-IN" dirty="0"/>
          </a:p>
          <a:p>
            <a:pPr algn="just"/>
            <a:endParaRPr lang="en-IN" dirty="0"/>
          </a:p>
        </p:txBody>
      </p:sp>
    </p:spTree>
    <p:extLst>
      <p:ext uri="{BB962C8B-B14F-4D97-AF65-F5344CB8AC3E}">
        <p14:creationId xmlns:p14="http://schemas.microsoft.com/office/powerpoint/2010/main" val="42811128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US" b="1" u="sng" dirty="0"/>
              <a:t>3.Tools for Audit Trail Analysis</a:t>
            </a:r>
            <a:r>
              <a:rPr lang="en-US" dirty="0"/>
              <a:t>:</a:t>
            </a:r>
            <a:endParaRPr lang="en-IN" dirty="0"/>
          </a:p>
          <a:p>
            <a:pPr lvl="0" algn="just"/>
            <a:r>
              <a:rPr lang="en-US" dirty="0"/>
              <a:t>Many types of tools have been developed to help to reduce the amount of information contained in audit records, as well as to distill useful information from the raw data. </a:t>
            </a:r>
            <a:endParaRPr lang="en-IN" dirty="0"/>
          </a:p>
          <a:p>
            <a:pPr algn="just"/>
            <a:endParaRPr lang="en-IN" dirty="0"/>
          </a:p>
        </p:txBody>
      </p:sp>
    </p:spTree>
    <p:extLst>
      <p:ext uri="{BB962C8B-B14F-4D97-AF65-F5344CB8AC3E}">
        <p14:creationId xmlns:p14="http://schemas.microsoft.com/office/powerpoint/2010/main" val="417464039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10000"/>
          </a:bodyPr>
          <a:lstStyle/>
          <a:p>
            <a:pPr algn="just"/>
            <a:r>
              <a:rPr lang="en-US" dirty="0"/>
              <a:t>Some of the types of tools include:</a:t>
            </a:r>
            <a:endParaRPr lang="en-IN" dirty="0"/>
          </a:p>
          <a:p>
            <a:pPr algn="just"/>
            <a:r>
              <a:rPr lang="en-US" b="1" dirty="0" err="1"/>
              <a:t>a.Audit</a:t>
            </a:r>
            <a:r>
              <a:rPr lang="en-US" b="1" dirty="0"/>
              <a:t> reduction tools</a:t>
            </a:r>
            <a:r>
              <a:rPr lang="en-US" dirty="0"/>
              <a:t> are preprocessors designed to reduce the volume of audit records to facilitate manual review.</a:t>
            </a:r>
            <a:endParaRPr lang="en-IN" dirty="0"/>
          </a:p>
          <a:p>
            <a:pPr algn="just"/>
            <a:r>
              <a:rPr lang="en-US" b="1" dirty="0" err="1"/>
              <a:t>b.Trends</a:t>
            </a:r>
            <a:r>
              <a:rPr lang="en-US" b="1" dirty="0"/>
              <a:t>/variance -detection tools</a:t>
            </a:r>
            <a:r>
              <a:rPr lang="en-US" dirty="0"/>
              <a:t> look for anomalies in user or system behavior. It is possible to construct more sophisticated processors that monitor usage trends and detect major variations.</a:t>
            </a:r>
            <a:endParaRPr lang="en-IN" dirty="0"/>
          </a:p>
          <a:p>
            <a:pPr algn="just"/>
            <a:r>
              <a:rPr lang="en-US" b="1" dirty="0" err="1"/>
              <a:t>c.Attack</a:t>
            </a:r>
            <a:r>
              <a:rPr lang="en-US" b="1" dirty="0"/>
              <a:t> signature-detection tools</a:t>
            </a:r>
            <a:r>
              <a:rPr lang="en-US" dirty="0"/>
              <a:t> look for an attack signature, which is a specific sequence of events indicative of an unauthorized access attempt.</a:t>
            </a:r>
            <a:endParaRPr lang="en-IN" dirty="0"/>
          </a:p>
          <a:p>
            <a:pPr algn="just"/>
            <a:endParaRPr lang="en-IN" dirty="0"/>
          </a:p>
        </p:txBody>
      </p:sp>
    </p:spTree>
    <p:extLst>
      <p:ext uri="{BB962C8B-B14F-4D97-AF65-F5344CB8AC3E}">
        <p14:creationId xmlns:p14="http://schemas.microsoft.com/office/powerpoint/2010/main" val="105063210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Business Continuity Planning with its different    </a:t>
            </a:r>
            <a:r>
              <a:rPr lang="en-IN" sz="2800" dirty="0"/>
              <a:t/>
            </a:r>
            <a:br>
              <a:rPr lang="en-IN" sz="2800" dirty="0"/>
            </a:br>
            <a:r>
              <a:rPr lang="en-US" sz="2800" b="1" dirty="0"/>
              <a:t>	phases.</a:t>
            </a:r>
            <a:r>
              <a:rPr lang="en-IN" sz="2800" dirty="0"/>
              <a:t/>
            </a:r>
            <a:br>
              <a:rPr lang="en-IN" sz="2800" dirty="0"/>
            </a:br>
            <a:endParaRPr lang="en-IN" sz="2800" dirty="0"/>
          </a:p>
        </p:txBody>
      </p:sp>
      <p:sp>
        <p:nvSpPr>
          <p:cNvPr id="3" name="Content Placeholder 2"/>
          <p:cNvSpPr>
            <a:spLocks noGrp="1"/>
          </p:cNvSpPr>
          <p:nvPr>
            <p:ph idx="1"/>
          </p:nvPr>
        </p:nvSpPr>
        <p:spPr/>
        <p:txBody>
          <a:bodyPr/>
          <a:lstStyle/>
          <a:p>
            <a:endParaRPr lang="en-IN"/>
          </a:p>
        </p:txBody>
      </p:sp>
      <p:pic>
        <p:nvPicPr>
          <p:cNvPr id="4" name="Picture 3" descr="http://www.raymondcoxconsulting.com/wp-content/uploads/2011/08/BCP_Life-_Cycle.jpg"/>
          <p:cNvPicPr/>
          <p:nvPr/>
        </p:nvPicPr>
        <p:blipFill>
          <a:blip r:embed="rId2" cstate="print"/>
          <a:srcRect/>
          <a:stretch>
            <a:fillRect/>
          </a:stretch>
        </p:blipFill>
        <p:spPr bwMode="auto">
          <a:xfrm>
            <a:off x="1600200" y="1417638"/>
            <a:ext cx="5943600" cy="5029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1188980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pPr lvl="0" algn="just"/>
            <a:r>
              <a:rPr lang="en-US" b="1" dirty="0"/>
              <a:t>Business continuity planning</a:t>
            </a:r>
            <a:r>
              <a:rPr lang="en-US" dirty="0"/>
              <a:t> (or </a:t>
            </a:r>
            <a:r>
              <a:rPr lang="en-US" b="1" dirty="0"/>
              <a:t>business continuity and resiliency planning</a:t>
            </a:r>
            <a:r>
              <a:rPr lang="en-US" dirty="0"/>
              <a:t>) is the process of creating systems of prevention and recovery to deal with potential threats to a company.</a:t>
            </a:r>
            <a:endParaRPr lang="en-IN" dirty="0"/>
          </a:p>
          <a:p>
            <a:pPr lvl="0" algn="just"/>
            <a:r>
              <a:rPr lang="en-US" dirty="0"/>
              <a:t>A </a:t>
            </a:r>
            <a:r>
              <a:rPr lang="en-US" u="sng" dirty="0"/>
              <a:t>business continuity</a:t>
            </a:r>
            <a:r>
              <a:rPr lang="en-US" dirty="0"/>
              <a:t> plan is a plan to continue operations if a place of business is affected by different levels of disaster which can be localized short term disasters, to days long building wide problems, to a permanent loss of a building. </a:t>
            </a:r>
            <a:endParaRPr lang="en-IN" dirty="0"/>
          </a:p>
          <a:p>
            <a:pPr algn="just"/>
            <a:endParaRPr lang="en-IN" dirty="0"/>
          </a:p>
        </p:txBody>
      </p:sp>
    </p:spTree>
    <p:extLst>
      <p:ext uri="{BB962C8B-B14F-4D97-AF65-F5344CB8AC3E}">
        <p14:creationId xmlns:p14="http://schemas.microsoft.com/office/powerpoint/2010/main" val="204988075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u="sng" dirty="0"/>
              <a:t>Phases of Business Community Planning</a:t>
            </a:r>
            <a:r>
              <a:rPr lang="en-US" b="1" dirty="0"/>
              <a:t>:</a:t>
            </a:r>
            <a:r>
              <a:rPr lang="en-IN" dirty="0"/>
              <a:t/>
            </a:r>
            <a:br>
              <a:rPr lang="en-IN" dirty="0"/>
            </a:br>
            <a:endParaRPr lang="en-IN" dirty="0"/>
          </a:p>
        </p:txBody>
      </p:sp>
      <p:sp>
        <p:nvSpPr>
          <p:cNvPr id="3" name="Content Placeholder 2"/>
          <p:cNvSpPr>
            <a:spLocks noGrp="1"/>
          </p:cNvSpPr>
          <p:nvPr>
            <p:ph idx="1"/>
          </p:nvPr>
        </p:nvSpPr>
        <p:spPr/>
        <p:txBody>
          <a:bodyPr>
            <a:normAutofit fontScale="85000" lnSpcReduction="20000"/>
          </a:bodyPr>
          <a:lstStyle/>
          <a:p>
            <a:pPr algn="just" fontAlgn="base"/>
            <a:r>
              <a:rPr lang="en-US" b="1" u="sng" dirty="0"/>
              <a:t>Phase 1: Identify the risks:</a:t>
            </a:r>
            <a:endParaRPr lang="en-IN" dirty="0"/>
          </a:p>
          <a:p>
            <a:pPr algn="just" fontAlgn="base"/>
            <a:r>
              <a:rPr lang="en-US" dirty="0" smtClean="0"/>
              <a:t>The </a:t>
            </a:r>
            <a:r>
              <a:rPr lang="en-US" dirty="0"/>
              <a:t>first phase is to conduct a risk assessment, identifying any potential hazards that could disrupt your business. Consider any type of risk your team can imagine, including natural threats, human threats and technical threats.</a:t>
            </a:r>
            <a:endParaRPr lang="en-IN" dirty="0"/>
          </a:p>
          <a:p>
            <a:pPr algn="just" fontAlgn="base"/>
            <a:r>
              <a:rPr lang="en-US" b="1" dirty="0"/>
              <a:t> </a:t>
            </a:r>
            <a:r>
              <a:rPr lang="en-US" b="1" u="sng" dirty="0" smtClean="0"/>
              <a:t>Phase </a:t>
            </a:r>
            <a:r>
              <a:rPr lang="en-US" b="1" u="sng" dirty="0"/>
              <a:t>2: Analyze the risks you face:</a:t>
            </a:r>
            <a:endParaRPr lang="en-IN" dirty="0"/>
          </a:p>
          <a:p>
            <a:pPr algn="just" fontAlgn="base"/>
            <a:r>
              <a:rPr lang="en-US" dirty="0" smtClean="0"/>
              <a:t>Next</a:t>
            </a:r>
            <a:r>
              <a:rPr lang="en-US" dirty="0"/>
              <a:t>, you’ll perform a business impact analysis (BIA) to gauge the impact of each potential risk. For each risk, determine how severe the impact would be and how long your business could survive without those processes running. </a:t>
            </a:r>
            <a:endParaRPr lang="en-IN" dirty="0"/>
          </a:p>
          <a:p>
            <a:pPr algn="just"/>
            <a:endParaRPr lang="en-IN" dirty="0"/>
          </a:p>
        </p:txBody>
      </p:sp>
    </p:spTree>
    <p:extLst>
      <p:ext uri="{BB962C8B-B14F-4D97-AF65-F5344CB8AC3E}">
        <p14:creationId xmlns:p14="http://schemas.microsoft.com/office/powerpoint/2010/main" val="36969812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pPr algn="just" fontAlgn="base"/>
            <a:r>
              <a:rPr lang="en-US" b="1" u="sng" dirty="0"/>
              <a:t>Phase 3: Design your strategy:</a:t>
            </a:r>
            <a:endParaRPr lang="en-IN" dirty="0"/>
          </a:p>
          <a:p>
            <a:pPr algn="just" fontAlgn="base"/>
            <a:r>
              <a:rPr lang="en-US" dirty="0" smtClean="0"/>
              <a:t>Now </a:t>
            </a:r>
            <a:r>
              <a:rPr lang="en-US" dirty="0"/>
              <a:t>it’s time to figure out strategies to mitigate interruptions and to quickly recover from them. </a:t>
            </a:r>
            <a:endParaRPr lang="en-IN" dirty="0"/>
          </a:p>
          <a:p>
            <a:pPr algn="just" fontAlgn="base"/>
            <a:r>
              <a:rPr lang="en-US" dirty="0" smtClean="0"/>
              <a:t>Consider </a:t>
            </a:r>
            <a:r>
              <a:rPr lang="en-US" dirty="0"/>
              <a:t>everything you’ll need to protect your people, your assets and you’re your functions. </a:t>
            </a:r>
            <a:endParaRPr lang="en-IN" dirty="0"/>
          </a:p>
          <a:p>
            <a:pPr lvl="0" algn="just" fontAlgn="base"/>
            <a:r>
              <a:rPr lang="en-US" dirty="0" smtClean="0"/>
              <a:t>Finally</a:t>
            </a:r>
            <a:r>
              <a:rPr lang="en-US" dirty="0"/>
              <a:t>, it’s time to create a concise, well organized and easy-to follow document or set of documents. </a:t>
            </a:r>
            <a:endParaRPr lang="en-IN" dirty="0"/>
          </a:p>
          <a:p>
            <a:pPr algn="just"/>
            <a:endParaRPr lang="en-IN" dirty="0"/>
          </a:p>
        </p:txBody>
      </p:sp>
    </p:spTree>
    <p:extLst>
      <p:ext uri="{BB962C8B-B14F-4D97-AF65-F5344CB8AC3E}">
        <p14:creationId xmlns:p14="http://schemas.microsoft.com/office/powerpoint/2010/main" val="17763365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fontAlgn="base"/>
            <a:r>
              <a:rPr lang="en-US" b="1" u="sng" dirty="0"/>
              <a:t>Phase 5: Measure your success by testing:</a:t>
            </a:r>
            <a:endParaRPr lang="en-IN" dirty="0"/>
          </a:p>
          <a:p>
            <a:pPr algn="just" fontAlgn="base"/>
            <a:r>
              <a:rPr lang="en-US" dirty="0"/>
              <a:t> </a:t>
            </a:r>
            <a:endParaRPr lang="en-IN" dirty="0"/>
          </a:p>
          <a:p>
            <a:pPr lvl="0" algn="just" fontAlgn="base"/>
            <a:r>
              <a:rPr lang="en-US" dirty="0"/>
              <a:t>A plan isn’t truly a plan until it has been thoroughly tested. There are a variety of tests you should perform, with each providing different information on how to improve your plan. </a:t>
            </a:r>
            <a:endParaRPr lang="en-IN" dirty="0"/>
          </a:p>
          <a:p>
            <a:pPr algn="just"/>
            <a:endParaRPr lang="en-IN" dirty="0"/>
          </a:p>
        </p:txBody>
      </p:sp>
    </p:spTree>
    <p:extLst>
      <p:ext uri="{BB962C8B-B14F-4D97-AF65-F5344CB8AC3E}">
        <p14:creationId xmlns:p14="http://schemas.microsoft.com/office/powerpoint/2010/main" val="3394115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b="1" u="sng" dirty="0"/>
              <a:t>3</a:t>
            </a:r>
            <a:r>
              <a:rPr lang="en-US" b="1" u="sng" dirty="0" smtClean="0"/>
              <a:t>. Intrusion </a:t>
            </a:r>
            <a:r>
              <a:rPr lang="en-US" b="1" u="sng" dirty="0"/>
              <a:t>Detection:</a:t>
            </a:r>
            <a:endParaRPr lang="en-US" dirty="0"/>
          </a:p>
          <a:p>
            <a:pPr algn="just"/>
            <a:r>
              <a:rPr lang="en-US" dirty="0" smtClean="0"/>
              <a:t>If </a:t>
            </a:r>
            <a:r>
              <a:rPr lang="en-US" dirty="0"/>
              <a:t>audit trails have been designed and implemented to </a:t>
            </a:r>
            <a:r>
              <a:rPr lang="en-US" b="1" dirty="0"/>
              <a:t>record appropriate information, they can assist in intrusion detection. </a:t>
            </a:r>
          </a:p>
          <a:p>
            <a:pPr lvl="0" algn="just"/>
            <a:r>
              <a:rPr lang="en-US" dirty="0" smtClean="0"/>
              <a:t>Real-time </a:t>
            </a:r>
            <a:r>
              <a:rPr lang="en-US" dirty="0"/>
              <a:t>intrusion detection is </a:t>
            </a:r>
            <a:r>
              <a:rPr lang="en-US" b="1" dirty="0"/>
              <a:t>primarily aimed at outsiders attempting to gain unauthorized access to the system. </a:t>
            </a:r>
            <a:r>
              <a:rPr lang="en-US" dirty="0"/>
              <a:t>It may also be used to detect changes in the </a:t>
            </a:r>
            <a:r>
              <a:rPr lang="en-US" b="1" dirty="0"/>
              <a:t>system's performance indicative of, for example, a virus or worm attack.  </a:t>
            </a:r>
          </a:p>
          <a:p>
            <a:pPr algn="just"/>
            <a:endParaRPr lang="en-US" dirty="0"/>
          </a:p>
        </p:txBody>
      </p:sp>
    </p:spTree>
    <p:extLst>
      <p:ext uri="{BB962C8B-B14F-4D97-AF65-F5344CB8AC3E}">
        <p14:creationId xmlns:p14="http://schemas.microsoft.com/office/powerpoint/2010/main" val="26234124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t>Business Continuity Planning and Recovery Plan   </a:t>
            </a:r>
            <a:r>
              <a:rPr lang="en-IN" sz="2800" dirty="0"/>
              <a:t/>
            </a:r>
            <a:br>
              <a:rPr lang="en-IN" sz="2800" dirty="0"/>
            </a:br>
            <a:r>
              <a:rPr lang="en-US" sz="2800" b="1" dirty="0"/>
              <a:t>	in industry.</a:t>
            </a:r>
            <a:r>
              <a:rPr lang="en-IN" sz="2800" dirty="0"/>
              <a:t/>
            </a:r>
            <a:br>
              <a:rPr lang="en-IN" sz="2800" dirty="0"/>
            </a:br>
            <a:endParaRPr lang="en-IN" sz="2800" dirty="0"/>
          </a:p>
        </p:txBody>
      </p:sp>
      <p:sp>
        <p:nvSpPr>
          <p:cNvPr id="3" name="Content Placeholder 2"/>
          <p:cNvSpPr>
            <a:spLocks noGrp="1"/>
          </p:cNvSpPr>
          <p:nvPr>
            <p:ph idx="1"/>
          </p:nvPr>
        </p:nvSpPr>
        <p:spPr/>
        <p:txBody>
          <a:bodyPr>
            <a:normAutofit fontScale="92500" lnSpcReduction="20000"/>
          </a:bodyPr>
          <a:lstStyle/>
          <a:p>
            <a:pPr lvl="0" algn="just" fontAlgn="base"/>
            <a:r>
              <a:rPr lang="en-US" b="1" u="sng" dirty="0"/>
              <a:t>Business continuity planning</a:t>
            </a:r>
            <a:r>
              <a:rPr lang="en-US" b="1" dirty="0"/>
              <a:t>:</a:t>
            </a:r>
            <a:endParaRPr lang="en-IN" b="1" dirty="0"/>
          </a:p>
          <a:p>
            <a:pPr algn="just"/>
            <a:r>
              <a:rPr lang="en-US" dirty="0" smtClean="0"/>
              <a:t>Business </a:t>
            </a:r>
            <a:r>
              <a:rPr lang="en-US" dirty="0"/>
              <a:t>continuity planning involves developing a practical plan for how our business can prepare for, and continue to operate after an incident or crisis. </a:t>
            </a:r>
            <a:endParaRPr lang="en-IN" dirty="0"/>
          </a:p>
          <a:p>
            <a:pPr lvl="0" algn="just" fontAlgn="base"/>
            <a:r>
              <a:rPr lang="en-US" dirty="0"/>
              <a:t>A business continuity plan will help you to:</a:t>
            </a:r>
            <a:endParaRPr lang="en-IN" dirty="0"/>
          </a:p>
          <a:p>
            <a:pPr algn="just" fontAlgn="base"/>
            <a:r>
              <a:rPr lang="en-US" dirty="0" smtClean="0"/>
              <a:t>identify </a:t>
            </a:r>
            <a:r>
              <a:rPr lang="en-US" dirty="0"/>
              <a:t>and prevent risks where possible</a:t>
            </a:r>
            <a:endParaRPr lang="en-IN" dirty="0"/>
          </a:p>
          <a:p>
            <a:pPr lvl="0" algn="just" fontAlgn="base"/>
            <a:r>
              <a:rPr lang="en-US" dirty="0"/>
              <a:t>prepare for risks that we can't control</a:t>
            </a:r>
            <a:endParaRPr lang="en-IN" dirty="0"/>
          </a:p>
          <a:p>
            <a:pPr lvl="0" algn="just" fontAlgn="base"/>
            <a:r>
              <a:rPr lang="en-US" dirty="0"/>
              <a:t>respond and recover if an incident or crisis occurs.</a:t>
            </a:r>
            <a:endParaRPr lang="en-IN" dirty="0"/>
          </a:p>
          <a:p>
            <a:pPr algn="just"/>
            <a:endParaRPr lang="en-IN" dirty="0"/>
          </a:p>
        </p:txBody>
      </p:sp>
    </p:spTree>
    <p:extLst>
      <p:ext uri="{BB962C8B-B14F-4D97-AF65-F5344CB8AC3E}">
        <p14:creationId xmlns:p14="http://schemas.microsoft.com/office/powerpoint/2010/main" val="1036868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algn="just" fontAlgn="base"/>
            <a:r>
              <a:rPr lang="en-US" b="1" u="sng" dirty="0"/>
              <a:t>Distribution list:</a:t>
            </a:r>
            <a:endParaRPr lang="en-IN" b="1" dirty="0"/>
          </a:p>
          <a:p>
            <a:pPr algn="just" fontAlgn="base"/>
            <a:r>
              <a:rPr lang="en-US" dirty="0"/>
              <a:t> </a:t>
            </a:r>
            <a:endParaRPr lang="en-IN" dirty="0"/>
          </a:p>
          <a:p>
            <a:pPr algn="just" fontAlgn="base"/>
            <a:r>
              <a:rPr lang="en-US" dirty="0"/>
              <a:t>The distribution list details:</a:t>
            </a:r>
            <a:endParaRPr lang="en-IN" dirty="0"/>
          </a:p>
          <a:p>
            <a:pPr lvl="0" algn="just" fontAlgn="base"/>
            <a:r>
              <a:rPr lang="en-US" dirty="0"/>
              <a:t>where copies of the plan are stored (including e-records stored off site), in case your original copy is destroyed or unreachable in an incident</a:t>
            </a:r>
            <a:endParaRPr lang="en-IN" dirty="0"/>
          </a:p>
          <a:p>
            <a:pPr lvl="0" algn="just" fontAlgn="base"/>
            <a:r>
              <a:rPr lang="en-US" dirty="0"/>
              <a:t>who needs a copy of the plan</a:t>
            </a:r>
            <a:endParaRPr lang="en-IN" dirty="0"/>
          </a:p>
          <a:p>
            <a:pPr lvl="0" algn="just" fontAlgn="base"/>
            <a:r>
              <a:rPr lang="en-US" dirty="0"/>
              <a:t>any other associated documents and plans (e.g. an </a:t>
            </a:r>
            <a:r>
              <a:rPr lang="en-US" u="sng" dirty="0"/>
              <a:t>evacuation plan</a:t>
            </a:r>
            <a:r>
              <a:rPr lang="en-US" dirty="0"/>
              <a:t>) and checklists for specific incidents (e.g. </a:t>
            </a:r>
            <a:r>
              <a:rPr lang="en-US" u="sng" dirty="0"/>
              <a:t>natural disasters</a:t>
            </a:r>
            <a:r>
              <a:rPr lang="en-US" dirty="0"/>
              <a:t>, </a:t>
            </a:r>
            <a:r>
              <a:rPr lang="en-US" u="sng" dirty="0"/>
              <a:t>pandemics</a:t>
            </a:r>
            <a:r>
              <a:rPr lang="en-US" dirty="0"/>
              <a:t>).</a:t>
            </a:r>
            <a:endParaRPr lang="en-IN" dirty="0"/>
          </a:p>
          <a:p>
            <a:pPr algn="just"/>
            <a:endParaRPr lang="en-IN" dirty="0"/>
          </a:p>
        </p:txBody>
      </p:sp>
    </p:spTree>
    <p:extLst>
      <p:ext uri="{BB962C8B-B14F-4D97-AF65-F5344CB8AC3E}">
        <p14:creationId xmlns:p14="http://schemas.microsoft.com/office/powerpoint/2010/main" val="223213329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10000"/>
          </a:bodyPr>
          <a:lstStyle/>
          <a:p>
            <a:pPr lvl="0" algn="just"/>
            <a:r>
              <a:rPr lang="en-US" b="1" u="sng" dirty="0"/>
              <a:t>Recovery Plan:</a:t>
            </a:r>
            <a:endParaRPr lang="en-IN" dirty="0"/>
          </a:p>
          <a:p>
            <a:pPr algn="just" fontAlgn="base"/>
            <a:r>
              <a:rPr lang="en-US" dirty="0" smtClean="0"/>
              <a:t>The </a:t>
            </a:r>
            <a:r>
              <a:rPr lang="en-US" dirty="0"/>
              <a:t>recovery plan outlines the steps we will need to take to get our business running again after an incident or crisis. It includes a realistic time frame in which we can get our operations back on track to </a:t>
            </a:r>
            <a:r>
              <a:rPr lang="en-US" dirty="0" err="1"/>
              <a:t>minimise</a:t>
            </a:r>
            <a:r>
              <a:rPr lang="en-US" dirty="0"/>
              <a:t> financial losses.</a:t>
            </a:r>
            <a:endParaRPr lang="en-IN" dirty="0"/>
          </a:p>
          <a:p>
            <a:pPr algn="just"/>
            <a:r>
              <a:rPr lang="en-US" dirty="0" smtClean="0"/>
              <a:t>A </a:t>
            </a:r>
            <a:r>
              <a:rPr lang="en-US" dirty="0"/>
              <a:t>recovery plan will help us respond effectively if an incident or crisis affects your business. It aims to shorten our recovery time and </a:t>
            </a:r>
            <a:r>
              <a:rPr lang="en-US" dirty="0" err="1"/>
              <a:t>minimise</a:t>
            </a:r>
            <a:r>
              <a:rPr lang="en-US" dirty="0"/>
              <a:t> losses.</a:t>
            </a:r>
            <a:endParaRPr lang="en-IN" dirty="0"/>
          </a:p>
          <a:p>
            <a:pPr marL="0" indent="0" algn="just">
              <a:buNone/>
            </a:pPr>
            <a:endParaRPr lang="en-IN" dirty="0"/>
          </a:p>
        </p:txBody>
      </p:sp>
    </p:spTree>
    <p:extLst>
      <p:ext uri="{BB962C8B-B14F-4D97-AF65-F5344CB8AC3E}">
        <p14:creationId xmlns:p14="http://schemas.microsoft.com/office/powerpoint/2010/main" val="36587063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logical security audit</a:t>
            </a:r>
            <a:endParaRPr lang="en-IN" dirty="0"/>
          </a:p>
        </p:txBody>
      </p:sp>
      <p:sp>
        <p:nvSpPr>
          <p:cNvPr id="3" name="Content Placeholder 2"/>
          <p:cNvSpPr>
            <a:spLocks noGrp="1"/>
          </p:cNvSpPr>
          <p:nvPr>
            <p:ph idx="1"/>
          </p:nvPr>
        </p:nvSpPr>
        <p:spPr/>
        <p:txBody>
          <a:bodyPr/>
          <a:lstStyle/>
          <a:p>
            <a:pPr lvl="0" algn="just"/>
            <a:r>
              <a:rPr lang="en-US" b="1" u="sng" dirty="0"/>
              <a:t>Logical security audit:</a:t>
            </a:r>
            <a:endParaRPr lang="en-IN" b="1" dirty="0"/>
          </a:p>
          <a:p>
            <a:pPr lvl="0" algn="just"/>
            <a:r>
              <a:rPr lang="en-US" dirty="0"/>
              <a:t>The first step in an audit of any system is to seek to understand its components and its structure. </a:t>
            </a:r>
            <a:endParaRPr lang="en-IN" dirty="0"/>
          </a:p>
          <a:p>
            <a:pPr algn="just"/>
            <a:r>
              <a:rPr lang="en-US" dirty="0"/>
              <a:t>When auditing logical security the auditor should investigate what security controls are in place, and how they work. </a:t>
            </a:r>
            <a:endParaRPr lang="en-IN" dirty="0"/>
          </a:p>
        </p:txBody>
      </p:sp>
    </p:spTree>
    <p:extLst>
      <p:ext uri="{BB962C8B-B14F-4D97-AF65-F5344CB8AC3E}">
        <p14:creationId xmlns:p14="http://schemas.microsoft.com/office/powerpoint/2010/main" val="31795949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lvl="0" algn="just"/>
            <a:r>
              <a:rPr lang="en-US" dirty="0"/>
              <a:t>In particular, the following areas are key points in auditing logical security:</a:t>
            </a:r>
            <a:endParaRPr lang="en-IN" dirty="0"/>
          </a:p>
          <a:p>
            <a:pPr algn="just"/>
            <a:r>
              <a:rPr lang="en-US" b="1" u="sng" dirty="0"/>
              <a:t>1.Passwords</a:t>
            </a:r>
            <a:r>
              <a:rPr lang="en-US" dirty="0"/>
              <a:t>: </a:t>
            </a:r>
            <a:endParaRPr lang="en-IN" dirty="0"/>
          </a:p>
          <a:p>
            <a:pPr lvl="0" algn="just"/>
            <a:r>
              <a:rPr lang="en-US" dirty="0"/>
              <a:t>Every company should have written policies regarding passwords, and employee’s use of them. Passwords should not be shared and employees should have mandatory scheduled changes. </a:t>
            </a:r>
            <a:endParaRPr lang="en-IN" dirty="0"/>
          </a:p>
          <a:p>
            <a:pPr algn="just"/>
            <a:endParaRPr lang="en-IN" dirty="0"/>
          </a:p>
        </p:txBody>
      </p:sp>
    </p:spTree>
    <p:extLst>
      <p:ext uri="{BB962C8B-B14F-4D97-AF65-F5344CB8AC3E}">
        <p14:creationId xmlns:p14="http://schemas.microsoft.com/office/powerpoint/2010/main" val="38002944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a:bodyPr>
          <a:lstStyle/>
          <a:p>
            <a:pPr algn="just"/>
            <a:r>
              <a:rPr lang="en-US" b="1" u="sng" dirty="0"/>
              <a:t>2.Termination Procedures</a:t>
            </a:r>
            <a:r>
              <a:rPr lang="en-US" dirty="0"/>
              <a:t>: </a:t>
            </a:r>
            <a:endParaRPr lang="en-IN" dirty="0"/>
          </a:p>
          <a:p>
            <a:pPr lvl="0" algn="just"/>
            <a:r>
              <a:rPr lang="en-US" dirty="0"/>
              <a:t>Proper termination procedures so that old employees can no longer access the network. This can be done by changing passwords and codes. </a:t>
            </a:r>
            <a:endParaRPr lang="en-IN" dirty="0"/>
          </a:p>
          <a:p>
            <a:pPr algn="just"/>
            <a:r>
              <a:rPr lang="en-US" dirty="0" smtClean="0"/>
              <a:t>Also</a:t>
            </a:r>
            <a:r>
              <a:rPr lang="en-US" dirty="0"/>
              <a:t>, all id cards and badges that are in circulation should be documented and accounted for.</a:t>
            </a:r>
            <a:endParaRPr lang="en-IN" dirty="0"/>
          </a:p>
          <a:p>
            <a:pPr algn="just"/>
            <a:endParaRPr lang="en-IN" dirty="0"/>
          </a:p>
        </p:txBody>
      </p:sp>
    </p:spTree>
    <p:extLst>
      <p:ext uri="{BB962C8B-B14F-4D97-AF65-F5344CB8AC3E}">
        <p14:creationId xmlns:p14="http://schemas.microsoft.com/office/powerpoint/2010/main" val="373197679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a:bodyPr>
          <a:lstStyle/>
          <a:p>
            <a:pPr algn="just"/>
            <a:r>
              <a:rPr lang="en-US" b="1" u="sng" dirty="0"/>
              <a:t>3.Special User Accounts</a:t>
            </a:r>
            <a:r>
              <a:rPr lang="en-US" dirty="0"/>
              <a:t>: </a:t>
            </a:r>
            <a:endParaRPr lang="en-IN" dirty="0"/>
          </a:p>
          <a:p>
            <a:pPr lvl="0" algn="just"/>
            <a:r>
              <a:rPr lang="en-US" dirty="0"/>
              <a:t>Special User Accounts and other privileged accounts should be monitored and have proper controls in place</a:t>
            </a:r>
            <a:r>
              <a:rPr lang="en-US" dirty="0" smtClean="0"/>
              <a:t>.</a:t>
            </a:r>
            <a:endParaRPr lang="en-IN" dirty="0"/>
          </a:p>
          <a:p>
            <a:pPr algn="just"/>
            <a:r>
              <a:rPr lang="en-US" b="1" u="sng" dirty="0"/>
              <a:t>4.Remote Access</a:t>
            </a:r>
            <a:r>
              <a:rPr lang="en-US" dirty="0"/>
              <a:t>: </a:t>
            </a:r>
            <a:endParaRPr lang="en-IN" dirty="0"/>
          </a:p>
          <a:p>
            <a:pPr lvl="0" algn="just"/>
            <a:r>
              <a:rPr lang="en-US" dirty="0"/>
              <a:t>Remote access is often a point where intruders can enter a system. The logical security tools used for remote access should be very strict. Remote access should be logged.</a:t>
            </a:r>
            <a:endParaRPr lang="en-IN" dirty="0"/>
          </a:p>
          <a:p>
            <a:pPr algn="just"/>
            <a:endParaRPr lang="en-IN" dirty="0"/>
          </a:p>
        </p:txBody>
      </p:sp>
    </p:spTree>
    <p:extLst>
      <p:ext uri="{BB962C8B-B14F-4D97-AF65-F5344CB8AC3E}">
        <p14:creationId xmlns:p14="http://schemas.microsoft.com/office/powerpoint/2010/main" val="785993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b="1" u="sng" dirty="0"/>
              <a:t>4.Problem Analysis:</a:t>
            </a:r>
            <a:endParaRPr lang="en-US" dirty="0"/>
          </a:p>
          <a:p>
            <a:pPr lvl="0" algn="just"/>
            <a:r>
              <a:rPr lang="en-US" dirty="0"/>
              <a:t>Audit trails may also be </a:t>
            </a:r>
            <a:r>
              <a:rPr lang="en-US" b="1" dirty="0"/>
              <a:t>used as on-line tools to help identify problems other than intrusions as they occur. </a:t>
            </a:r>
            <a:r>
              <a:rPr lang="en-US" dirty="0"/>
              <a:t>This is often referred to as real-time auditing or monitoring. </a:t>
            </a:r>
          </a:p>
          <a:p>
            <a:pPr algn="just"/>
            <a:r>
              <a:rPr lang="en-US" dirty="0"/>
              <a:t>If a system or application is deemed to be critical to an organization's business or mission, </a:t>
            </a:r>
            <a:r>
              <a:rPr lang="en-US" b="1" dirty="0"/>
              <a:t>real-time auditing may be implemented to monitor the status of these </a:t>
            </a:r>
            <a:r>
              <a:rPr lang="en-US" b="1" dirty="0" smtClean="0"/>
              <a:t>processes.</a:t>
            </a:r>
            <a:endParaRPr lang="en-US" b="1" dirty="0"/>
          </a:p>
        </p:txBody>
      </p:sp>
    </p:spTree>
    <p:extLst>
      <p:ext uri="{BB962C8B-B14F-4D97-AF65-F5344CB8AC3E}">
        <p14:creationId xmlns:p14="http://schemas.microsoft.com/office/powerpoint/2010/main" val="261944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Principles of audit</a:t>
            </a:r>
            <a:endParaRPr lang="en-US" dirty="0"/>
          </a:p>
        </p:txBody>
      </p:sp>
      <p:sp>
        <p:nvSpPr>
          <p:cNvPr id="3" name="Content Placeholder 2"/>
          <p:cNvSpPr>
            <a:spLocks noGrp="1"/>
          </p:cNvSpPr>
          <p:nvPr>
            <p:ph idx="1"/>
          </p:nvPr>
        </p:nvSpPr>
        <p:spPr/>
        <p:txBody>
          <a:bodyPr>
            <a:normAutofit fontScale="92500"/>
          </a:bodyPr>
          <a:lstStyle/>
          <a:p>
            <a:pPr algn="just"/>
            <a:r>
              <a:rPr lang="en-US" b="1" u="sng" dirty="0"/>
              <a:t>1.Audit planning &amp; preparation:</a:t>
            </a:r>
            <a:endParaRPr lang="en-US" b="1" dirty="0"/>
          </a:p>
          <a:p>
            <a:pPr lvl="0" algn="just"/>
            <a:r>
              <a:rPr lang="en-US" b="1" dirty="0"/>
              <a:t>The auditor should be adequately educated about the company and its critical business activities </a:t>
            </a:r>
            <a:r>
              <a:rPr lang="en-US" dirty="0"/>
              <a:t>before conducting a data center review. </a:t>
            </a:r>
          </a:p>
          <a:p>
            <a:pPr lvl="0" algn="just"/>
            <a:r>
              <a:rPr lang="en-US" dirty="0"/>
              <a:t>The </a:t>
            </a:r>
            <a:r>
              <a:rPr lang="en-US" b="1" dirty="0"/>
              <a:t>objective of the data center is to align data center activities with the goals of the business while maintaining the security and integrity of critical information and processes. </a:t>
            </a:r>
          </a:p>
          <a:p>
            <a:pPr algn="just"/>
            <a:endParaRPr lang="en-US" b="1" dirty="0"/>
          </a:p>
        </p:txBody>
      </p:sp>
    </p:spTree>
    <p:extLst>
      <p:ext uri="{BB962C8B-B14F-4D97-AF65-F5344CB8AC3E}">
        <p14:creationId xmlns:p14="http://schemas.microsoft.com/office/powerpoint/2010/main" val="615913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lvl="0" algn="just"/>
            <a:r>
              <a:rPr lang="en-US" b="1" dirty="0"/>
              <a:t>the auditor should perform the following before conducting the review:</a:t>
            </a:r>
          </a:p>
          <a:p>
            <a:pPr lvl="0" algn="just"/>
            <a:r>
              <a:rPr lang="en-US" b="1" dirty="0"/>
              <a:t>Meet with IT management </a:t>
            </a:r>
            <a:r>
              <a:rPr lang="en-US" dirty="0"/>
              <a:t>to determine possible areas of concern</a:t>
            </a:r>
          </a:p>
          <a:p>
            <a:pPr lvl="0" algn="just"/>
            <a:r>
              <a:rPr lang="en-US" b="1" dirty="0"/>
              <a:t>Review the current IT</a:t>
            </a:r>
            <a:r>
              <a:rPr lang="en-US" dirty="0"/>
              <a:t> organization chart</a:t>
            </a:r>
          </a:p>
          <a:p>
            <a:pPr lvl="0" algn="just"/>
            <a:r>
              <a:rPr lang="en-US" b="1" dirty="0"/>
              <a:t>Review job descriptions </a:t>
            </a:r>
            <a:r>
              <a:rPr lang="en-US" dirty="0"/>
              <a:t>of data center employees</a:t>
            </a:r>
          </a:p>
          <a:p>
            <a:pPr lvl="0" algn="just"/>
            <a:r>
              <a:rPr lang="en-US" b="1" dirty="0"/>
              <a:t>Research all operating systems</a:t>
            </a:r>
            <a:r>
              <a:rPr lang="en-US" dirty="0"/>
              <a:t>, software applications and data center equipment operating within the data center</a:t>
            </a:r>
          </a:p>
          <a:p>
            <a:pPr lvl="0" algn="just"/>
            <a:r>
              <a:rPr lang="en-US" b="1" dirty="0"/>
              <a:t>Review the company’s IT policies and procedures</a:t>
            </a:r>
          </a:p>
          <a:p>
            <a:pPr lvl="0" algn="just"/>
            <a:r>
              <a:rPr lang="en-US" b="1" dirty="0"/>
              <a:t>Evaluate the company’s IT budget </a:t>
            </a:r>
            <a:r>
              <a:rPr lang="en-US" dirty="0"/>
              <a:t>and systems planning documentation</a:t>
            </a:r>
          </a:p>
          <a:p>
            <a:pPr lvl="0" algn="just"/>
            <a:r>
              <a:rPr lang="en-US" b="1" dirty="0"/>
              <a:t>Review the data center’s disaster recovery plan</a:t>
            </a:r>
          </a:p>
          <a:p>
            <a:pPr algn="just"/>
            <a:endParaRPr lang="en-US" dirty="0"/>
          </a:p>
        </p:txBody>
      </p:sp>
    </p:spTree>
    <p:extLst>
      <p:ext uri="{BB962C8B-B14F-4D97-AF65-F5344CB8AC3E}">
        <p14:creationId xmlns:p14="http://schemas.microsoft.com/office/powerpoint/2010/main" val="2495683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b="1" u="sng" dirty="0"/>
              <a:t>2.Establishing audit objectives</a:t>
            </a:r>
            <a:r>
              <a:rPr lang="en-US" b="1" dirty="0"/>
              <a:t>:</a:t>
            </a:r>
          </a:p>
          <a:p>
            <a:pPr lvl="0" algn="just"/>
            <a:r>
              <a:rPr lang="en-US" dirty="0"/>
              <a:t>The next step in </a:t>
            </a:r>
            <a:r>
              <a:rPr lang="en-US" b="1" dirty="0"/>
              <a:t>conducting a review of a corporate data center takes place </a:t>
            </a:r>
            <a:r>
              <a:rPr lang="en-US" dirty="0"/>
              <a:t>when the auditor outlines the data center audit objectives. </a:t>
            </a:r>
          </a:p>
          <a:p>
            <a:pPr lvl="0" algn="just"/>
            <a:r>
              <a:rPr lang="en-US" b="1" dirty="0"/>
              <a:t>Auditors consider multiple factors that relate to data center procedures and activities that potentially identify audit risks </a:t>
            </a:r>
            <a:r>
              <a:rPr lang="en-US" dirty="0"/>
              <a:t>in the operating environment and assess the controls in place that mitigate those risks. </a:t>
            </a:r>
          </a:p>
          <a:p>
            <a:pPr algn="just"/>
            <a:endParaRPr lang="en-US" dirty="0"/>
          </a:p>
        </p:txBody>
      </p:sp>
    </p:spTree>
    <p:extLst>
      <p:ext uri="{BB962C8B-B14F-4D97-AF65-F5344CB8AC3E}">
        <p14:creationId xmlns:p14="http://schemas.microsoft.com/office/powerpoint/2010/main" val="518649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2504</Words>
  <Application>Microsoft Office PowerPoint</Application>
  <PresentationFormat>On-screen Show (4:3)</PresentationFormat>
  <Paragraphs>213</Paragraphs>
  <Slides>56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56</vt:i4>
      </vt:variant>
    </vt:vector>
  </HeadingPairs>
  <TitlesOfParts>
    <vt:vector size="59" baseType="lpstr">
      <vt:lpstr>Arial</vt:lpstr>
      <vt:lpstr>Calibri</vt:lpstr>
      <vt:lpstr>Office Theme</vt:lpstr>
      <vt:lpstr>Unit-4</vt:lpstr>
      <vt:lpstr>benefits &amp; objectives of information security audit</vt:lpstr>
      <vt:lpstr>PowerPoint Presentation</vt:lpstr>
      <vt:lpstr>PowerPoint Presentation</vt:lpstr>
      <vt:lpstr>PowerPoint Presentation</vt:lpstr>
      <vt:lpstr>PowerPoint Presentation</vt:lpstr>
      <vt:lpstr>Principles of audit</vt:lpstr>
      <vt:lpstr>PowerPoint Presentation</vt:lpstr>
      <vt:lpstr>PowerPoint Presentation</vt:lpstr>
      <vt:lpstr>PowerPoint Presentation</vt:lpstr>
      <vt:lpstr>PowerPoint Presentation</vt:lpstr>
      <vt:lpstr>PowerPoint Presentation</vt:lpstr>
      <vt:lpstr>PowerPoint Presentation</vt:lpstr>
      <vt:lpstr>phases of a disaster recovery plan</vt:lpstr>
      <vt:lpstr>PowerPoint Presentation</vt:lpstr>
      <vt:lpstr>PowerPoint Presentation</vt:lpstr>
      <vt:lpstr>PowerPoint Presentation</vt:lpstr>
      <vt:lpstr>PowerPoint Presentation</vt:lpstr>
      <vt:lpstr>PowerPoint Presentation</vt:lpstr>
      <vt:lpstr>PowerPoint Presentation</vt:lpstr>
      <vt:lpstr>interdependencies of audit trails</vt:lpstr>
      <vt:lpstr>PowerPoint Presentation</vt:lpstr>
      <vt:lpstr>PowerPoint Presentation</vt:lpstr>
      <vt:lpstr>PowerPoint Presentation</vt:lpstr>
      <vt:lpstr>PowerPoint Presentation</vt:lpstr>
      <vt:lpstr>PowerPoint Presentation</vt:lpstr>
      <vt:lpstr>PowerPoint Presentation</vt:lpstr>
      <vt:lpstr>cost considerations in audit trails</vt:lpstr>
      <vt:lpstr>Audit Trails</vt:lpstr>
      <vt:lpstr>PowerPoint Presentation</vt:lpstr>
      <vt:lpstr>PowerPoint Presentation</vt:lpstr>
      <vt:lpstr>PowerPoint Presentation</vt:lpstr>
      <vt:lpstr>PowerPoint Presentation</vt:lpstr>
      <vt:lpstr>PowerPoint Presentation</vt:lpstr>
      <vt:lpstr>steps to perform information security audit</vt:lpstr>
      <vt:lpstr>PowerPoint Presentation</vt:lpstr>
      <vt:lpstr>PowerPoint Presentation</vt:lpstr>
      <vt:lpstr>PowerPoint Presentation</vt:lpstr>
      <vt:lpstr>PowerPoint Presentation</vt:lpstr>
      <vt:lpstr>PowerPoint Presentation</vt:lpstr>
      <vt:lpstr>implementations issues regarding Audit Trail</vt:lpstr>
      <vt:lpstr>PowerPoint Presentation</vt:lpstr>
      <vt:lpstr>PowerPoint Presentation</vt:lpstr>
      <vt:lpstr>PowerPoint Presentation</vt:lpstr>
      <vt:lpstr>Business Continuity Planning with its different      phases. </vt:lpstr>
      <vt:lpstr>PowerPoint Presentation</vt:lpstr>
      <vt:lpstr>Phases of Business Community Planning: </vt:lpstr>
      <vt:lpstr>PowerPoint Presentation</vt:lpstr>
      <vt:lpstr>PowerPoint Presentation</vt:lpstr>
      <vt:lpstr>Business Continuity Planning and Recovery Plan     in industry. </vt:lpstr>
      <vt:lpstr>PowerPoint Presentation</vt:lpstr>
      <vt:lpstr>PowerPoint Presentation</vt:lpstr>
      <vt:lpstr>logical security audit</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Unit-4</dc:title>
  <dc:creator>Admin-5itlab</dc:creator>
  <cp:lastModifiedBy>Admin-5itlab</cp:lastModifiedBy>
  <cp:revision>23</cp:revision>
  <dcterms:created xsi:type="dcterms:W3CDTF">2019-10-10T06:55:03Z</dcterms:created>
  <dcterms:modified xsi:type="dcterms:W3CDTF">2019-10-14T02:37:35Z</dcterms:modified>
</cp:coreProperties>
</file>