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94"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8FF3263-63DA-4896-98EC-8E5E5A9ED229}" type="datetimeFigureOut">
              <a:rPr lang="en-US" smtClean="0"/>
              <a:pPr/>
              <a:t>8/23/2016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E42A90A-BC31-4646-B5DE-BC658BD66C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F3263-63DA-4896-98EC-8E5E5A9ED22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A90A-BC31-4646-B5DE-BC658BD66C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FF3263-63DA-4896-98EC-8E5E5A9ED229}" type="datetimeFigureOut">
              <a:rPr lang="en-US" smtClean="0"/>
              <a:pPr/>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2A90A-BC31-4646-B5DE-BC658BD66C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8FF3263-63DA-4896-98EC-8E5E5A9ED229}" type="datetimeFigureOut">
              <a:rPr lang="en-US" smtClean="0"/>
              <a:pPr/>
              <a:t>8/23/2016</a:t>
            </a:fld>
            <a:endParaRPr lang="en-US"/>
          </a:p>
        </p:txBody>
      </p:sp>
      <p:sp>
        <p:nvSpPr>
          <p:cNvPr id="9" name="Slide Number Placeholder 8"/>
          <p:cNvSpPr>
            <a:spLocks noGrp="1"/>
          </p:cNvSpPr>
          <p:nvPr>
            <p:ph type="sldNum" sz="quarter" idx="15"/>
          </p:nvPr>
        </p:nvSpPr>
        <p:spPr/>
        <p:txBody>
          <a:bodyPr rtlCol="0"/>
          <a:lstStyle/>
          <a:p>
            <a:fld id="{0E42A90A-BC31-4646-B5DE-BC658BD66CE3}"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8FF3263-63DA-4896-98EC-8E5E5A9ED229}" type="datetimeFigureOut">
              <a:rPr lang="en-US" smtClean="0"/>
              <a:pPr/>
              <a:t>8/23/2016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E42A90A-BC31-4646-B5DE-BC658BD66C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FF3263-63DA-4896-98EC-8E5E5A9ED229}" type="datetimeFigureOut">
              <a:rPr lang="en-US" smtClean="0"/>
              <a:pPr/>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2A90A-BC31-4646-B5DE-BC658BD66CE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8FF3263-63DA-4896-98EC-8E5E5A9ED229}" type="datetimeFigureOut">
              <a:rPr lang="en-US" smtClean="0"/>
              <a:pPr/>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2A90A-BC31-4646-B5DE-BC658BD66CE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8FF3263-63DA-4896-98EC-8E5E5A9ED229}" type="datetimeFigureOut">
              <a:rPr lang="en-US" smtClean="0"/>
              <a:pPr/>
              <a:t>8/23/2016</a:t>
            </a:fld>
            <a:endParaRPr lang="en-US"/>
          </a:p>
        </p:txBody>
      </p:sp>
      <p:sp>
        <p:nvSpPr>
          <p:cNvPr id="7" name="Slide Number Placeholder 6"/>
          <p:cNvSpPr>
            <a:spLocks noGrp="1"/>
          </p:cNvSpPr>
          <p:nvPr>
            <p:ph type="sldNum" sz="quarter" idx="11"/>
          </p:nvPr>
        </p:nvSpPr>
        <p:spPr/>
        <p:txBody>
          <a:bodyPr rtlCol="0"/>
          <a:lstStyle/>
          <a:p>
            <a:fld id="{0E42A90A-BC31-4646-B5DE-BC658BD66CE3}"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F3263-63DA-4896-98EC-8E5E5A9ED229}" type="datetimeFigureOut">
              <a:rPr lang="en-US" smtClean="0"/>
              <a:pPr/>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2A90A-BC31-4646-B5DE-BC658BD66C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8FF3263-63DA-4896-98EC-8E5E5A9ED229}" type="datetimeFigureOut">
              <a:rPr lang="en-US" smtClean="0"/>
              <a:pPr/>
              <a:t>8/23/2016</a:t>
            </a:fld>
            <a:endParaRPr lang="en-US"/>
          </a:p>
        </p:txBody>
      </p:sp>
      <p:sp>
        <p:nvSpPr>
          <p:cNvPr id="22" name="Slide Number Placeholder 21"/>
          <p:cNvSpPr>
            <a:spLocks noGrp="1"/>
          </p:cNvSpPr>
          <p:nvPr>
            <p:ph type="sldNum" sz="quarter" idx="15"/>
          </p:nvPr>
        </p:nvSpPr>
        <p:spPr/>
        <p:txBody>
          <a:bodyPr rtlCol="0"/>
          <a:lstStyle/>
          <a:p>
            <a:fld id="{0E42A90A-BC31-4646-B5DE-BC658BD66CE3}"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8FF3263-63DA-4896-98EC-8E5E5A9ED229}" type="datetimeFigureOut">
              <a:rPr lang="en-US" smtClean="0"/>
              <a:pPr/>
              <a:t>8/23/2016</a:t>
            </a:fld>
            <a:endParaRPr lang="en-US"/>
          </a:p>
        </p:txBody>
      </p:sp>
      <p:sp>
        <p:nvSpPr>
          <p:cNvPr id="18" name="Slide Number Placeholder 17"/>
          <p:cNvSpPr>
            <a:spLocks noGrp="1"/>
          </p:cNvSpPr>
          <p:nvPr>
            <p:ph type="sldNum" sz="quarter" idx="11"/>
          </p:nvPr>
        </p:nvSpPr>
        <p:spPr/>
        <p:txBody>
          <a:bodyPr rtlCol="0"/>
          <a:lstStyle/>
          <a:p>
            <a:fld id="{0E42A90A-BC31-4646-B5DE-BC658BD66CE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8FF3263-63DA-4896-98EC-8E5E5A9ED229}" type="datetimeFigureOut">
              <a:rPr lang="en-US" smtClean="0"/>
              <a:pPr/>
              <a:t>8/23/2016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E42A90A-BC31-4646-B5DE-BC658BD66C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0" y="1295400"/>
            <a:ext cx="6172200" cy="1894362"/>
          </a:xfrm>
        </p:spPr>
        <p:txBody>
          <a:bodyPr>
            <a:normAutofit/>
          </a:bodyPr>
          <a:lstStyle/>
          <a:p>
            <a:r>
              <a:rPr lang="en-US" sz="3600" dirty="0">
                <a:solidFill>
                  <a:schemeClr val="tx1"/>
                </a:solidFill>
              </a:rPr>
              <a:t>UNIT - V</a:t>
            </a:r>
            <a:br>
              <a:rPr lang="en-US" sz="3600" dirty="0">
                <a:solidFill>
                  <a:schemeClr val="tx1"/>
                </a:solidFill>
              </a:rPr>
            </a:br>
            <a:r>
              <a:rPr lang="en-US" sz="3600" dirty="0">
                <a:solidFill>
                  <a:schemeClr val="tx1"/>
                </a:solidFill>
              </a:rPr>
              <a:t/>
            </a:r>
            <a:br>
              <a:rPr lang="en-US" sz="3600" dirty="0">
                <a:solidFill>
                  <a:schemeClr val="tx1"/>
                </a:solidFill>
              </a:rPr>
            </a:br>
            <a:endParaRPr lang="en-US" sz="3600" dirty="0">
              <a:solidFill>
                <a:schemeClr val="tx1"/>
              </a:solidFill>
            </a:endParaRPr>
          </a:p>
        </p:txBody>
      </p:sp>
      <p:sp>
        <p:nvSpPr>
          <p:cNvPr id="3" name="Subtitle 2"/>
          <p:cNvSpPr>
            <a:spLocks noGrp="1"/>
          </p:cNvSpPr>
          <p:nvPr>
            <p:ph type="subTitle" idx="1"/>
          </p:nvPr>
        </p:nvSpPr>
        <p:spPr>
          <a:xfrm>
            <a:off x="2514600" y="2514600"/>
            <a:ext cx="6172200" cy="1371600"/>
          </a:xfrm>
        </p:spPr>
        <p:txBody>
          <a:bodyPr>
            <a:noAutofit/>
          </a:bodyPr>
          <a:lstStyle/>
          <a:p>
            <a:r>
              <a:rPr lang="en-US" sz="3200" b="1" dirty="0">
                <a:solidFill>
                  <a:schemeClr val="tx1"/>
                </a:solidFill>
              </a:rPr>
              <a:t>STORED PROCEDURE</a:t>
            </a:r>
            <a:r>
              <a:rPr lang="en-US" sz="3200" dirty="0">
                <a:solidFill>
                  <a:schemeClr val="tx1"/>
                </a:solidFill>
              </a:rPr>
              <a:t/>
            </a:r>
            <a:br>
              <a:rPr lang="en-US" sz="3200" dirty="0">
                <a:solidFill>
                  <a:schemeClr val="tx1"/>
                </a:solidFill>
              </a:rPr>
            </a:br>
            <a:r>
              <a:rPr lang="en-US" sz="3200" dirty="0" smtClean="0">
                <a:solidFill>
                  <a:schemeClr val="tx1"/>
                </a:solidFill>
              </a:rPr>
              <a:t/>
            </a:r>
            <a:br>
              <a:rPr lang="en-US" sz="3200" dirty="0" smtClean="0">
                <a:solidFill>
                  <a:schemeClr val="tx1"/>
                </a:solidFill>
              </a:rPr>
            </a:br>
            <a:r>
              <a:rPr lang="en-US" sz="3200" dirty="0" smtClean="0">
                <a:solidFill>
                  <a:schemeClr val="tx1"/>
                </a:solidFill>
              </a:rPr>
              <a:t/>
            </a:r>
            <a:br>
              <a:rPr lang="en-US" sz="3200" dirty="0" smtClean="0">
                <a:solidFill>
                  <a:schemeClr val="tx1"/>
                </a:solidFill>
              </a:rPr>
            </a:b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467600" cy="1143000"/>
          </a:xfrm>
        </p:spPr>
        <p:txBody>
          <a:bodyPr>
            <a:noAutofit/>
          </a:bodyPr>
          <a:lstStyle/>
          <a:p>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b="1" dirty="0" smtClean="0">
                <a:solidFill>
                  <a:schemeClr val="tx1"/>
                </a:solidFill>
              </a:rPr>
              <a:t>CREATE </a:t>
            </a:r>
            <a:r>
              <a:rPr lang="en-US" sz="2800" b="1" dirty="0">
                <a:solidFill>
                  <a:schemeClr val="tx1"/>
                </a:solidFill>
              </a:rPr>
              <a:t>PROCEDURE :</a:t>
            </a:r>
            <a:r>
              <a:rPr lang="en-US" sz="2800" dirty="0">
                <a:solidFill>
                  <a:schemeClr val="tx1"/>
                </a:solidFill>
              </a:rPr>
              <a:t/>
            </a:r>
            <a:br>
              <a:rPr lang="en-US" sz="2800" dirty="0">
                <a:solidFill>
                  <a:schemeClr val="tx1"/>
                </a:solidFill>
              </a:rPr>
            </a:br>
            <a:r>
              <a:rPr lang="en-US" sz="2800" dirty="0">
                <a:solidFill>
                  <a:schemeClr val="tx1"/>
                </a:solidFill>
              </a:rPr>
              <a:t/>
            </a:r>
            <a:br>
              <a:rPr lang="en-US" sz="2800" dirty="0">
                <a:solidFill>
                  <a:schemeClr val="tx1"/>
                </a:solidFill>
              </a:rPr>
            </a:br>
            <a:endParaRPr lang="en-US" sz="2800" dirty="0">
              <a:solidFill>
                <a:schemeClr val="tx1"/>
              </a:solidFill>
            </a:endParaRPr>
          </a:p>
        </p:txBody>
      </p:sp>
      <p:sp>
        <p:nvSpPr>
          <p:cNvPr id="3" name="Content Placeholder 2"/>
          <p:cNvSpPr>
            <a:spLocks noGrp="1"/>
          </p:cNvSpPr>
          <p:nvPr>
            <p:ph sz="quarter" idx="1"/>
          </p:nvPr>
        </p:nvSpPr>
        <p:spPr>
          <a:xfrm>
            <a:off x="304800" y="1066800"/>
            <a:ext cx="8229600" cy="4873752"/>
          </a:xfrm>
        </p:spPr>
        <p:txBody>
          <a:bodyPr>
            <a:noAutofit/>
          </a:bodyPr>
          <a:lstStyle/>
          <a:p>
            <a:r>
              <a:rPr lang="en-US" dirty="0"/>
              <a:t>The general format of a create procedure statement is :</a:t>
            </a:r>
            <a:br>
              <a:rPr lang="en-US" dirty="0"/>
            </a:br>
            <a:endParaRPr lang="en-US" dirty="0" smtClean="0"/>
          </a:p>
          <a:p>
            <a:pPr>
              <a:buNone/>
            </a:pPr>
            <a:r>
              <a:rPr lang="en-US" i="1" dirty="0" smtClean="0"/>
              <a:t>	CREATE </a:t>
            </a:r>
            <a:r>
              <a:rPr lang="en-US" i="1" dirty="0"/>
              <a:t>[OR REPLACE] PROCEDURE </a:t>
            </a:r>
            <a:r>
              <a:rPr lang="en-US" i="1" dirty="0" err="1"/>
              <a:t>procedure_name</a:t>
            </a:r>
            <a:r>
              <a:rPr lang="en-US" dirty="0"/>
              <a:t/>
            </a:r>
            <a:br>
              <a:rPr lang="en-US" dirty="0"/>
            </a:br>
            <a:r>
              <a:rPr lang="en-US" i="1" dirty="0"/>
              <a:t>[ (param1 [,param2]) ]</a:t>
            </a:r>
            <a:r>
              <a:rPr lang="en-US" dirty="0"/>
              <a:t/>
            </a:r>
            <a:br>
              <a:rPr lang="en-US" dirty="0"/>
            </a:br>
            <a:r>
              <a:rPr lang="en-US" i="1" dirty="0"/>
              <a:t>IS</a:t>
            </a:r>
            <a:r>
              <a:rPr lang="en-US" dirty="0"/>
              <a:t/>
            </a:r>
            <a:br>
              <a:rPr lang="en-US" dirty="0"/>
            </a:br>
            <a:r>
              <a:rPr lang="en-US" i="1" dirty="0"/>
              <a:t>[</a:t>
            </a:r>
            <a:r>
              <a:rPr lang="en-US" i="1" dirty="0" err="1"/>
              <a:t>declaration_section</a:t>
            </a:r>
            <a:r>
              <a:rPr lang="en-US" i="1" dirty="0"/>
              <a:t>] // Application variables</a:t>
            </a:r>
            <a:r>
              <a:rPr lang="en-US" dirty="0"/>
              <a:t/>
            </a:r>
            <a:br>
              <a:rPr lang="en-US" dirty="0"/>
            </a:br>
            <a:r>
              <a:rPr lang="en-US" i="1" dirty="0"/>
              <a:t>BEGIN</a:t>
            </a:r>
            <a:r>
              <a:rPr lang="en-US" dirty="0"/>
              <a:t/>
            </a:r>
            <a:br>
              <a:rPr lang="en-US" dirty="0"/>
            </a:br>
            <a:r>
              <a:rPr lang="en-US" i="1" dirty="0"/>
              <a:t>[executable_section] // Application Logic</a:t>
            </a:r>
            <a:r>
              <a:rPr lang="en-US" dirty="0"/>
              <a:t/>
            </a:r>
            <a:br>
              <a:rPr lang="en-US" dirty="0"/>
            </a:br>
            <a:r>
              <a:rPr lang="en-US" i="1" dirty="0"/>
              <a:t>EXCEPTION</a:t>
            </a:r>
            <a:r>
              <a:rPr lang="en-US" dirty="0"/>
              <a:t/>
            </a:r>
            <a:br>
              <a:rPr lang="en-US" dirty="0"/>
            </a:br>
            <a:r>
              <a:rPr lang="en-US" i="1" dirty="0"/>
              <a:t>[ </a:t>
            </a:r>
            <a:r>
              <a:rPr lang="en-US" i="1" dirty="0" err="1"/>
              <a:t>exception_section</a:t>
            </a:r>
            <a:r>
              <a:rPr lang="en-US" i="1" dirty="0"/>
              <a:t>] // Exception handling statements</a:t>
            </a:r>
            <a:r>
              <a:rPr lang="en-US" dirty="0"/>
              <a:t/>
            </a:r>
            <a:br>
              <a:rPr lang="en-US" dirty="0"/>
            </a:br>
            <a:r>
              <a:rPr lang="en-US" i="1" dirty="0"/>
              <a:t>END [</a:t>
            </a:r>
            <a:r>
              <a:rPr lang="en-US" i="1" dirty="0" err="1"/>
              <a:t>procedure_name</a:t>
            </a:r>
            <a:r>
              <a:rPr lang="en-US" i="1" dirty="0"/>
              <a:t>];</a:t>
            </a:r>
            <a:r>
              <a:rPr lang="en-US" dirty="0"/>
              <a:t/>
            </a:r>
            <a:br>
              <a:rPr lang="en-US" dirty="0"/>
            </a:br>
            <a:r>
              <a:rPr lang="en-US" i="1" dirty="0"/>
              <a:t>/</a:t>
            </a: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457200"/>
            <a:ext cx="8610600" cy="6016752"/>
          </a:xfrm>
        </p:spPr>
        <p:txBody>
          <a:bodyPr>
            <a:normAutofit/>
          </a:bodyPr>
          <a:lstStyle/>
          <a:p>
            <a:pPr>
              <a:buNone/>
            </a:pPr>
            <a:r>
              <a:rPr lang="en-US" dirty="0" smtClean="0"/>
              <a:t>	When you create a procedure or function, you may define parameters. There are three types of parameters that can be declared:</a:t>
            </a:r>
          </a:p>
          <a:p>
            <a:pPr>
              <a:buNone/>
            </a:pPr>
            <a:endParaRPr lang="en-US" dirty="0" smtClean="0"/>
          </a:p>
          <a:p>
            <a:r>
              <a:rPr lang="en-US" b="1" dirty="0" smtClean="0"/>
              <a:t>IN</a:t>
            </a:r>
            <a:r>
              <a:rPr lang="en-US" dirty="0" smtClean="0"/>
              <a:t> - The parameter can be referenced by the procedure or function. The value of the parameter can not be overwritten by the procedure or function.</a:t>
            </a:r>
          </a:p>
          <a:p>
            <a:r>
              <a:rPr lang="en-US" b="1" dirty="0" smtClean="0"/>
              <a:t>OUT</a:t>
            </a:r>
            <a:r>
              <a:rPr lang="en-US" dirty="0" smtClean="0"/>
              <a:t> - The parameter can not be referenced by the procedure or function, but the value of the parameter can be overwritten by the procedure or function.</a:t>
            </a:r>
          </a:p>
          <a:p>
            <a:r>
              <a:rPr lang="en-US" b="1" dirty="0" smtClean="0"/>
              <a:t>IN OUT</a:t>
            </a:r>
            <a:r>
              <a:rPr lang="en-US" dirty="0" smtClean="0"/>
              <a:t> - The parameter can be referenced by the procedure or function and the value of the parameter can be overwritten by the procedure or function.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1: </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p:txBody>
          <a:bodyPr>
            <a:noAutofit/>
          </a:bodyPr>
          <a:lstStyle/>
          <a:p>
            <a:r>
              <a:rPr lang="en-US" sz="3200" dirty="0"/>
              <a:t>CREATE OR REPLACE PROCEDURE DEMO AS</a:t>
            </a:r>
            <a:br>
              <a:rPr lang="en-US" sz="3200" dirty="0"/>
            </a:br>
            <a:r>
              <a:rPr lang="en-US" sz="3200" dirty="0" smtClean="0"/>
              <a:t>BEGIN</a:t>
            </a:r>
            <a:r>
              <a:rPr lang="en-US" sz="3200" dirty="0"/>
              <a:t/>
            </a:r>
            <a:br>
              <a:rPr lang="en-US" sz="3200" dirty="0"/>
            </a:br>
            <a:r>
              <a:rPr lang="en-US" sz="3200" dirty="0" smtClean="0"/>
              <a:t>DBMS_OUTPUT.PUT_LINE</a:t>
            </a:r>
            <a:r>
              <a:rPr lang="en-US" sz="3200" dirty="0"/>
              <a:t>('HELLO WORLD');</a:t>
            </a:r>
            <a:br>
              <a:rPr lang="en-US" sz="3200" dirty="0"/>
            </a:br>
            <a:r>
              <a:rPr lang="en-US" sz="3200" dirty="0" smtClean="0"/>
              <a:t>END</a:t>
            </a:r>
            <a:r>
              <a:rPr lang="en-US" sz="3200" dirty="0"/>
              <a:t>;</a:t>
            </a:r>
            <a:br>
              <a:rPr lang="en-US" sz="3200" dirty="0"/>
            </a:br>
            <a:r>
              <a:rPr lang="en-US" sz="3200" dirty="0" smtClean="0"/>
              <a:t>/</a:t>
            </a:r>
            <a:r>
              <a:rPr lang="en-US" sz="3200" dirty="0"/>
              <a:t/>
            </a:r>
            <a:br>
              <a:rPr lang="en-US" sz="3200" dirty="0"/>
            </a:b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 2 : </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228600" y="990600"/>
            <a:ext cx="8534400" cy="4873752"/>
          </a:xfrm>
        </p:spPr>
        <p:txBody>
          <a:bodyPr>
            <a:noAutofit/>
          </a:bodyPr>
          <a:lstStyle/>
          <a:p>
            <a:pPr>
              <a:buNone/>
            </a:pPr>
            <a:r>
              <a:rPr lang="en-US" sz="3200" dirty="0" smtClean="0"/>
              <a:t>	CREATE </a:t>
            </a:r>
            <a:r>
              <a:rPr lang="en-US" sz="3200" dirty="0"/>
              <a:t>OR REPLACE PROCEDURE Square(</a:t>
            </a:r>
            <a:r>
              <a:rPr lang="en-US" sz="3200" dirty="0" err="1"/>
              <a:t>sq_num</a:t>
            </a:r>
            <a:r>
              <a:rPr lang="en-US" sz="3200" dirty="0"/>
              <a:t> INT,</a:t>
            </a:r>
            <a:br>
              <a:rPr lang="en-US" sz="3200" dirty="0"/>
            </a:br>
            <a:r>
              <a:rPr lang="en-US" sz="3200" dirty="0"/>
              <a:t>sq OUT INT) AS</a:t>
            </a:r>
            <a:br>
              <a:rPr lang="en-US" sz="3200" dirty="0"/>
            </a:br>
            <a:r>
              <a:rPr lang="en-US" sz="3200" dirty="0" smtClean="0"/>
              <a:t>BEGIN</a:t>
            </a:r>
            <a:r>
              <a:rPr lang="en-US" sz="3200" dirty="0"/>
              <a:t/>
            </a:r>
            <a:br>
              <a:rPr lang="en-US" sz="3200" dirty="0"/>
            </a:br>
            <a:r>
              <a:rPr lang="en-US" sz="3200" dirty="0" smtClean="0"/>
              <a:t>sq</a:t>
            </a:r>
            <a:r>
              <a:rPr lang="en-US" sz="3200" dirty="0"/>
              <a:t>:= </a:t>
            </a:r>
            <a:r>
              <a:rPr lang="en-US" sz="3200" dirty="0" err="1"/>
              <a:t>sq_num</a:t>
            </a:r>
            <a:r>
              <a:rPr lang="en-US" sz="3200" dirty="0"/>
              <a:t>*</a:t>
            </a:r>
            <a:r>
              <a:rPr lang="en-US" sz="3200" dirty="0" err="1"/>
              <a:t>sq_num</a:t>
            </a:r>
            <a:r>
              <a:rPr lang="en-US" sz="3200" dirty="0"/>
              <a:t>;</a:t>
            </a:r>
            <a:br>
              <a:rPr lang="en-US" sz="3200" dirty="0"/>
            </a:br>
            <a:r>
              <a:rPr lang="en-US" sz="3200" dirty="0" smtClean="0"/>
              <a:t>DBMS_OUTPUT.PUT_LINE</a:t>
            </a:r>
            <a:r>
              <a:rPr lang="en-US" sz="3200" dirty="0"/>
              <a:t>('Square of entered number is ' </a:t>
            </a:r>
            <a:r>
              <a:rPr lang="en-US" sz="3200" dirty="0" smtClean="0"/>
              <a:t>||sq </a:t>
            </a:r>
            <a:r>
              <a:rPr lang="en-US" sz="3200" dirty="0"/>
              <a:t>);</a:t>
            </a:r>
            <a:br>
              <a:rPr lang="en-US" sz="3200" dirty="0"/>
            </a:br>
            <a:r>
              <a:rPr lang="en-US" sz="3200" dirty="0" smtClean="0"/>
              <a:t>END</a:t>
            </a:r>
            <a:r>
              <a:rPr lang="en-US" sz="3200" dirty="0"/>
              <a:t>;</a:t>
            </a:r>
            <a:br>
              <a:rPr lang="en-US" sz="3200" dirty="0"/>
            </a:br>
            <a:r>
              <a:rPr lang="en-US" sz="3200" dirty="0" smtClean="0"/>
              <a:t>/</a:t>
            </a:r>
            <a:r>
              <a:rPr lang="en-US" sz="3200" dirty="0"/>
              <a:t/>
            </a:r>
            <a:br>
              <a:rPr lang="en-US" sz="3200" dirty="0"/>
            </a:b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CALL PROCEDURE :</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457200" y="914400"/>
            <a:ext cx="7467600" cy="4873752"/>
          </a:xfrm>
        </p:spPr>
        <p:txBody>
          <a:bodyPr>
            <a:noAutofit/>
          </a:bodyPr>
          <a:lstStyle/>
          <a:p>
            <a:r>
              <a:rPr lang="en-US" sz="2800" b="1" dirty="0"/>
              <a:t>Using </a:t>
            </a:r>
            <a:r>
              <a:rPr lang="en-US" sz="2800" b="1" dirty="0" smtClean="0"/>
              <a:t>EXECUTE</a:t>
            </a:r>
            <a:r>
              <a:rPr lang="en-US" sz="2800" dirty="0"/>
              <a:t/>
            </a:r>
            <a:br>
              <a:rPr lang="en-US" sz="2800" dirty="0"/>
            </a:br>
            <a:r>
              <a:rPr lang="en-US" sz="2800" dirty="0"/>
              <a:t>SQL&gt; EXECUTE DEMO</a:t>
            </a:r>
            <a:br>
              <a:rPr lang="en-US" sz="2800" dirty="0"/>
            </a:br>
            <a:endParaRPr lang="en-US" sz="2800" dirty="0" smtClean="0"/>
          </a:p>
          <a:p>
            <a:r>
              <a:rPr lang="en-US" sz="2800" b="1" dirty="0"/>
              <a:t>Using CALL</a:t>
            </a:r>
            <a:r>
              <a:rPr lang="en-US" sz="2800" dirty="0"/>
              <a:t/>
            </a:r>
            <a:br>
              <a:rPr lang="en-US" sz="2800" dirty="0"/>
            </a:br>
            <a:r>
              <a:rPr lang="en-US" sz="2800" dirty="0"/>
              <a:t/>
            </a:r>
            <a:br>
              <a:rPr lang="en-US" sz="2800" dirty="0"/>
            </a:br>
            <a:r>
              <a:rPr lang="en-US" sz="2800" dirty="0"/>
              <a:t>call HELLO();</a:t>
            </a:r>
            <a:br>
              <a:rPr lang="en-US" sz="2800" dirty="0"/>
            </a:br>
            <a:endParaRPr lang="en-US" sz="2800" dirty="0" smtClean="0"/>
          </a:p>
          <a:p>
            <a:r>
              <a:rPr lang="en-US" sz="2800" b="1" dirty="0" smtClean="0"/>
              <a:t>Using </a:t>
            </a:r>
            <a:r>
              <a:rPr lang="en-US" sz="2800" b="1" dirty="0"/>
              <a:t>PL/SQL block</a:t>
            </a:r>
            <a:r>
              <a:rPr lang="en-US" sz="2800" dirty="0"/>
              <a:t/>
            </a:r>
            <a:br>
              <a:rPr lang="en-US" sz="2800" dirty="0"/>
            </a:br>
            <a:r>
              <a:rPr lang="en-US" sz="2800" dirty="0"/>
              <a:t>begin</a:t>
            </a:r>
            <a:br>
              <a:rPr lang="en-US" sz="2800" dirty="0"/>
            </a:br>
            <a:r>
              <a:rPr lang="en-US" sz="2800" dirty="0"/>
              <a:t>2 HELLO();</a:t>
            </a:r>
            <a:br>
              <a:rPr lang="en-US" sz="2800" dirty="0"/>
            </a:br>
            <a:r>
              <a:rPr lang="en-US" sz="2800" dirty="0"/>
              <a:t>3 end;</a:t>
            </a:r>
            <a:br>
              <a:rPr lang="en-US" sz="2800" dirty="0"/>
            </a:br>
            <a:r>
              <a:rPr lang="en-US" sz="2800" dirty="0"/>
              <a:t>4 /</a:t>
            </a:r>
            <a:br>
              <a:rPr lang="en-US" sz="2800" dirty="0"/>
            </a:br>
            <a:r>
              <a:rPr lang="en-US" sz="2800" dirty="0"/>
              <a:t/>
            </a:r>
            <a:br>
              <a:rPr lang="en-US" sz="2800" dirty="0"/>
            </a:br>
            <a:r>
              <a:rPr lang="en-US" sz="2800" dirty="0"/>
              <a:t/>
            </a:r>
            <a:br>
              <a:rPr lang="en-US" sz="2800" dirty="0"/>
            </a:b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228600" y="762000"/>
            <a:ext cx="8686800" cy="5711952"/>
          </a:xfrm>
        </p:spPr>
        <p:txBody>
          <a:bodyPr>
            <a:noAutofit/>
          </a:bodyPr>
          <a:lstStyle/>
          <a:p>
            <a:r>
              <a:rPr lang="en-US" dirty="0"/>
              <a:t>CREATE OR REPLACE</a:t>
            </a:r>
            <a:br>
              <a:rPr lang="en-US" dirty="0"/>
            </a:br>
            <a:r>
              <a:rPr lang="en-US" dirty="0" smtClean="0"/>
              <a:t>PROCEDURE </a:t>
            </a:r>
            <a:r>
              <a:rPr lang="en-US" dirty="0"/>
              <a:t>SUM_AB (A IN INT, B IN INT, C OUT INT) IS</a:t>
            </a:r>
            <a:br>
              <a:rPr lang="en-US" dirty="0"/>
            </a:br>
            <a:r>
              <a:rPr lang="en-US" dirty="0" smtClean="0"/>
              <a:t>BEGIN</a:t>
            </a:r>
            <a:r>
              <a:rPr lang="en-US" dirty="0"/>
              <a:t/>
            </a:r>
            <a:br>
              <a:rPr lang="en-US" dirty="0"/>
            </a:br>
            <a:r>
              <a:rPr lang="en-US" dirty="0" smtClean="0"/>
              <a:t>C </a:t>
            </a:r>
            <a:r>
              <a:rPr lang="en-US" dirty="0"/>
              <a:t>:= A + B;</a:t>
            </a:r>
            <a:br>
              <a:rPr lang="en-US" dirty="0"/>
            </a:br>
            <a:r>
              <a:rPr lang="en-US" dirty="0" smtClean="0"/>
              <a:t>END</a:t>
            </a:r>
            <a:r>
              <a:rPr lang="en-US" dirty="0"/>
              <a:t>;</a:t>
            </a:r>
            <a:br>
              <a:rPr lang="en-US" dirty="0"/>
            </a:br>
            <a:r>
              <a:rPr lang="en-US" dirty="0" smtClean="0"/>
              <a:t>/</a:t>
            </a:r>
            <a:r>
              <a:rPr lang="en-US" dirty="0"/>
              <a:t/>
            </a:r>
            <a:br>
              <a:rPr lang="en-US" dirty="0"/>
            </a:br>
            <a:r>
              <a:rPr lang="en-US" dirty="0"/>
              <a:t/>
            </a:r>
            <a:br>
              <a:rPr lang="en-US" dirty="0"/>
            </a:br>
            <a:r>
              <a:rPr lang="en-US" dirty="0"/>
              <a:t>DECLARE</a:t>
            </a:r>
            <a:br>
              <a:rPr lang="en-US" dirty="0"/>
            </a:br>
            <a:r>
              <a:rPr lang="en-US" dirty="0" smtClean="0"/>
              <a:t>R </a:t>
            </a:r>
            <a:r>
              <a:rPr lang="en-US" dirty="0"/>
              <a:t>INT;</a:t>
            </a:r>
            <a:br>
              <a:rPr lang="en-US" dirty="0"/>
            </a:br>
            <a:r>
              <a:rPr lang="en-US" dirty="0" smtClean="0"/>
              <a:t>BEGIN</a:t>
            </a:r>
            <a:r>
              <a:rPr lang="en-US" dirty="0"/>
              <a:t/>
            </a:r>
            <a:br>
              <a:rPr lang="en-US" dirty="0"/>
            </a:br>
            <a:r>
              <a:rPr lang="en-US" dirty="0" smtClean="0"/>
              <a:t>SUM_AB(23,29,R</a:t>
            </a:r>
            <a:r>
              <a:rPr lang="en-US" dirty="0"/>
              <a:t>);</a:t>
            </a:r>
            <a:br>
              <a:rPr lang="en-US" dirty="0"/>
            </a:br>
            <a:r>
              <a:rPr lang="en-US" dirty="0" smtClean="0"/>
              <a:t>DBMS_OUTPUT.PUT_LINE</a:t>
            </a:r>
            <a:r>
              <a:rPr lang="en-US" dirty="0"/>
              <a:t>('SUM IS: ' || R);</a:t>
            </a:r>
            <a:br>
              <a:rPr lang="en-US" dirty="0"/>
            </a:br>
            <a:r>
              <a:rPr lang="en-US" dirty="0" smtClean="0"/>
              <a:t>END</a:t>
            </a:r>
            <a:r>
              <a:rPr lang="en-US" dirty="0"/>
              <a:t>;</a:t>
            </a:r>
            <a:br>
              <a:rPr lang="en-US" dirty="0"/>
            </a:br>
            <a:r>
              <a:rPr lang="en-US" dirty="0" smtClean="0"/>
              <a:t>/</a:t>
            </a: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DROP PROCEDURE</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152400" y="838200"/>
            <a:ext cx="8458200" cy="4873752"/>
          </a:xfrm>
        </p:spPr>
        <p:txBody>
          <a:bodyPr>
            <a:noAutofit/>
          </a:bodyPr>
          <a:lstStyle/>
          <a:p>
            <a:r>
              <a:rPr lang="en-US" sz="2000" i="1" dirty="0"/>
              <a:t>DROP PROCEDURE </a:t>
            </a:r>
            <a:r>
              <a:rPr lang="en-US" sz="2000" i="1" dirty="0" err="1"/>
              <a:t>procedure_name</a:t>
            </a:r>
            <a:r>
              <a:rPr lang="en-US" sz="2000" i="1" dirty="0"/>
              <a:t>;</a:t>
            </a:r>
            <a:r>
              <a:rPr lang="en-US" sz="2000" dirty="0"/>
              <a:t/>
            </a:r>
            <a:br>
              <a:rPr lang="en-US" sz="2000" dirty="0"/>
            </a:br>
            <a:r>
              <a:rPr lang="en-US" sz="2000" dirty="0"/>
              <a:t/>
            </a:r>
            <a:br>
              <a:rPr lang="en-US" sz="2000" dirty="0"/>
            </a:br>
            <a:r>
              <a:rPr lang="en-US" sz="2000" b="1" dirty="0"/>
              <a:t>STORED FUNCTIONS</a:t>
            </a:r>
            <a:r>
              <a:rPr lang="en-US" sz="2000" dirty="0"/>
              <a:t/>
            </a:r>
            <a:br>
              <a:rPr lang="en-US" sz="2000" dirty="0"/>
            </a:br>
            <a:r>
              <a:rPr lang="en-US" sz="2000" dirty="0"/>
              <a:t/>
            </a:r>
            <a:br>
              <a:rPr lang="en-US" sz="2000" dirty="0"/>
            </a:br>
            <a:r>
              <a:rPr lang="en-US" sz="2000" dirty="0"/>
              <a:t>A </a:t>
            </a:r>
            <a:r>
              <a:rPr lang="en-US" sz="2000" b="1" dirty="0"/>
              <a:t>stored function </a:t>
            </a:r>
            <a:r>
              <a:rPr lang="en-US" sz="2000" dirty="0"/>
              <a:t>(also called a </a:t>
            </a:r>
            <a:r>
              <a:rPr lang="en-US" sz="2000" b="1" dirty="0"/>
              <a:t>user function </a:t>
            </a:r>
            <a:r>
              <a:rPr lang="en-US" sz="2000" dirty="0"/>
              <a:t>or </a:t>
            </a:r>
            <a:r>
              <a:rPr lang="en-US" sz="2000" b="1" dirty="0" smtClean="0"/>
              <a:t>user defined </a:t>
            </a:r>
            <a:r>
              <a:rPr lang="en-US" sz="2000" b="1" dirty="0"/>
              <a:t>function</a:t>
            </a:r>
            <a:r>
              <a:rPr lang="en-US" sz="2000" dirty="0"/>
              <a:t>) is a set of PL/SQL statements you can call </a:t>
            </a:r>
            <a:r>
              <a:rPr lang="en-US" sz="2000" dirty="0" smtClean="0"/>
              <a:t>by name</a:t>
            </a:r>
            <a:r>
              <a:rPr lang="en-US" sz="2000" dirty="0"/>
              <a:t>. Stored functions are very similar to procedures, except that </a:t>
            </a:r>
            <a:r>
              <a:rPr lang="en-US" sz="2000" dirty="0" smtClean="0"/>
              <a:t>a function </a:t>
            </a:r>
            <a:r>
              <a:rPr lang="en-US" sz="2000" dirty="0"/>
              <a:t>returns a value to the environment in which it is </a:t>
            </a:r>
            <a:r>
              <a:rPr lang="en-US" sz="2000" dirty="0" smtClean="0"/>
              <a:t>called. User </a:t>
            </a:r>
            <a:r>
              <a:rPr lang="en-US" sz="2000" dirty="0"/>
              <a:t>functions can be used as part of a SQL expression. </a:t>
            </a:r>
            <a:endParaRPr lang="en-US" sz="2000" dirty="0" smtClean="0"/>
          </a:p>
          <a:p>
            <a:r>
              <a:rPr lang="en-US" sz="2000" dirty="0" smtClean="0"/>
              <a:t>Use the CREATE </a:t>
            </a:r>
            <a:r>
              <a:rPr lang="en-US" sz="2000" dirty="0"/>
              <a:t>FUNCTION statement to create a standalone stored </a:t>
            </a:r>
            <a:r>
              <a:rPr lang="en-US" sz="2000" dirty="0" smtClean="0"/>
              <a:t>function. Functions </a:t>
            </a:r>
            <a:r>
              <a:rPr lang="en-US" sz="2000" dirty="0"/>
              <a:t>are special types of procedures that have </a:t>
            </a:r>
            <a:r>
              <a:rPr lang="en-US" sz="2000" dirty="0" smtClean="0"/>
              <a:t>the capability </a:t>
            </a:r>
            <a:r>
              <a:rPr lang="en-US" sz="2000" dirty="0"/>
              <a:t>to return a value. It is very oblivious question of when </a:t>
            </a:r>
            <a:r>
              <a:rPr lang="en-US" sz="2000" dirty="0" smtClean="0"/>
              <a:t>to use </a:t>
            </a:r>
            <a:r>
              <a:rPr lang="en-US" sz="2000" dirty="0"/>
              <a:t>what, either functions or procedures. If we’re interested in </a:t>
            </a:r>
            <a:r>
              <a:rPr lang="en-US" sz="2000" dirty="0" smtClean="0"/>
              <a:t>the “results</a:t>
            </a:r>
            <a:r>
              <a:rPr lang="en-US" sz="2000" dirty="0"/>
              <a:t>” of the code, then we use a function, and return </a:t>
            </a:r>
            <a:r>
              <a:rPr lang="en-US" sz="2000" dirty="0" smtClean="0"/>
              <a:t>those results</a:t>
            </a:r>
            <a:r>
              <a:rPr lang="en-US" sz="2000" dirty="0"/>
              <a:t>. If we are interested in the “side effects” (like table </a:t>
            </a:r>
            <a:r>
              <a:rPr lang="en-US" sz="2000" dirty="0" smtClean="0"/>
              <a:t>updates, etc</a:t>
            </a:r>
            <a:r>
              <a:rPr lang="en-US" sz="2000" dirty="0"/>
              <a:t>.) and not about the “result”, then use a procedure. Usually </a:t>
            </a:r>
            <a:r>
              <a:rPr lang="en-US" sz="2000" dirty="0" smtClean="0"/>
              <a:t>it doesn’t </a:t>
            </a:r>
            <a:r>
              <a:rPr lang="en-US" sz="2000" dirty="0"/>
              <a:t>affect the code all that much if we use a procedure or </a:t>
            </a:r>
            <a:r>
              <a:rPr lang="en-US" sz="2000" dirty="0" smtClean="0"/>
              <a:t>a function</a:t>
            </a:r>
            <a:r>
              <a:rPr lang="en-US" sz="2000" dirty="0"/>
              <a:t>.</a:t>
            </a:r>
            <a:br>
              <a:rPr lang="en-US" sz="2000" dirty="0"/>
            </a:br>
            <a:r>
              <a:rPr lang="en-US" sz="2000" dirty="0"/>
              <a:t/>
            </a:r>
            <a:br>
              <a:rPr lang="en-US" sz="2000" dirty="0"/>
            </a:br>
            <a:r>
              <a:rPr lang="en-US" sz="2000" dirty="0"/>
              <a:t/>
            </a:r>
            <a:br>
              <a:rPr lang="en-US" sz="2000" dirty="0"/>
            </a:b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228600"/>
            <a:ext cx="8610600" cy="4873752"/>
          </a:xfrm>
        </p:spPr>
        <p:txBody>
          <a:bodyPr>
            <a:noAutofit/>
          </a:bodyPr>
          <a:lstStyle/>
          <a:p>
            <a:r>
              <a:rPr lang="en-US" sz="2800" dirty="0"/>
              <a:t>The general format of a create function statement is </a:t>
            </a:r>
            <a:r>
              <a:rPr lang="en-US" sz="2800" dirty="0" smtClean="0"/>
              <a:t>:</a:t>
            </a:r>
          </a:p>
          <a:p>
            <a:pPr>
              <a:buNone/>
            </a:pPr>
            <a:r>
              <a:rPr lang="en-US" sz="2800" dirty="0"/>
              <a:t/>
            </a:r>
            <a:br>
              <a:rPr lang="en-US" sz="2800" dirty="0"/>
            </a:br>
            <a:r>
              <a:rPr lang="en-US" sz="2800" dirty="0"/>
              <a:t>CREATE [OR REPLACE] FUNCTION </a:t>
            </a:r>
            <a:r>
              <a:rPr lang="en-US" sz="2800" dirty="0" smtClean="0"/>
              <a:t>function_name [ </a:t>
            </a:r>
            <a:r>
              <a:rPr lang="en-US" sz="2800" dirty="0"/>
              <a:t>(param1 [,param2]) ]</a:t>
            </a:r>
            <a:br>
              <a:rPr lang="en-US" sz="2800" dirty="0"/>
            </a:br>
            <a:r>
              <a:rPr lang="en-US" sz="2800" dirty="0"/>
              <a:t>RETURN </a:t>
            </a:r>
            <a:r>
              <a:rPr lang="en-US" sz="2800" dirty="0" err="1"/>
              <a:t>return_datatype</a:t>
            </a:r>
            <a:r>
              <a:rPr lang="en-US" sz="2800" dirty="0"/>
              <a:t/>
            </a:r>
            <a:br>
              <a:rPr lang="en-US" sz="2800" dirty="0"/>
            </a:br>
            <a:r>
              <a:rPr lang="en-US" sz="2800" dirty="0"/>
              <a:t>IS | AS</a:t>
            </a:r>
            <a:br>
              <a:rPr lang="en-US" sz="2800" dirty="0"/>
            </a:br>
            <a:r>
              <a:rPr lang="en-US" sz="2800" dirty="0"/>
              <a:t>[</a:t>
            </a:r>
            <a:r>
              <a:rPr lang="en-US" sz="2800" dirty="0" err="1"/>
              <a:t>declaration_section</a:t>
            </a:r>
            <a:r>
              <a:rPr lang="en-US" sz="2800" dirty="0"/>
              <a:t>] // Application variables</a:t>
            </a:r>
            <a:br>
              <a:rPr lang="en-US" sz="2800" dirty="0"/>
            </a:br>
            <a:r>
              <a:rPr lang="en-US" sz="2800" dirty="0"/>
              <a:t>BEGIN</a:t>
            </a:r>
            <a:br>
              <a:rPr lang="en-US" sz="2800" dirty="0"/>
            </a:br>
            <a:r>
              <a:rPr lang="en-US" sz="2800" dirty="0"/>
              <a:t>[ executable_section] // Application logic</a:t>
            </a:r>
            <a:br>
              <a:rPr lang="en-US" sz="2800" dirty="0"/>
            </a:br>
            <a:r>
              <a:rPr lang="en-US" sz="2800" dirty="0"/>
              <a:t>EXCEPTION</a:t>
            </a:r>
            <a:br>
              <a:rPr lang="en-US" sz="2800" dirty="0"/>
            </a:br>
            <a:r>
              <a:rPr lang="en-US" sz="2800" dirty="0"/>
              <a:t>[ </a:t>
            </a:r>
            <a:r>
              <a:rPr lang="en-US" sz="2800" dirty="0" err="1"/>
              <a:t>exception_section</a:t>
            </a:r>
            <a:r>
              <a:rPr lang="en-US" sz="2800" dirty="0"/>
              <a:t>] // Exception handling Code</a:t>
            </a:r>
            <a:br>
              <a:rPr lang="en-US" sz="2800" dirty="0"/>
            </a:br>
            <a:r>
              <a:rPr lang="en-US" sz="2800" dirty="0"/>
              <a:t>END [function_name];</a:t>
            </a:r>
            <a:br>
              <a:rPr lang="en-US" sz="2800" dirty="0"/>
            </a:br>
            <a:r>
              <a:rPr lang="en-US" sz="2800" dirty="0"/>
              <a:t>/</a:t>
            </a:r>
            <a:br>
              <a:rPr lang="en-US" sz="2800" dirty="0"/>
            </a:b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534400" cy="6477000"/>
          </a:xfrm>
        </p:spPr>
        <p:txBody>
          <a:bodyPr>
            <a:noAutofit/>
          </a:bodyPr>
          <a:lstStyle/>
          <a:p>
            <a:r>
              <a:rPr lang="en-US" b="1" dirty="0"/>
              <a:t>EXAMPLE 1 </a:t>
            </a:r>
            <a:r>
              <a:rPr lang="en-US" b="1" dirty="0" smtClean="0"/>
              <a:t>:</a:t>
            </a:r>
          </a:p>
          <a:p>
            <a:pPr>
              <a:buNone/>
            </a:pPr>
            <a:r>
              <a:rPr lang="en-US" dirty="0"/>
              <a:t/>
            </a:r>
            <a:br>
              <a:rPr lang="en-US" dirty="0"/>
            </a:br>
            <a:r>
              <a:rPr lang="en-US" dirty="0"/>
              <a:t>SQL&gt; set </a:t>
            </a:r>
            <a:r>
              <a:rPr lang="en-US" dirty="0" err="1"/>
              <a:t>serveroutput</a:t>
            </a:r>
            <a:r>
              <a:rPr lang="en-US" dirty="0"/>
              <a:t> on</a:t>
            </a:r>
            <a:br>
              <a:rPr lang="en-US" dirty="0"/>
            </a:br>
            <a:r>
              <a:rPr lang="en-US" dirty="0"/>
              <a:t>SQL&gt; CREATE OR REPLACE FUNCTION ADD2 (X INT, Y INT)</a:t>
            </a:r>
            <a:br>
              <a:rPr lang="en-US" dirty="0"/>
            </a:br>
            <a:r>
              <a:rPr lang="en-US" dirty="0"/>
              <a:t>RETURN INT IS</a:t>
            </a:r>
            <a:br>
              <a:rPr lang="en-US" dirty="0"/>
            </a:br>
            <a:r>
              <a:rPr lang="en-US" dirty="0"/>
              <a:t>2 BEGIN</a:t>
            </a:r>
            <a:br>
              <a:rPr lang="en-US" dirty="0"/>
            </a:br>
            <a:r>
              <a:rPr lang="en-US" dirty="0"/>
              <a:t>3 RETURN (X + Y);</a:t>
            </a:r>
            <a:br>
              <a:rPr lang="en-US" dirty="0"/>
            </a:br>
            <a:r>
              <a:rPr lang="en-US" dirty="0"/>
              <a:t>4 END</a:t>
            </a:r>
            <a:r>
              <a:rPr lang="en-US" dirty="0" smtClean="0"/>
              <a:t>;</a:t>
            </a:r>
            <a:r>
              <a:rPr lang="en-US" dirty="0"/>
              <a:t/>
            </a:r>
            <a:br>
              <a:rPr lang="en-US" dirty="0"/>
            </a:br>
            <a:r>
              <a:rPr lang="en-US" dirty="0"/>
              <a:t>5 </a:t>
            </a:r>
            <a:r>
              <a:rPr lang="en-US" dirty="0" smtClean="0"/>
              <a:t>/</a:t>
            </a:r>
          </a:p>
          <a:p>
            <a:endParaRPr lang="en-US" dirty="0"/>
          </a:p>
          <a:p>
            <a:r>
              <a:rPr lang="en-US" b="1" dirty="0"/>
              <a:t>CALL FUNCTION :</a:t>
            </a:r>
            <a:r>
              <a:rPr lang="en-US" dirty="0"/>
              <a:t/>
            </a:r>
            <a:br>
              <a:rPr lang="en-US" dirty="0"/>
            </a:br>
            <a:r>
              <a:rPr lang="en-US" b="1" dirty="0"/>
              <a:t>Call for Example 1:</a:t>
            </a:r>
            <a:r>
              <a:rPr lang="en-US" dirty="0"/>
              <a:t/>
            </a:r>
            <a:br>
              <a:rPr lang="en-US" dirty="0"/>
            </a:br>
            <a:r>
              <a:rPr lang="en-US" dirty="0"/>
              <a:t>SQL&gt; BEGIN</a:t>
            </a:r>
            <a:br>
              <a:rPr lang="en-US" dirty="0"/>
            </a:br>
            <a:r>
              <a:rPr lang="en-US" dirty="0"/>
              <a:t>DBMS_OUTPUT.PUT_LINE ('RESULT IS:' || ADD2 (25,50));</a:t>
            </a:r>
            <a:br>
              <a:rPr lang="en-US" dirty="0"/>
            </a:br>
            <a:r>
              <a:rPr lang="en-US" dirty="0"/>
              <a:t>END;</a:t>
            </a:r>
            <a:br>
              <a:rPr lang="en-US" dirty="0"/>
            </a:br>
            <a:r>
              <a:rPr lang="en-US" dirty="0"/>
              <a:t>/</a:t>
            </a:r>
            <a:br>
              <a:rPr lang="en-US" dirty="0"/>
            </a:br>
            <a:r>
              <a:rPr lang="en-US" dirty="0"/>
              <a:t/>
            </a:r>
            <a:br>
              <a:rPr lang="en-US" dirty="0"/>
            </a:b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FUNCTION PARAMETERS</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228600" y="762000"/>
            <a:ext cx="8458200" cy="5867400"/>
          </a:xfrm>
        </p:spPr>
        <p:txBody>
          <a:bodyPr>
            <a:normAutofit fontScale="85000" lnSpcReduction="20000"/>
          </a:bodyPr>
          <a:lstStyle/>
          <a:p>
            <a:r>
              <a:rPr lang="en-US" b="1" dirty="0" smtClean="0"/>
              <a:t>IN </a:t>
            </a:r>
            <a:r>
              <a:rPr lang="en-US" dirty="0"/>
              <a:t>- The parameter can be referenced by the procedure or</a:t>
            </a:r>
            <a:br>
              <a:rPr lang="en-US" dirty="0"/>
            </a:br>
            <a:r>
              <a:rPr lang="en-US" dirty="0"/>
              <a:t>function. The value of the parameter cannot be overwritten by</a:t>
            </a:r>
            <a:br>
              <a:rPr lang="en-US" dirty="0"/>
            </a:br>
            <a:r>
              <a:rPr lang="en-US" dirty="0"/>
              <a:t>the procedure or function</a:t>
            </a:r>
            <a:r>
              <a:rPr lang="en-US" dirty="0" smtClean="0"/>
              <a:t>.</a:t>
            </a:r>
          </a:p>
          <a:p>
            <a:endParaRPr lang="en-US" b="1" dirty="0" smtClean="0"/>
          </a:p>
          <a:p>
            <a:r>
              <a:rPr lang="en-US" b="1" dirty="0" smtClean="0"/>
              <a:t>OUT </a:t>
            </a:r>
            <a:r>
              <a:rPr lang="en-US" dirty="0"/>
              <a:t>- The parameter cannot be referenced by the procedure or</a:t>
            </a:r>
            <a:br>
              <a:rPr lang="en-US" dirty="0"/>
            </a:br>
            <a:r>
              <a:rPr lang="en-US" dirty="0"/>
              <a:t>function, but the value of the parameter can be overwritten by</a:t>
            </a:r>
            <a:br>
              <a:rPr lang="en-US" dirty="0"/>
            </a:br>
            <a:r>
              <a:rPr lang="en-US" dirty="0"/>
              <a:t>the procedure or function</a:t>
            </a:r>
            <a:r>
              <a:rPr lang="en-US" dirty="0" smtClean="0"/>
              <a:t>.</a:t>
            </a:r>
          </a:p>
          <a:p>
            <a:endParaRPr lang="en-US" dirty="0" smtClean="0"/>
          </a:p>
          <a:p>
            <a:r>
              <a:rPr lang="en-US" b="1" dirty="0" smtClean="0"/>
              <a:t>IN </a:t>
            </a:r>
            <a:r>
              <a:rPr lang="en-US" b="1" dirty="0"/>
              <a:t>OUT </a:t>
            </a:r>
            <a:r>
              <a:rPr lang="en-US" dirty="0"/>
              <a:t>- The parameter can be referenced by the procedure or</a:t>
            </a:r>
            <a:br>
              <a:rPr lang="en-US" dirty="0"/>
            </a:br>
            <a:r>
              <a:rPr lang="en-US" dirty="0"/>
              <a:t>function and the value of the parameter can be overwritten by</a:t>
            </a:r>
            <a:br>
              <a:rPr lang="en-US" dirty="0"/>
            </a:br>
            <a:r>
              <a:rPr lang="en-US" dirty="0"/>
              <a:t>the procedure or function.</a:t>
            </a:r>
            <a:br>
              <a:rPr lang="en-US" dirty="0"/>
            </a:br>
            <a:r>
              <a:rPr lang="en-US" dirty="0"/>
              <a:t/>
            </a:r>
            <a:br>
              <a:rPr lang="en-US" dirty="0"/>
            </a:br>
            <a:r>
              <a:rPr lang="en-US" b="1" dirty="0"/>
              <a:t>SOURCE CODE OF FUNCTION</a:t>
            </a:r>
            <a:r>
              <a:rPr lang="en-US" dirty="0"/>
              <a:t/>
            </a:r>
            <a:br>
              <a:rPr lang="en-US" dirty="0"/>
            </a:br>
            <a:r>
              <a:rPr lang="en-US" dirty="0"/>
              <a:t/>
            </a:r>
            <a:br>
              <a:rPr lang="en-US" dirty="0"/>
            </a:br>
            <a:r>
              <a:rPr lang="en-US" dirty="0"/>
              <a:t>SELECT TEXT FROM USER_SOURCE WHERE</a:t>
            </a:r>
            <a:br>
              <a:rPr lang="en-US" dirty="0"/>
            </a:br>
            <a:r>
              <a:rPr lang="en-US" dirty="0"/>
              <a:t>NAME='ADD2';</a:t>
            </a:r>
            <a:br>
              <a:rPr lang="en-US" dirty="0"/>
            </a:br>
            <a:r>
              <a:rPr lang="en-US" dirty="0"/>
              <a:t/>
            </a:r>
            <a:br>
              <a:rPr lang="en-US" dirty="0"/>
            </a:br>
            <a:r>
              <a:rPr lang="en-US" b="1" dirty="0"/>
              <a:t>DROP FUNCTION</a:t>
            </a:r>
            <a:r>
              <a:rPr lang="en-US" dirty="0"/>
              <a:t/>
            </a:r>
            <a:br>
              <a:rPr lang="en-US" dirty="0"/>
            </a:br>
            <a:r>
              <a:rPr lang="en-US" dirty="0"/>
              <a:t/>
            </a:r>
            <a:br>
              <a:rPr lang="en-US" dirty="0"/>
            </a:br>
            <a:r>
              <a:rPr lang="en-US" dirty="0"/>
              <a:t>DROP FUNCTION function_name;</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2400" b="1" u="sng" dirty="0">
                <a:solidFill>
                  <a:schemeClr val="tx1"/>
                </a:solidFill>
              </a:rPr>
              <a:t>CREATING A MODULARIZED AND LAYERED</a:t>
            </a:r>
            <a:r>
              <a:rPr lang="en-US" sz="2400" u="sng" dirty="0">
                <a:solidFill>
                  <a:schemeClr val="tx1"/>
                </a:solidFill>
              </a:rPr>
              <a:t/>
            </a:r>
            <a:br>
              <a:rPr lang="en-US" sz="2400" u="sng" dirty="0">
                <a:solidFill>
                  <a:schemeClr val="tx1"/>
                </a:solidFill>
              </a:rPr>
            </a:br>
            <a:r>
              <a:rPr lang="en-US" sz="2400" b="1" u="sng" dirty="0">
                <a:solidFill>
                  <a:schemeClr val="tx1"/>
                </a:solidFill>
              </a:rPr>
              <a:t>SUBPROGRAM DESIGN</a:t>
            </a:r>
            <a:r>
              <a:rPr lang="en-US" sz="2400" dirty="0">
                <a:solidFill>
                  <a:schemeClr val="tx1"/>
                </a:solidFill>
              </a:rPr>
              <a:t/>
            </a:r>
            <a:br>
              <a:rPr lang="en-US" sz="2400" dirty="0">
                <a:solidFill>
                  <a:schemeClr val="tx1"/>
                </a:solidFill>
              </a:rPr>
            </a:br>
            <a:r>
              <a:rPr lang="en-US" sz="2400" dirty="0">
                <a:solidFill>
                  <a:schemeClr val="tx1"/>
                </a:solidFill>
              </a:rPr>
              <a:t/>
            </a:r>
            <a:br>
              <a:rPr lang="en-US" sz="2400" dirty="0">
                <a:solidFill>
                  <a:schemeClr val="tx1"/>
                </a:solidFill>
              </a:rPr>
            </a:br>
            <a:endParaRPr lang="en-US" sz="2400" dirty="0">
              <a:solidFill>
                <a:schemeClr val="tx1"/>
              </a:solidFill>
            </a:endParaRPr>
          </a:p>
        </p:txBody>
      </p:sp>
      <p:sp>
        <p:nvSpPr>
          <p:cNvPr id="3" name="Content Placeholder 2"/>
          <p:cNvSpPr>
            <a:spLocks noGrp="1"/>
          </p:cNvSpPr>
          <p:nvPr>
            <p:ph sz="quarter" idx="1"/>
          </p:nvPr>
        </p:nvSpPr>
        <p:spPr>
          <a:xfrm>
            <a:off x="228600" y="1219200"/>
            <a:ext cx="8458200" cy="4876800"/>
          </a:xfrm>
        </p:spPr>
        <p:txBody>
          <a:bodyPr>
            <a:noAutofit/>
          </a:bodyPr>
          <a:lstStyle/>
          <a:p>
            <a:pPr algn="just"/>
            <a:r>
              <a:rPr lang="en-US" sz="3200" dirty="0"/>
              <a:t>The modularized and layered </a:t>
            </a:r>
            <a:r>
              <a:rPr lang="en-US" sz="3200" dirty="0" smtClean="0"/>
              <a:t>subprogram </a:t>
            </a:r>
            <a:r>
              <a:rPr lang="en-US" sz="3200" dirty="0"/>
              <a:t>design is </a:t>
            </a:r>
            <a:r>
              <a:rPr lang="en-US" sz="3200" dirty="0" smtClean="0"/>
              <a:t>nothing but </a:t>
            </a:r>
            <a:r>
              <a:rPr lang="en-US" sz="3200" dirty="0"/>
              <a:t>the appropriate arrangement of PLSQL blocks or </a:t>
            </a:r>
            <a:r>
              <a:rPr lang="en-US" sz="3200" dirty="0" smtClean="0"/>
              <a:t>procedures while </a:t>
            </a:r>
            <a:r>
              <a:rPr lang="en-US" sz="3200" dirty="0"/>
              <a:t>writing the code. This arrangement gives the readability </a:t>
            </a:r>
            <a:r>
              <a:rPr lang="en-US" sz="3200" dirty="0" smtClean="0"/>
              <a:t>to code </a:t>
            </a:r>
            <a:r>
              <a:rPr lang="en-US" sz="3200" dirty="0"/>
              <a:t>as well as ease to handle and modify the code for developer</a:t>
            </a:r>
            <a:r>
              <a:rPr lang="en-US" sz="3200" dirty="0" smtClean="0"/>
              <a:t>. With </a:t>
            </a:r>
            <a:r>
              <a:rPr lang="en-US" sz="3200" dirty="0"/>
              <a:t>this code anybody can have the sense to understand the </a:t>
            </a:r>
            <a:r>
              <a:rPr lang="en-US" sz="3200" dirty="0" smtClean="0"/>
              <a:t>code and </a:t>
            </a:r>
            <a:r>
              <a:rPr lang="en-US" sz="3200" dirty="0"/>
              <a:t>its execution hierarchy.</a:t>
            </a:r>
            <a:br>
              <a:rPr lang="en-US" sz="3200" dirty="0"/>
            </a:b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Autofit/>
          </a:bodyPr>
          <a:lstStyle/>
          <a:p>
            <a:r>
              <a:rPr lang="en-US" sz="2000" b="1" dirty="0"/>
              <a:t>DIFFERENCE BETWEEN PROCEDURES </a:t>
            </a:r>
            <a:r>
              <a:rPr lang="en-US" sz="2000" b="1" dirty="0" smtClean="0"/>
              <a:t>&amp; FUNCTIONS</a:t>
            </a:r>
            <a:r>
              <a:rPr lang="en-US" sz="2000" dirty="0"/>
              <a:t/>
            </a:r>
            <a:br>
              <a:rPr lang="en-US" sz="2000" dirty="0"/>
            </a:br>
            <a:r>
              <a:rPr lang="en-US" sz="2000" dirty="0"/>
              <a:t/>
            </a:r>
            <a:br>
              <a:rPr lang="en-US" sz="2000" dirty="0"/>
            </a:br>
            <a:endParaRPr lang="en-US" sz="2000" dirty="0"/>
          </a:p>
        </p:txBody>
      </p:sp>
      <p:sp>
        <p:nvSpPr>
          <p:cNvPr id="3" name="Content Placeholder 2"/>
          <p:cNvSpPr>
            <a:spLocks noGrp="1"/>
          </p:cNvSpPr>
          <p:nvPr>
            <p:ph sz="quarter" idx="1"/>
          </p:nvPr>
        </p:nvSpPr>
        <p:spPr>
          <a:xfrm>
            <a:off x="304800" y="990600"/>
            <a:ext cx="8305800" cy="5638800"/>
          </a:xfrm>
        </p:spPr>
        <p:txBody>
          <a:bodyPr>
            <a:normAutofit fontScale="92500" lnSpcReduction="20000"/>
          </a:bodyPr>
          <a:lstStyle/>
          <a:p>
            <a:r>
              <a:rPr lang="en-US" dirty="0"/>
              <a:t>Here are a few more differences between a procedure and a</a:t>
            </a:r>
            <a:br>
              <a:rPr lang="en-US" dirty="0"/>
            </a:br>
            <a:r>
              <a:rPr lang="en-US" dirty="0"/>
              <a:t>function</a:t>
            </a:r>
            <a:r>
              <a:rPr lang="en-US" dirty="0" smtClean="0"/>
              <a:t>:</a:t>
            </a:r>
          </a:p>
          <a:p>
            <a:pPr>
              <a:buNone/>
            </a:pPr>
            <a:r>
              <a:rPr lang="en-US" dirty="0"/>
              <a:t/>
            </a:r>
            <a:br>
              <a:rPr lang="en-US" dirty="0"/>
            </a:br>
            <a:r>
              <a:rPr lang="en-US" dirty="0" smtClean="0"/>
              <a:t>A </a:t>
            </a:r>
            <a:r>
              <a:rPr lang="en-US" dirty="0"/>
              <a:t>function MUST return a value.</a:t>
            </a:r>
            <a:br>
              <a:rPr lang="en-US" dirty="0"/>
            </a:br>
            <a:r>
              <a:rPr lang="en-US" dirty="0" smtClean="0"/>
              <a:t>A </a:t>
            </a:r>
            <a:r>
              <a:rPr lang="en-US" dirty="0"/>
              <a:t>procedure cannot return a value</a:t>
            </a:r>
            <a:r>
              <a:rPr lang="en-US" dirty="0" smtClean="0"/>
              <a:t>.</a:t>
            </a:r>
          </a:p>
          <a:p>
            <a:pPr>
              <a:buNone/>
            </a:pPr>
            <a:r>
              <a:rPr lang="en-US" dirty="0"/>
              <a:t/>
            </a:r>
            <a:br>
              <a:rPr lang="en-US" dirty="0"/>
            </a:br>
            <a:r>
              <a:rPr lang="en-US" dirty="0" smtClean="0"/>
              <a:t>Procedures </a:t>
            </a:r>
            <a:r>
              <a:rPr lang="en-US" dirty="0"/>
              <a:t>and functions can both return data in OUT </a:t>
            </a:r>
            <a:r>
              <a:rPr lang="en-US" dirty="0" smtClean="0"/>
              <a:t>and IN </a:t>
            </a:r>
            <a:r>
              <a:rPr lang="en-US" dirty="0"/>
              <a:t>OUT </a:t>
            </a:r>
            <a:r>
              <a:rPr lang="en-US" dirty="0" smtClean="0"/>
              <a:t>parameters</a:t>
            </a:r>
          </a:p>
          <a:p>
            <a:pPr>
              <a:buNone/>
            </a:pPr>
            <a:r>
              <a:rPr lang="en-US" dirty="0"/>
              <a:t/>
            </a:r>
            <a:br>
              <a:rPr lang="en-US" dirty="0"/>
            </a:br>
            <a:r>
              <a:rPr lang="en-US" dirty="0" smtClean="0"/>
              <a:t>The </a:t>
            </a:r>
            <a:r>
              <a:rPr lang="en-US" dirty="0"/>
              <a:t>return statement in a function returns control to the</a:t>
            </a:r>
            <a:br>
              <a:rPr lang="en-US" dirty="0"/>
            </a:br>
            <a:r>
              <a:rPr lang="en-US" dirty="0"/>
              <a:t>calling program and returns the results of the function</a:t>
            </a:r>
            <a:br>
              <a:rPr lang="en-US" dirty="0"/>
            </a:br>
            <a:r>
              <a:rPr lang="en-US" dirty="0" smtClean="0"/>
              <a:t>The </a:t>
            </a:r>
            <a:r>
              <a:rPr lang="en-US" dirty="0"/>
              <a:t>return statement of a procedure returns control to the</a:t>
            </a:r>
            <a:br>
              <a:rPr lang="en-US" dirty="0"/>
            </a:br>
            <a:r>
              <a:rPr lang="en-US" dirty="0"/>
              <a:t>calling program and cannot return a </a:t>
            </a:r>
            <a:r>
              <a:rPr lang="en-US" dirty="0" smtClean="0"/>
              <a:t>value</a:t>
            </a:r>
          </a:p>
          <a:p>
            <a:pPr>
              <a:buNone/>
            </a:pPr>
            <a:r>
              <a:rPr lang="en-US" dirty="0"/>
              <a:t/>
            </a:r>
            <a:br>
              <a:rPr lang="en-US" dirty="0"/>
            </a:br>
            <a:r>
              <a:rPr lang="en-US" dirty="0" smtClean="0"/>
              <a:t>Functions </a:t>
            </a:r>
            <a:r>
              <a:rPr lang="en-US" dirty="0"/>
              <a:t>can be called from SQL, procedure cannot</a:t>
            </a:r>
            <a:br>
              <a:rPr lang="en-US" dirty="0"/>
            </a:br>
            <a:r>
              <a:rPr lang="en-US" dirty="0" smtClean="0"/>
              <a:t>Functions </a:t>
            </a:r>
            <a:r>
              <a:rPr lang="en-US" dirty="0"/>
              <a:t>are considered expressions, procedure are not</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Chapter-2 PACKAGES</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228600" y="685800"/>
            <a:ext cx="8382000" cy="5791200"/>
          </a:xfrm>
        </p:spPr>
        <p:txBody>
          <a:bodyPr>
            <a:noAutofit/>
          </a:bodyPr>
          <a:lstStyle/>
          <a:p>
            <a:pPr>
              <a:buNone/>
            </a:pPr>
            <a:r>
              <a:rPr lang="en-US" b="1" dirty="0"/>
              <a:t>WHAT IS PACKAGE?</a:t>
            </a:r>
            <a:r>
              <a:rPr lang="en-US" dirty="0"/>
              <a:t/>
            </a:r>
            <a:br>
              <a:rPr lang="en-US" dirty="0"/>
            </a:br>
            <a:endParaRPr lang="en-US" dirty="0" smtClean="0"/>
          </a:p>
          <a:p>
            <a:r>
              <a:rPr lang="en-US" dirty="0" smtClean="0"/>
              <a:t>The </a:t>
            </a:r>
            <a:r>
              <a:rPr lang="en-US" dirty="0"/>
              <a:t>PLSQL package is nothing but logical grouping of</a:t>
            </a:r>
            <a:br>
              <a:rPr lang="en-US" dirty="0"/>
            </a:br>
            <a:r>
              <a:rPr lang="en-US" dirty="0"/>
              <a:t>functions and stored procedures that can called and referenced </a:t>
            </a:r>
            <a:r>
              <a:rPr lang="en-US" dirty="0" smtClean="0"/>
              <a:t>by the </a:t>
            </a:r>
            <a:r>
              <a:rPr lang="en-US" dirty="0"/>
              <a:t>single name</a:t>
            </a:r>
            <a:r>
              <a:rPr lang="en-US" dirty="0" smtClean="0"/>
              <a:t>.</a:t>
            </a:r>
          </a:p>
          <a:p>
            <a:endParaRPr lang="en-US" dirty="0" smtClean="0"/>
          </a:p>
          <a:p>
            <a:r>
              <a:rPr lang="en-US" dirty="0" smtClean="0"/>
              <a:t>The </a:t>
            </a:r>
            <a:r>
              <a:rPr lang="en-US" dirty="0"/>
              <a:t>package is an encapsulated collection of related</a:t>
            </a:r>
            <a:br>
              <a:rPr lang="en-US" dirty="0"/>
            </a:br>
            <a:r>
              <a:rPr lang="en-US" dirty="0"/>
              <a:t>program objects for example, procedures, functions, </a:t>
            </a:r>
            <a:r>
              <a:rPr lang="en-US" dirty="0" smtClean="0"/>
              <a:t>variables, constants</a:t>
            </a:r>
            <a:r>
              <a:rPr lang="en-US" dirty="0"/>
              <a:t>, cursors, and exceptions stored together in the </a:t>
            </a:r>
            <a:r>
              <a:rPr lang="en-US" dirty="0" smtClean="0"/>
              <a:t>database. Also </a:t>
            </a:r>
            <a:r>
              <a:rPr lang="en-US" dirty="0"/>
              <a:t>a package is a schema object that groups logically </a:t>
            </a:r>
            <a:r>
              <a:rPr lang="en-US" dirty="0" smtClean="0"/>
              <a:t>related.</a:t>
            </a:r>
          </a:p>
          <a:p>
            <a:endParaRPr lang="en-US" dirty="0" smtClean="0"/>
          </a:p>
          <a:p>
            <a:r>
              <a:rPr lang="en-US" dirty="0" smtClean="0"/>
              <a:t>PL/SQL </a:t>
            </a:r>
            <a:r>
              <a:rPr lang="en-US" dirty="0"/>
              <a:t>types, variables, and subprograms. Using packages is </a:t>
            </a:r>
            <a:r>
              <a:rPr lang="en-US" dirty="0" smtClean="0"/>
              <a:t>an alternative </a:t>
            </a:r>
            <a:r>
              <a:rPr lang="en-US" dirty="0"/>
              <a:t>to creating procedures and functions as </a:t>
            </a:r>
            <a:r>
              <a:rPr lang="en-US" dirty="0" smtClean="0"/>
              <a:t>standalone schema </a:t>
            </a:r>
            <a:r>
              <a:rPr lang="en-US" dirty="0"/>
              <a:t>objects.</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8915400" cy="6324600"/>
          </a:xfrm>
        </p:spPr>
        <p:txBody>
          <a:bodyPr>
            <a:noAutofit/>
          </a:bodyPr>
          <a:lstStyle/>
          <a:p>
            <a:r>
              <a:rPr lang="en-US" sz="2800" dirty="0"/>
              <a:t>Packages have two parts, a specification and a body</a:t>
            </a:r>
            <a:r>
              <a:rPr lang="en-US" sz="2800" dirty="0" smtClean="0"/>
              <a:t>; sometimes </a:t>
            </a:r>
            <a:r>
              <a:rPr lang="en-US" sz="2800" dirty="0"/>
              <a:t>the body is unnecessary. The specification is </a:t>
            </a:r>
            <a:r>
              <a:rPr lang="en-US" sz="2800" dirty="0" smtClean="0"/>
              <a:t>the interface </a:t>
            </a:r>
            <a:r>
              <a:rPr lang="en-US" sz="2800" dirty="0"/>
              <a:t>to the package. It declares the types, variables, constants</a:t>
            </a:r>
            <a:r>
              <a:rPr lang="en-US" sz="2800" dirty="0" smtClean="0"/>
              <a:t>, exceptions</a:t>
            </a:r>
            <a:r>
              <a:rPr lang="en-US" sz="2800" dirty="0"/>
              <a:t>, cursors, and </a:t>
            </a:r>
            <a:r>
              <a:rPr lang="en-US" sz="2800" dirty="0" smtClean="0"/>
              <a:t>subprograms </a:t>
            </a:r>
            <a:r>
              <a:rPr lang="en-US" sz="2800" dirty="0"/>
              <a:t>that can be referenced </a:t>
            </a:r>
            <a:r>
              <a:rPr lang="en-US" sz="2800" dirty="0" smtClean="0"/>
              <a:t>from outside </a:t>
            </a:r>
            <a:r>
              <a:rPr lang="en-US" sz="2800" dirty="0"/>
              <a:t>the package. The body defines the queries for the </a:t>
            </a:r>
            <a:r>
              <a:rPr lang="en-US" sz="2800" dirty="0" smtClean="0"/>
              <a:t>cursors and </a:t>
            </a:r>
            <a:r>
              <a:rPr lang="en-US" sz="2800" dirty="0"/>
              <a:t>the code for the subprograms.</a:t>
            </a:r>
            <a:br>
              <a:rPr lang="en-US" sz="2800" dirty="0"/>
            </a:br>
            <a:r>
              <a:rPr lang="en-US" sz="2800" dirty="0"/>
              <a:t/>
            </a:r>
            <a:br>
              <a:rPr lang="en-US" sz="2800" dirty="0"/>
            </a:br>
            <a:r>
              <a:rPr lang="en-US" sz="2800" dirty="0"/>
              <a:t>We can think of the </a:t>
            </a:r>
            <a:r>
              <a:rPr lang="en-US" sz="2800" dirty="0" smtClean="0"/>
              <a:t>specification as </a:t>
            </a:r>
            <a:r>
              <a:rPr lang="en-US" sz="2800" dirty="0"/>
              <a:t>an interface and of the body as a black box. We can </a:t>
            </a:r>
            <a:r>
              <a:rPr lang="en-US" sz="2800" dirty="0" smtClean="0"/>
              <a:t>debug, enhance</a:t>
            </a:r>
            <a:r>
              <a:rPr lang="en-US" sz="2800" dirty="0"/>
              <a:t>, or replace a package body without changing the package</a:t>
            </a:r>
            <a:br>
              <a:rPr lang="en-US" sz="2800" dirty="0"/>
            </a:br>
            <a:r>
              <a:rPr lang="en-US" sz="2800" dirty="0"/>
              <a:t>spec (specification). </a:t>
            </a:r>
            <a:br>
              <a:rPr lang="en-US" sz="2800" dirty="0"/>
            </a:b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CONTENTS OF PL/SQL PACKAGE:</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228600" y="765048"/>
            <a:ext cx="8458200" cy="5864352"/>
          </a:xfrm>
        </p:spPr>
        <p:txBody>
          <a:bodyPr>
            <a:noAutofit/>
          </a:bodyPr>
          <a:lstStyle/>
          <a:p>
            <a:r>
              <a:rPr lang="en-US" sz="2000" dirty="0"/>
              <a:t>The following things are contained in a PL/SQL package:</a:t>
            </a:r>
            <a:br>
              <a:rPr lang="en-US" sz="2000" dirty="0"/>
            </a:br>
            <a:r>
              <a:rPr lang="en-US" sz="2000" dirty="0"/>
              <a:t/>
            </a:r>
            <a:br>
              <a:rPr lang="en-US" sz="2000" dirty="0"/>
            </a:br>
            <a:r>
              <a:rPr lang="en-US" sz="2000" b="1" i="1" u="sng" dirty="0"/>
              <a:t>Declarations of cursor with the text of SQL queries</a:t>
            </a:r>
            <a:r>
              <a:rPr lang="en-US" sz="2000" b="1" i="1" u="sng" dirty="0" smtClean="0"/>
              <a:t>:</a:t>
            </a:r>
            <a:r>
              <a:rPr lang="en-US" sz="2000" b="1" dirty="0"/>
              <a:t/>
            </a:r>
            <a:br>
              <a:rPr lang="en-US" sz="2000" b="1" dirty="0"/>
            </a:br>
            <a:r>
              <a:rPr lang="en-US" sz="2000" b="1" dirty="0"/>
              <a:t>Reusing exactly the same query text in multiple locations is</a:t>
            </a:r>
            <a:br>
              <a:rPr lang="en-US" sz="2000" b="1" dirty="0"/>
            </a:br>
            <a:r>
              <a:rPr lang="en-US" sz="2000" b="1" dirty="0"/>
              <a:t>faster than retyping the same query each time with slight</a:t>
            </a:r>
            <a:br>
              <a:rPr lang="en-US" sz="2000" b="1" dirty="0"/>
            </a:br>
            <a:r>
              <a:rPr lang="en-US" sz="2000" b="1" dirty="0"/>
              <a:t>differences. It is also easier to maintain if we need to change</a:t>
            </a:r>
            <a:br>
              <a:rPr lang="en-US" sz="2000" b="1" dirty="0"/>
            </a:br>
            <a:r>
              <a:rPr lang="en-US" sz="2000" b="1" dirty="0"/>
              <a:t>a query that is used in many places.</a:t>
            </a:r>
            <a:br>
              <a:rPr lang="en-US" sz="2000" b="1" dirty="0"/>
            </a:br>
            <a:r>
              <a:rPr lang="en-US" sz="2000" b="1" dirty="0"/>
              <a:t/>
            </a:r>
            <a:br>
              <a:rPr lang="en-US" sz="2000" b="1" dirty="0"/>
            </a:br>
            <a:r>
              <a:rPr lang="en-US" sz="2000" b="1" i="1" u="sng" dirty="0"/>
              <a:t>Procedures and functions declaration that call </a:t>
            </a:r>
            <a:r>
              <a:rPr lang="en-US" sz="2000" b="1" i="1" u="sng" dirty="0" smtClean="0"/>
              <a:t>each other</a:t>
            </a:r>
            <a:r>
              <a:rPr lang="en-US" sz="2000" b="1" i="1" u="sng" dirty="0"/>
              <a:t>: </a:t>
            </a:r>
            <a:r>
              <a:rPr lang="en-US" sz="2000" b="1" i="1" u="sng" dirty="0" smtClean="0"/>
              <a:t>  </a:t>
            </a:r>
          </a:p>
          <a:p>
            <a:pPr>
              <a:buNone/>
            </a:pPr>
            <a:r>
              <a:rPr lang="en-US" sz="2000" b="1" dirty="0" smtClean="0"/>
              <a:t>     We </a:t>
            </a:r>
            <a:r>
              <a:rPr lang="en-US" sz="2000" b="1" dirty="0"/>
              <a:t>do not need to worry about compilation order </a:t>
            </a:r>
            <a:r>
              <a:rPr lang="en-US" sz="2000" b="1" dirty="0" smtClean="0"/>
              <a:t>for packaged </a:t>
            </a:r>
            <a:r>
              <a:rPr lang="en-US" sz="2000" b="1" dirty="0"/>
              <a:t>procedures and functions, making them </a:t>
            </a:r>
            <a:r>
              <a:rPr lang="en-US" sz="2000" b="1" dirty="0" smtClean="0"/>
              <a:t>more </a:t>
            </a:r>
            <a:r>
              <a:rPr lang="en-US" sz="2000" dirty="0"/>
              <a:t>convenient than standalone stored procedures and </a:t>
            </a:r>
            <a:r>
              <a:rPr lang="en-US" sz="2000" dirty="0" smtClean="0"/>
              <a:t>functions when </a:t>
            </a:r>
            <a:r>
              <a:rPr lang="en-US" sz="2000" dirty="0"/>
              <a:t>they call back and forth to each other</a:t>
            </a:r>
            <a:r>
              <a:rPr lang="en-US" sz="2000" dirty="0" smtClean="0"/>
              <a:t>.</a:t>
            </a:r>
          </a:p>
          <a:p>
            <a:endParaRPr lang="en-US" sz="2000" b="1" i="1" dirty="0" smtClean="0"/>
          </a:p>
          <a:p>
            <a:pPr>
              <a:buNone/>
            </a:pPr>
            <a:r>
              <a:rPr lang="en-US" sz="2000" b="1" i="1" dirty="0" smtClean="0"/>
              <a:t>	</a:t>
            </a:r>
            <a:r>
              <a:rPr lang="en-US" sz="2000" b="1" dirty="0"/>
              <a:t/>
            </a:r>
            <a:br>
              <a:rPr lang="en-US" sz="2000" b="1" dirty="0"/>
            </a:br>
            <a:r>
              <a:rPr lang="en-US" sz="2000" b="1" dirty="0"/>
              <a:t/>
            </a:r>
            <a:br>
              <a:rPr lang="en-US" sz="2000" b="1" dirty="0"/>
            </a:br>
            <a:r>
              <a:rPr lang="en-US" sz="2000" b="1" dirty="0"/>
              <a:t/>
            </a:r>
            <a:br>
              <a:rPr lang="en-US" sz="2000" b="1" dirty="0"/>
            </a:br>
            <a:r>
              <a:rPr lang="en-US" sz="2000" b="1" dirty="0"/>
              <a:t/>
            </a:r>
            <a:br>
              <a:rPr lang="en-US" sz="2000" b="1" dirty="0"/>
            </a:b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382000" cy="6324600"/>
          </a:xfrm>
        </p:spPr>
        <p:txBody>
          <a:bodyPr>
            <a:normAutofit fontScale="92500" lnSpcReduction="10000"/>
          </a:bodyPr>
          <a:lstStyle/>
          <a:p>
            <a:pPr>
              <a:buNone/>
            </a:pPr>
            <a:r>
              <a:rPr lang="en-US" b="1" i="1" dirty="0" smtClean="0"/>
              <a:t>	</a:t>
            </a:r>
            <a:r>
              <a:rPr lang="en-US" b="1" i="1" u="sng" dirty="0" smtClean="0"/>
              <a:t> Exceptions declarations: </a:t>
            </a:r>
          </a:p>
          <a:p>
            <a:pPr>
              <a:buNone/>
            </a:pPr>
            <a:r>
              <a:rPr lang="en-US" b="1" i="1" dirty="0" smtClean="0"/>
              <a:t>	</a:t>
            </a:r>
            <a:r>
              <a:rPr lang="en-US" b="1" dirty="0" smtClean="0"/>
              <a:t>Normally, we need to be able to reference these from different procedures, so that we can handle exceptions within called subprograms. The naming and declaration should be in the proper block and scope.</a:t>
            </a:r>
          </a:p>
          <a:p>
            <a:pPr>
              <a:buNone/>
            </a:pPr>
            <a:endParaRPr lang="en-US" b="1" i="1" dirty="0" smtClean="0"/>
          </a:p>
          <a:p>
            <a:pPr>
              <a:buNone/>
            </a:pPr>
            <a:r>
              <a:rPr lang="en-US" b="1" i="1" dirty="0" smtClean="0"/>
              <a:t>	</a:t>
            </a:r>
            <a:r>
              <a:rPr lang="en-US" b="1" i="1" u="sng" dirty="0" smtClean="0"/>
              <a:t>Declarations </a:t>
            </a:r>
            <a:r>
              <a:rPr lang="en-US" b="1" i="1" u="sng" dirty="0"/>
              <a:t>for overloaded procedures and functions</a:t>
            </a:r>
            <a:r>
              <a:rPr lang="en-US" b="1" i="1" u="sng" dirty="0" smtClean="0"/>
              <a:t>:</a:t>
            </a:r>
            <a:r>
              <a:rPr lang="en-US" b="1" dirty="0"/>
              <a:t/>
            </a:r>
            <a:br>
              <a:rPr lang="en-US" b="1" dirty="0"/>
            </a:br>
            <a:r>
              <a:rPr lang="en-US" b="1" dirty="0"/>
              <a:t>We can create multiple variations of a procedure or </a:t>
            </a:r>
            <a:r>
              <a:rPr lang="en-US" b="1" dirty="0" smtClean="0"/>
              <a:t>function, using </a:t>
            </a:r>
            <a:r>
              <a:rPr lang="en-US" b="1" dirty="0"/>
              <a:t>the same names but different sets of parameters.</a:t>
            </a:r>
            <a:br>
              <a:rPr lang="en-US" b="1" dirty="0"/>
            </a:br>
            <a:r>
              <a:rPr lang="en-US" b="1" dirty="0"/>
              <a:t/>
            </a:r>
            <a:br>
              <a:rPr lang="en-US" b="1" dirty="0"/>
            </a:br>
            <a:r>
              <a:rPr lang="en-US" b="1" i="1" u="sng" dirty="0"/>
              <a:t>Type declarations for PL/SQL collection types</a:t>
            </a:r>
            <a:r>
              <a:rPr lang="en-US" b="1" u="sng" dirty="0"/>
              <a:t>: </a:t>
            </a:r>
            <a:endParaRPr lang="en-US" b="1" u="sng" dirty="0" smtClean="0"/>
          </a:p>
          <a:p>
            <a:pPr>
              <a:buNone/>
            </a:pPr>
            <a:r>
              <a:rPr lang="en-US" b="1" dirty="0" smtClean="0"/>
              <a:t>	To </a:t>
            </a:r>
            <a:r>
              <a:rPr lang="en-US" b="1" dirty="0"/>
              <a:t>pass </a:t>
            </a:r>
            <a:r>
              <a:rPr lang="en-US" b="1" dirty="0" smtClean="0"/>
              <a:t>a collection </a:t>
            </a:r>
            <a:r>
              <a:rPr lang="en-US" b="1" dirty="0"/>
              <a:t>as a parameter between stored procedures </a:t>
            </a:r>
            <a:r>
              <a:rPr lang="en-US" b="1" dirty="0" smtClean="0"/>
              <a:t>or functions</a:t>
            </a:r>
            <a:r>
              <a:rPr lang="en-US" b="1" dirty="0"/>
              <a:t>, we must declare the type in a package so </a:t>
            </a:r>
            <a:r>
              <a:rPr lang="en-US" b="1" dirty="0" smtClean="0"/>
              <a:t>that both </a:t>
            </a:r>
            <a:r>
              <a:rPr lang="en-US" b="1" dirty="0"/>
              <a:t>the calling and called subprogram can refer to it.</a:t>
            </a:r>
            <a:br>
              <a:rPr lang="en-US" b="1" dirty="0"/>
            </a:br>
            <a:r>
              <a:rPr lang="en-US" b="1" dirty="0"/>
              <a:t/>
            </a:r>
            <a:br>
              <a:rPr lang="en-US" b="1" dirty="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INTRODUCING TO PL/SQL PACKAGE:</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228600" y="917448"/>
            <a:ext cx="8229600" cy="4873752"/>
          </a:xfrm>
        </p:spPr>
        <p:txBody>
          <a:bodyPr>
            <a:noAutofit/>
          </a:bodyPr>
          <a:lstStyle/>
          <a:p>
            <a:r>
              <a:rPr lang="en-US" dirty="0"/>
              <a:t>PL/SQL package is a group of related stored </a:t>
            </a:r>
            <a:r>
              <a:rPr lang="en-US" dirty="0" smtClean="0"/>
              <a:t>functions, procedures</a:t>
            </a:r>
            <a:r>
              <a:rPr lang="en-US" dirty="0"/>
              <a:t>, types, cursors and etc. PL/SQL package is like </a:t>
            </a:r>
            <a:r>
              <a:rPr lang="en-US" dirty="0" smtClean="0"/>
              <a:t>a library </a:t>
            </a:r>
            <a:r>
              <a:rPr lang="en-US" dirty="0"/>
              <a:t>once written stored in the Oracle database and can be </a:t>
            </a:r>
            <a:r>
              <a:rPr lang="en-US" dirty="0" smtClean="0"/>
              <a:t>used by </a:t>
            </a:r>
            <a:r>
              <a:rPr lang="en-US" dirty="0"/>
              <a:t>many applications. A package has two parts</a:t>
            </a:r>
            <a:r>
              <a:rPr lang="en-US" dirty="0" smtClean="0"/>
              <a:t>:</a:t>
            </a:r>
          </a:p>
          <a:p>
            <a:endParaRPr lang="en-US" dirty="0" smtClean="0"/>
          </a:p>
          <a:p>
            <a:r>
              <a:rPr lang="en-US" dirty="0" smtClean="0"/>
              <a:t>A </a:t>
            </a:r>
            <a:r>
              <a:rPr lang="en-US" dirty="0"/>
              <a:t>package specification is the public interface of your</a:t>
            </a:r>
            <a:br>
              <a:rPr lang="en-US" dirty="0"/>
            </a:br>
            <a:r>
              <a:rPr lang="en-US" dirty="0"/>
              <a:t>applications. The public here means the stored </a:t>
            </a:r>
            <a:r>
              <a:rPr lang="en-US" dirty="0" smtClean="0"/>
              <a:t>function, procedures</a:t>
            </a:r>
            <a:r>
              <a:rPr lang="en-US" dirty="0"/>
              <a:t>, type … are accessible by other applications</a:t>
            </a:r>
            <a:r>
              <a:rPr lang="en-US" dirty="0" smtClean="0"/>
              <a:t>.</a:t>
            </a:r>
          </a:p>
          <a:p>
            <a:endParaRPr lang="en-US" dirty="0" smtClean="0"/>
          </a:p>
          <a:p>
            <a:r>
              <a:rPr lang="en-US" dirty="0" smtClean="0"/>
              <a:t>A </a:t>
            </a:r>
            <a:r>
              <a:rPr lang="en-US" dirty="0"/>
              <a:t>package body contains the code that implements </a:t>
            </a:r>
            <a:r>
              <a:rPr lang="en-US" dirty="0" smtClean="0"/>
              <a:t>the package </a:t>
            </a:r>
            <a:r>
              <a:rPr lang="en-US" dirty="0"/>
              <a:t>specification.</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cstate="print"/>
          <a:stretch>
            <a:fillRect/>
          </a:stretch>
        </p:blipFill>
        <p:spPr bwMode="auto">
          <a:xfrm>
            <a:off x="522246" y="2133600"/>
            <a:ext cx="7402554" cy="38405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ADVANTAGES OF PACKAGE:</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152400" y="990600"/>
            <a:ext cx="8534400" cy="5867400"/>
          </a:xfrm>
        </p:spPr>
        <p:txBody>
          <a:bodyPr>
            <a:noAutofit/>
          </a:bodyPr>
          <a:lstStyle/>
          <a:p>
            <a:r>
              <a:rPr lang="en-US" sz="2800" dirty="0"/>
              <a:t>All related function and procedure can be grouped together in </a:t>
            </a:r>
            <a:r>
              <a:rPr lang="en-US" sz="2800" dirty="0" smtClean="0"/>
              <a:t>a single </a:t>
            </a:r>
            <a:r>
              <a:rPr lang="en-US" sz="2800" dirty="0"/>
              <a:t>unit called </a:t>
            </a:r>
            <a:r>
              <a:rPr lang="en-US" sz="2800" dirty="0" smtClean="0"/>
              <a:t>packages </a:t>
            </a:r>
          </a:p>
          <a:p>
            <a:r>
              <a:rPr lang="en-US" sz="2800" dirty="0" smtClean="0"/>
              <a:t>Packages </a:t>
            </a:r>
            <a:r>
              <a:rPr lang="en-US" sz="2800" dirty="0"/>
              <a:t>are reliable to granting privileges</a:t>
            </a:r>
            <a:r>
              <a:rPr lang="en-US" sz="2800" dirty="0" smtClean="0"/>
              <a:t>.</a:t>
            </a:r>
          </a:p>
          <a:p>
            <a:r>
              <a:rPr lang="en-US" sz="2800" dirty="0" smtClean="0"/>
              <a:t>All </a:t>
            </a:r>
            <a:r>
              <a:rPr lang="en-US" sz="2800" dirty="0"/>
              <a:t>function and procedure within a package can share </a:t>
            </a:r>
            <a:r>
              <a:rPr lang="en-US" sz="2800" dirty="0" smtClean="0"/>
              <a:t>variable among </a:t>
            </a:r>
            <a:r>
              <a:rPr lang="en-US" sz="2800" dirty="0"/>
              <a:t>them</a:t>
            </a:r>
            <a:r>
              <a:rPr lang="en-US" sz="2800" dirty="0" smtClean="0"/>
              <a:t>.</a:t>
            </a:r>
          </a:p>
          <a:p>
            <a:r>
              <a:rPr lang="en-US" sz="2800" dirty="0" smtClean="0"/>
              <a:t>Package </a:t>
            </a:r>
            <a:r>
              <a:rPr lang="en-US" sz="2800" dirty="0"/>
              <a:t>enables to perform "overloading" of functions </a:t>
            </a:r>
            <a:r>
              <a:rPr lang="en-US" sz="2800" dirty="0" smtClean="0"/>
              <a:t>and procedures.</a:t>
            </a:r>
          </a:p>
          <a:p>
            <a:r>
              <a:rPr lang="en-US" sz="2800" dirty="0" smtClean="0"/>
              <a:t>Package </a:t>
            </a:r>
            <a:r>
              <a:rPr lang="en-US" sz="2800" dirty="0"/>
              <a:t>improve performance </a:t>
            </a:r>
            <a:endParaRPr lang="en-US" sz="2800" dirty="0" smtClean="0"/>
          </a:p>
          <a:p>
            <a:r>
              <a:rPr lang="en-US" sz="2800" dirty="0" smtClean="0"/>
              <a:t>Package </a:t>
            </a:r>
            <a:r>
              <a:rPr lang="en-US" sz="2800" dirty="0"/>
              <a:t>is reduce the traffic because all block execute all </a:t>
            </a:r>
            <a:r>
              <a:rPr lang="en-US" sz="2800" dirty="0" smtClean="0"/>
              <a:t>at once</a:t>
            </a:r>
            <a:r>
              <a:rPr lang="en-US" sz="2800" dirty="0"/>
              <a:t/>
            </a:r>
            <a:br>
              <a:rPr lang="en-US" sz="2800" dirty="0"/>
            </a:b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COMPONENTS OF PACKAGES</a:t>
            </a:r>
            <a:r>
              <a:rPr lang="en-US" dirty="0"/>
              <a:t/>
            </a:r>
            <a:br>
              <a:rPr lang="en-US" dirty="0"/>
            </a:br>
            <a:r>
              <a:rPr lang="en-US" dirty="0"/>
              <a:t/>
            </a:r>
            <a:br>
              <a:rPr lang="en-US" dirty="0"/>
            </a:br>
            <a:endParaRPr lang="en-US" dirty="0"/>
          </a:p>
        </p:txBody>
      </p:sp>
      <p:sp>
        <p:nvSpPr>
          <p:cNvPr id="3" name="Content Placeholder 2"/>
          <p:cNvSpPr>
            <a:spLocks noGrp="1"/>
          </p:cNvSpPr>
          <p:nvPr>
            <p:ph sz="quarter" idx="1"/>
          </p:nvPr>
        </p:nvSpPr>
        <p:spPr>
          <a:xfrm>
            <a:off x="457200" y="914400"/>
            <a:ext cx="8153400" cy="4873752"/>
          </a:xfrm>
        </p:spPr>
        <p:txBody>
          <a:bodyPr>
            <a:noAutofit/>
          </a:bodyPr>
          <a:lstStyle/>
          <a:p>
            <a:r>
              <a:rPr lang="en-US" sz="3200" b="1" dirty="0"/>
              <a:t>Specification: </a:t>
            </a:r>
            <a:r>
              <a:rPr lang="en-US" sz="3200" dirty="0"/>
              <a:t>It contains the list of various functions, </a:t>
            </a:r>
            <a:r>
              <a:rPr lang="en-US" sz="3200" dirty="0" smtClean="0"/>
              <a:t>procedure names </a:t>
            </a:r>
            <a:r>
              <a:rPr lang="en-US" sz="3200" dirty="0"/>
              <a:t>which will be a part of the package</a:t>
            </a:r>
            <a:r>
              <a:rPr lang="en-US" sz="3200" dirty="0" smtClean="0"/>
              <a:t>.</a:t>
            </a:r>
          </a:p>
          <a:p>
            <a:endParaRPr lang="en-US" sz="3200" b="1" dirty="0" smtClean="0"/>
          </a:p>
          <a:p>
            <a:r>
              <a:rPr lang="en-US" sz="3200" b="1" dirty="0" smtClean="0"/>
              <a:t>Body</a:t>
            </a:r>
            <a:r>
              <a:rPr lang="en-US" sz="3200" b="1" dirty="0"/>
              <a:t>: </a:t>
            </a:r>
            <a:r>
              <a:rPr lang="en-US" sz="3200" dirty="0"/>
              <a:t>This contains the actual PL/SQK statement </a:t>
            </a:r>
            <a:r>
              <a:rPr lang="en-US" sz="3200" dirty="0" smtClean="0"/>
              <a:t>code implementing </a:t>
            </a:r>
            <a:r>
              <a:rPr lang="en-US" sz="3200" dirty="0"/>
              <a:t>the logics of functions and procedures declared in</a:t>
            </a:r>
            <a:br>
              <a:rPr lang="en-US" sz="3200" dirty="0"/>
            </a:br>
            <a:r>
              <a:rPr lang="en-US" sz="3200" dirty="0"/>
              <a:t>"specification".</a:t>
            </a:r>
            <a:br>
              <a:rPr lang="en-US" sz="3200" dirty="0"/>
            </a:br>
            <a:r>
              <a:rPr lang="en-US" sz="3200" dirty="0"/>
              <a:t/>
            </a:r>
            <a:br>
              <a:rPr lang="en-US" sz="3200" dirty="0"/>
            </a:br>
            <a:endParaRPr lang="en-US" sz="32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305800" cy="6400800"/>
          </a:xfrm>
        </p:spPr>
        <p:txBody>
          <a:bodyPr>
            <a:normAutofit/>
          </a:bodyPr>
          <a:lstStyle/>
          <a:p>
            <a:r>
              <a:rPr lang="en-US" sz="2800" b="1" i="1" dirty="0"/>
              <a:t>Defining Package </a:t>
            </a:r>
            <a:r>
              <a:rPr lang="en-US" sz="2800" b="1" i="1" dirty="0" smtClean="0"/>
              <a:t>Specification</a:t>
            </a:r>
          </a:p>
          <a:p>
            <a:pPr>
              <a:buNone/>
            </a:pPr>
            <a:r>
              <a:rPr lang="en-US" sz="2800" b="1" dirty="0"/>
              <a:t/>
            </a:r>
            <a:br>
              <a:rPr lang="en-US" sz="2800" b="1" dirty="0"/>
            </a:br>
            <a:r>
              <a:rPr lang="en-US" sz="2800" b="1" i="1" dirty="0"/>
              <a:t>CREATE or REPLACE PACKAGE &lt;Package Name&gt;</a:t>
            </a:r>
            <a:r>
              <a:rPr lang="en-US" sz="2800" b="1" dirty="0"/>
              <a:t/>
            </a:r>
            <a:br>
              <a:rPr lang="en-US" sz="2800" b="1" dirty="0"/>
            </a:br>
            <a:r>
              <a:rPr lang="en-US" sz="2800" b="1" i="1" dirty="0"/>
              <a:t>{</a:t>
            </a:r>
            <a:r>
              <a:rPr lang="en-US" sz="2800" b="1" i="1" dirty="0" err="1"/>
              <a:t>is,as</a:t>
            </a:r>
            <a:r>
              <a:rPr lang="en-US" sz="2800" b="1" i="1" dirty="0"/>
              <a:t>}</a:t>
            </a:r>
            <a:r>
              <a:rPr lang="en-US" sz="2800" b="1" dirty="0"/>
              <a:t/>
            </a:r>
            <a:br>
              <a:rPr lang="en-US" sz="2800" b="1" dirty="0"/>
            </a:br>
            <a:r>
              <a:rPr lang="en-US" sz="2800" b="1" i="1" dirty="0"/>
              <a:t>PROCEDURE </a:t>
            </a:r>
            <a:r>
              <a:rPr lang="en-US" sz="2800" b="1" i="1" dirty="0" smtClean="0"/>
              <a:t>&lt;</a:t>
            </a:r>
            <a:r>
              <a:rPr lang="en-US" sz="2800" b="1" i="1" dirty="0" err="1" smtClean="0"/>
              <a:t>ProcedureName</a:t>
            </a:r>
            <a:r>
              <a:rPr lang="en-US" sz="2800" b="1" i="1" dirty="0"/>
              <a:t>&gt;</a:t>
            </a:r>
            <a:r>
              <a:rPr lang="en-US" sz="2800" b="1" dirty="0"/>
              <a:t/>
            </a:r>
            <a:br>
              <a:rPr lang="en-US" sz="2800" b="1" dirty="0"/>
            </a:br>
            <a:r>
              <a:rPr lang="en-US" sz="2800" b="1" i="1" dirty="0"/>
              <a:t>(&lt;argument&gt; {IN,OUT,IN OUT} &lt;Data Type&gt;,..);</a:t>
            </a:r>
            <a:r>
              <a:rPr lang="en-US" sz="2800" b="1" dirty="0"/>
              <a:t/>
            </a:r>
            <a:br>
              <a:rPr lang="en-US" sz="2800" b="1" dirty="0"/>
            </a:br>
            <a:r>
              <a:rPr lang="en-US" sz="2800" b="1" i="1" dirty="0"/>
              <a:t>FUNCTION </a:t>
            </a:r>
            <a:r>
              <a:rPr lang="en-US" sz="2800" b="1" i="1" dirty="0" smtClean="0"/>
              <a:t>&lt;</a:t>
            </a:r>
            <a:r>
              <a:rPr lang="en-US" sz="2800" b="1" i="1" dirty="0"/>
              <a:t>Function Name&gt;</a:t>
            </a:r>
            <a:r>
              <a:rPr lang="en-US" sz="2800" b="1" dirty="0"/>
              <a:t/>
            </a:r>
            <a:br>
              <a:rPr lang="en-US" sz="2800" b="1" dirty="0"/>
            </a:br>
            <a:r>
              <a:rPr lang="en-US" sz="2800" b="1" i="1" dirty="0"/>
              <a:t>(&lt;argument&gt; IN &lt;Data Type&gt;,..)</a:t>
            </a:r>
            <a:r>
              <a:rPr lang="en-US" sz="2800" b="1" dirty="0"/>
              <a:t/>
            </a:r>
            <a:br>
              <a:rPr lang="en-US" sz="2800" b="1" dirty="0"/>
            </a:br>
            <a:r>
              <a:rPr lang="en-US" sz="2800" b="1" i="1" dirty="0"/>
              <a:t>RETURN &lt;Data Type&gt;);</a:t>
            </a:r>
            <a:r>
              <a:rPr lang="en-US" sz="2800" b="1" dirty="0"/>
              <a:t/>
            </a:r>
            <a:br>
              <a:rPr lang="en-US" sz="2800" b="1" dirty="0"/>
            </a:br>
            <a:r>
              <a:rPr lang="en-US" sz="2800" b="1" dirty="0"/>
              <a:t/>
            </a:r>
            <a:br>
              <a:rPr lang="en-US" sz="2800" b="1" dirty="0"/>
            </a:b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457200" y="1981200"/>
            <a:ext cx="8001000" cy="3276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305800" cy="6400800"/>
          </a:xfrm>
        </p:spPr>
        <p:txBody>
          <a:bodyPr>
            <a:noAutofit/>
          </a:bodyPr>
          <a:lstStyle/>
          <a:p>
            <a:r>
              <a:rPr lang="en-US" sz="3200" b="1" i="1" dirty="0"/>
              <a:t>Creating Package </a:t>
            </a:r>
            <a:r>
              <a:rPr lang="en-US" sz="3200" b="1" i="1" dirty="0" smtClean="0"/>
              <a:t>Body</a:t>
            </a:r>
          </a:p>
          <a:p>
            <a:pPr>
              <a:buNone/>
            </a:pPr>
            <a:r>
              <a:rPr lang="en-US" sz="3200" b="1" dirty="0"/>
              <a:t/>
            </a:r>
            <a:br>
              <a:rPr lang="en-US" sz="3200" b="1" dirty="0"/>
            </a:br>
            <a:r>
              <a:rPr lang="en-US" sz="3200" b="1" i="1" dirty="0"/>
              <a:t>CREATE or REPLACE PACKAGE BODY &lt;Package Name&gt;</a:t>
            </a:r>
            <a:r>
              <a:rPr lang="en-US" sz="3200" b="1" dirty="0"/>
              <a:t/>
            </a:r>
            <a:br>
              <a:rPr lang="en-US" sz="3200" b="1" dirty="0"/>
            </a:br>
            <a:r>
              <a:rPr lang="en-US" sz="3200" b="1" i="1" dirty="0"/>
              <a:t>{</a:t>
            </a:r>
            <a:r>
              <a:rPr lang="en-US" sz="3200" b="1" i="1" dirty="0" err="1"/>
              <a:t>is,as</a:t>
            </a:r>
            <a:r>
              <a:rPr lang="en-US" sz="3200" b="1" i="1" dirty="0"/>
              <a:t>}</a:t>
            </a:r>
            <a:r>
              <a:rPr lang="en-US" sz="3200" b="1" dirty="0"/>
              <a:t/>
            </a:r>
            <a:br>
              <a:rPr lang="en-US" sz="3200" b="1" dirty="0"/>
            </a:br>
            <a:r>
              <a:rPr lang="en-US" sz="3200" b="1" i="1" dirty="0"/>
              <a:t>PROCEDURE </a:t>
            </a:r>
            <a:r>
              <a:rPr lang="en-US" sz="3200" b="1" i="1" dirty="0" smtClean="0"/>
              <a:t>&lt;</a:t>
            </a:r>
            <a:r>
              <a:rPr lang="en-US" sz="3200" b="1" i="1" dirty="0" err="1"/>
              <a:t>ProcedureName</a:t>
            </a:r>
            <a:r>
              <a:rPr lang="en-US" sz="3200" b="1" i="1" dirty="0"/>
              <a:t>&gt;</a:t>
            </a:r>
            <a:r>
              <a:rPr lang="en-US" sz="3200" b="1" dirty="0"/>
              <a:t/>
            </a:r>
            <a:br>
              <a:rPr lang="en-US" sz="3200" b="1" dirty="0"/>
            </a:br>
            <a:r>
              <a:rPr lang="en-US" sz="3200" b="1" i="1" dirty="0"/>
              <a:t>(&lt;argument&gt; {IN,OUT,IN OUT} &lt;Data Type&gt;,..)</a:t>
            </a:r>
            <a:r>
              <a:rPr lang="en-US" sz="3200" b="1" dirty="0"/>
              <a:t/>
            </a:r>
            <a:br>
              <a:rPr lang="en-US" sz="3200" b="1" dirty="0"/>
            </a:br>
            <a:r>
              <a:rPr lang="en-US" sz="3200" b="1" i="1" dirty="0"/>
              <a:t>{IS, AS}</a:t>
            </a:r>
            <a:r>
              <a:rPr lang="en-US" sz="3200" b="1" dirty="0"/>
              <a:t/>
            </a:r>
            <a:br>
              <a:rPr lang="en-US" sz="3200" b="1" dirty="0"/>
            </a:br>
            <a:r>
              <a:rPr lang="en-US" sz="3200" b="1" i="1" dirty="0"/>
              <a:t>&lt;variable&gt; declarations;</a:t>
            </a:r>
            <a:r>
              <a:rPr lang="en-US" sz="3200" b="1" dirty="0"/>
              <a:t/>
            </a:r>
            <a:br>
              <a:rPr lang="en-US" sz="3200" b="1" dirty="0"/>
            </a:br>
            <a:r>
              <a:rPr lang="en-US" sz="3200" b="1" i="1" dirty="0"/>
              <a:t>&lt;constant&gt; declarations;</a:t>
            </a:r>
            <a:r>
              <a:rPr lang="en-US" sz="3200" b="1" dirty="0"/>
              <a:t/>
            </a:r>
            <a:br>
              <a:rPr lang="en-US" sz="3200" b="1" dirty="0"/>
            </a:br>
            <a:r>
              <a:rPr lang="en-US" sz="3200" b="1" dirty="0"/>
              <a:t/>
            </a:r>
            <a:br>
              <a:rPr lang="en-US" sz="3200" b="1" dirty="0"/>
            </a:b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305800" cy="6477000"/>
          </a:xfrm>
        </p:spPr>
        <p:txBody>
          <a:bodyPr>
            <a:normAutofit/>
          </a:bodyPr>
          <a:lstStyle/>
          <a:p>
            <a:r>
              <a:rPr lang="en-US" b="1" i="1" dirty="0"/>
              <a:t>Call Package Function( For Example 1</a:t>
            </a:r>
            <a:r>
              <a:rPr lang="en-US" b="1" i="1" dirty="0" smtClean="0"/>
              <a:t>)</a:t>
            </a:r>
          </a:p>
          <a:p>
            <a:pPr>
              <a:buNone/>
            </a:pPr>
            <a:r>
              <a:rPr lang="en-US" b="1" dirty="0"/>
              <a:t/>
            </a:r>
            <a:br>
              <a:rPr lang="en-US" b="1" dirty="0"/>
            </a:br>
            <a:r>
              <a:rPr lang="en-US" b="1" i="1" dirty="0"/>
              <a:t>Call Package </a:t>
            </a:r>
            <a:r>
              <a:rPr lang="en-US" b="1" i="1" dirty="0" smtClean="0"/>
              <a:t>Procedure</a:t>
            </a:r>
          </a:p>
          <a:p>
            <a:pPr>
              <a:buNone/>
            </a:pPr>
            <a:r>
              <a:rPr lang="en-US" b="1" dirty="0"/>
              <a:t/>
            </a:r>
            <a:br>
              <a:rPr lang="en-US" b="1" dirty="0"/>
            </a:br>
            <a:r>
              <a:rPr lang="en-US" b="1" dirty="0"/>
              <a:t>SQL&gt; call </a:t>
            </a:r>
            <a:r>
              <a:rPr lang="en-US" b="1" dirty="0" err="1" smtClean="0"/>
              <a:t>packagename.output_function</a:t>
            </a:r>
            <a:r>
              <a:rPr lang="en-US" b="1" dirty="0" smtClean="0"/>
              <a:t>;</a:t>
            </a:r>
            <a:r>
              <a:rPr lang="en-US" b="1" dirty="0"/>
              <a:t/>
            </a:r>
            <a:br>
              <a:rPr lang="en-US" b="1" dirty="0"/>
            </a:br>
            <a:r>
              <a:rPr lang="en-US" b="1" dirty="0"/>
              <a:t/>
            </a:r>
            <a:br>
              <a:rPr lang="en-US" b="1" dirty="0"/>
            </a:br>
            <a:r>
              <a:rPr lang="en-US" b="1" dirty="0"/>
              <a:t>Package Alter</a:t>
            </a:r>
            <a:r>
              <a:rPr lang="en-US" dirty="0"/>
              <a:t/>
            </a:r>
            <a:br>
              <a:rPr lang="en-US" dirty="0"/>
            </a:br>
            <a:r>
              <a:rPr lang="en-US" dirty="0"/>
              <a:t>Package Alter Syntax</a:t>
            </a:r>
            <a:br>
              <a:rPr lang="en-US" dirty="0"/>
            </a:br>
            <a:r>
              <a:rPr lang="en-US" dirty="0"/>
              <a:t>ALTER PACKAGE &lt;Package Name&gt; COMPILE BODY;</a:t>
            </a:r>
            <a:br>
              <a:rPr lang="en-US" dirty="0"/>
            </a:br>
            <a:r>
              <a:rPr lang="en-US" dirty="0"/>
              <a:t>/</a:t>
            </a:r>
            <a:br>
              <a:rPr lang="en-US" dirty="0"/>
            </a:br>
            <a:r>
              <a:rPr lang="en-US" dirty="0"/>
              <a:t/>
            </a:r>
            <a:br>
              <a:rPr lang="en-US" dirty="0"/>
            </a:br>
            <a:r>
              <a:rPr lang="en-US" b="1" dirty="0"/>
              <a:t>Package Drop</a:t>
            </a:r>
            <a:r>
              <a:rPr lang="en-US" dirty="0"/>
              <a:t/>
            </a:r>
            <a:br>
              <a:rPr lang="en-US" dirty="0"/>
            </a:br>
            <a:r>
              <a:rPr lang="en-US" dirty="0"/>
              <a:t>Package Drop Syntax:</a:t>
            </a:r>
            <a:br>
              <a:rPr lang="en-US" dirty="0"/>
            </a:br>
            <a:r>
              <a:rPr lang="en-US" dirty="0"/>
              <a:t>DROP PACKAGE &lt;Package Name&gt;;</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304800"/>
            <a:ext cx="8991600" cy="6400800"/>
          </a:xfrm>
        </p:spPr>
        <p:txBody>
          <a:bodyPr>
            <a:noAutofit/>
          </a:bodyPr>
          <a:lstStyle/>
          <a:p>
            <a:r>
              <a:rPr lang="en-US" sz="2800" b="1" dirty="0"/>
              <a:t>Modularize code into subprograms</a:t>
            </a:r>
            <a:r>
              <a:rPr lang="en-US" sz="2800" b="1" dirty="0" smtClean="0"/>
              <a:t>.</a:t>
            </a:r>
          </a:p>
          <a:p>
            <a:pPr>
              <a:buNone/>
            </a:pPr>
            <a:r>
              <a:rPr lang="en-US" sz="2800" dirty="0"/>
              <a:t/>
            </a:r>
            <a:br>
              <a:rPr lang="en-US" sz="2800" dirty="0"/>
            </a:br>
            <a:r>
              <a:rPr lang="en-US" sz="2800" dirty="0"/>
              <a:t>1. Locate code sequences repeated more than once.</a:t>
            </a:r>
            <a:br>
              <a:rPr lang="en-US" sz="2800" dirty="0"/>
            </a:br>
            <a:r>
              <a:rPr lang="en-US" sz="2800" dirty="0"/>
              <a:t>2. Create subprogram P containing the repeated code.</a:t>
            </a:r>
            <a:br>
              <a:rPr lang="en-US" sz="2800" dirty="0"/>
            </a:br>
            <a:r>
              <a:rPr lang="en-US" sz="2800" dirty="0"/>
              <a:t>3. Modify original code to invoke the new subprogram.</a:t>
            </a:r>
            <a:br>
              <a:rPr lang="en-US" sz="2800" dirty="0"/>
            </a:br>
            <a:endParaRPr lang="en-US" sz="2800" dirty="0" smtClean="0"/>
          </a:p>
          <a:p>
            <a:r>
              <a:rPr lang="en-US" sz="2800" b="1" dirty="0" smtClean="0"/>
              <a:t>Create </a:t>
            </a:r>
            <a:r>
              <a:rPr lang="en-US" sz="2800" b="1" dirty="0"/>
              <a:t>subprogram layers for your application</a:t>
            </a:r>
            <a:r>
              <a:rPr lang="en-US" sz="2800" b="1" dirty="0" smtClean="0"/>
              <a:t>.</a:t>
            </a:r>
          </a:p>
          <a:p>
            <a:pPr>
              <a:buNone/>
            </a:pPr>
            <a:r>
              <a:rPr lang="en-US" sz="2800" dirty="0"/>
              <a:t/>
            </a:r>
            <a:br>
              <a:rPr lang="en-US" sz="2800" dirty="0"/>
            </a:br>
            <a:r>
              <a:rPr lang="en-US" sz="2800" dirty="0"/>
              <a:t>1. Data access subprogram layer with SQL logic</a:t>
            </a:r>
            <a:br>
              <a:rPr lang="en-US" sz="2800" dirty="0"/>
            </a:br>
            <a:r>
              <a:rPr lang="en-US" sz="2800" dirty="0"/>
              <a:t>2. Business logic subprogram layer, which may or may not </a:t>
            </a:r>
            <a:r>
              <a:rPr lang="en-US" sz="2800" dirty="0" smtClean="0"/>
              <a:t>use data </a:t>
            </a:r>
            <a:r>
              <a:rPr lang="en-US" sz="2800" dirty="0"/>
              <a:t>access layer</a:t>
            </a:r>
            <a:br>
              <a:rPr lang="en-US" sz="2800" dirty="0"/>
            </a:b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8200"/>
            <a:ext cx="8153400" cy="4873752"/>
          </a:xfrm>
        </p:spPr>
        <p:txBody>
          <a:bodyPr>
            <a:noAutofit/>
          </a:bodyPr>
          <a:lstStyle/>
          <a:p>
            <a:r>
              <a:rPr lang="en-US" sz="3600" dirty="0"/>
              <a:t>PL/SQL is a block-structured language. The PL/SQL code block</a:t>
            </a:r>
            <a:br>
              <a:rPr lang="en-US" sz="3600" dirty="0"/>
            </a:br>
            <a:r>
              <a:rPr lang="en-US" sz="3600" dirty="0"/>
              <a:t>helps modularize code by using</a:t>
            </a:r>
            <a:r>
              <a:rPr lang="en-US" sz="3600" dirty="0" smtClean="0"/>
              <a:t>:</a:t>
            </a:r>
          </a:p>
          <a:p>
            <a:pPr>
              <a:buNone/>
            </a:pPr>
            <a:r>
              <a:rPr lang="en-US" sz="3600" dirty="0"/>
              <a:t/>
            </a:r>
            <a:br>
              <a:rPr lang="en-US" sz="3600" dirty="0"/>
            </a:br>
            <a:r>
              <a:rPr lang="en-US" sz="3600" dirty="0"/>
              <a:t>1. Anonymous blocks</a:t>
            </a:r>
            <a:br>
              <a:rPr lang="en-US" sz="3600" dirty="0"/>
            </a:br>
            <a:r>
              <a:rPr lang="en-US" sz="3600" dirty="0"/>
              <a:t>2. Procedures and functions</a:t>
            </a:r>
            <a:br>
              <a:rPr lang="en-US" sz="3600" dirty="0"/>
            </a:br>
            <a:r>
              <a:rPr lang="en-US" sz="3600" dirty="0"/>
              <a:t>3. Packages</a:t>
            </a:r>
            <a:br>
              <a:rPr lang="en-US" sz="3600" dirty="0"/>
            </a:br>
            <a:r>
              <a:rPr lang="en-US" sz="3600" dirty="0"/>
              <a:t>4. Database triggers</a:t>
            </a:r>
            <a:br>
              <a:rPr lang="en-US" sz="3600" dirty="0"/>
            </a:br>
            <a:r>
              <a:rPr lang="en-US" sz="3600" dirty="0"/>
              <a:t/>
            </a:r>
            <a:br>
              <a:rPr lang="en-US" sz="3600" dirty="0"/>
            </a:br>
            <a:endParaRPr lang="en-US"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143000"/>
          </a:xfrm>
        </p:spPr>
        <p:txBody>
          <a:bodyPr>
            <a:normAutofit fontScale="90000"/>
          </a:bodyPr>
          <a:lstStyle/>
          <a:p>
            <a:r>
              <a:rPr lang="en-US" b="1" u="sng" dirty="0">
                <a:solidFill>
                  <a:schemeClr val="tx1"/>
                </a:solidFill>
              </a:rPr>
              <a:t>THE BENEFITS OF USING MODULAR</a:t>
            </a:r>
            <a:r>
              <a:rPr lang="en-US" u="sng" dirty="0">
                <a:solidFill>
                  <a:schemeClr val="tx1"/>
                </a:solidFill>
              </a:rPr>
              <a:t/>
            </a:r>
            <a:br>
              <a:rPr lang="en-US" u="sng" dirty="0">
                <a:solidFill>
                  <a:schemeClr val="tx1"/>
                </a:solidFill>
              </a:rPr>
            </a:br>
            <a:r>
              <a:rPr lang="en-US" b="1" u="sng" dirty="0">
                <a:solidFill>
                  <a:schemeClr val="tx1"/>
                </a:solidFill>
              </a:rPr>
              <a:t>PROGRAM CONSTRUCTS:</a:t>
            </a:r>
            <a:r>
              <a:rPr lang="en-US" u="sng" dirty="0">
                <a:solidFill>
                  <a:schemeClr val="tx1"/>
                </a:solidFill>
              </a:rPr>
              <a:t/>
            </a:r>
            <a:br>
              <a:rPr lang="en-US" u="sng" dirty="0">
                <a:solidFill>
                  <a:schemeClr val="tx1"/>
                </a:solidFill>
              </a:rPr>
            </a:br>
            <a:r>
              <a:rPr lang="en-US" u="sng" dirty="0">
                <a:solidFill>
                  <a:schemeClr val="tx1"/>
                </a:solidFill>
              </a:rPr>
              <a:t/>
            </a:r>
            <a:br>
              <a:rPr lang="en-US" u="sng" dirty="0">
                <a:solidFill>
                  <a:schemeClr val="tx1"/>
                </a:solidFill>
              </a:rPr>
            </a:br>
            <a:endParaRPr lang="en-US" u="sng" dirty="0">
              <a:solidFill>
                <a:schemeClr val="tx1"/>
              </a:solidFill>
            </a:endParaRPr>
          </a:p>
        </p:txBody>
      </p:sp>
      <p:sp>
        <p:nvSpPr>
          <p:cNvPr id="3" name="Content Placeholder 2"/>
          <p:cNvSpPr>
            <a:spLocks noGrp="1"/>
          </p:cNvSpPr>
          <p:nvPr>
            <p:ph sz="quarter" idx="1"/>
          </p:nvPr>
        </p:nvSpPr>
        <p:spPr>
          <a:xfrm>
            <a:off x="228600" y="1143000"/>
            <a:ext cx="8458200" cy="5486400"/>
          </a:xfrm>
        </p:spPr>
        <p:txBody>
          <a:bodyPr>
            <a:normAutofit fontScale="92500" lnSpcReduction="10000"/>
          </a:bodyPr>
          <a:lstStyle/>
          <a:p>
            <a:r>
              <a:rPr lang="en-US" b="1" i="1" dirty="0"/>
              <a:t>Easy to maintain</a:t>
            </a:r>
            <a:r>
              <a:rPr lang="en-US" b="1" dirty="0"/>
              <a:t>: Because the code is well arranged so it </a:t>
            </a:r>
            <a:r>
              <a:rPr lang="en-US" b="1" dirty="0" smtClean="0"/>
              <a:t>very easy </a:t>
            </a:r>
            <a:r>
              <a:rPr lang="en-US" b="1" dirty="0"/>
              <a:t>to maintain for the developers</a:t>
            </a:r>
            <a:r>
              <a:rPr lang="en-US" b="1" dirty="0" smtClean="0"/>
              <a:t>.</a:t>
            </a:r>
          </a:p>
          <a:p>
            <a:endParaRPr lang="en-US" b="1" dirty="0" smtClean="0"/>
          </a:p>
          <a:p>
            <a:r>
              <a:rPr lang="en-US" b="1" i="1" dirty="0" smtClean="0"/>
              <a:t>Better </a:t>
            </a:r>
            <a:r>
              <a:rPr lang="en-US" b="1" i="1" dirty="0"/>
              <a:t>data security and integrity</a:t>
            </a:r>
            <a:r>
              <a:rPr lang="en-US" b="1" dirty="0"/>
              <a:t>: The code is separated </a:t>
            </a:r>
            <a:r>
              <a:rPr lang="en-US" b="1" dirty="0" smtClean="0"/>
              <a:t>in layered </a:t>
            </a:r>
            <a:r>
              <a:rPr lang="en-US" b="1" dirty="0"/>
              <a:t>paradigm so that it helps to improve the security and </a:t>
            </a:r>
            <a:r>
              <a:rPr lang="en-US" b="1" dirty="0" smtClean="0"/>
              <a:t>the data </a:t>
            </a:r>
            <a:r>
              <a:rPr lang="en-US" b="1" dirty="0"/>
              <a:t>integrity</a:t>
            </a:r>
            <a:r>
              <a:rPr lang="en-US" b="1" dirty="0" smtClean="0"/>
              <a:t>.</a:t>
            </a:r>
          </a:p>
          <a:p>
            <a:endParaRPr lang="en-US" b="1" dirty="0" smtClean="0"/>
          </a:p>
          <a:p>
            <a:r>
              <a:rPr lang="en-US" b="1" i="1" dirty="0" smtClean="0"/>
              <a:t>Better </a:t>
            </a:r>
            <a:r>
              <a:rPr lang="en-US" b="1" i="1" dirty="0"/>
              <a:t>performance</a:t>
            </a:r>
            <a:r>
              <a:rPr lang="en-US" b="1" dirty="0"/>
              <a:t>: Due to separation and sequential</a:t>
            </a:r>
            <a:br>
              <a:rPr lang="en-US" b="1" dirty="0"/>
            </a:br>
            <a:r>
              <a:rPr lang="en-US" b="1" dirty="0"/>
              <a:t>arrangement the code suppose to give improved performance</a:t>
            </a:r>
            <a:r>
              <a:rPr lang="en-US" b="1" dirty="0" smtClean="0"/>
              <a:t>.</a:t>
            </a:r>
          </a:p>
          <a:p>
            <a:endParaRPr lang="en-US" b="1" dirty="0" smtClean="0"/>
          </a:p>
          <a:p>
            <a:r>
              <a:rPr lang="en-US" b="1" i="1" dirty="0" smtClean="0"/>
              <a:t>Better </a:t>
            </a:r>
            <a:r>
              <a:rPr lang="en-US" b="1" i="1" dirty="0"/>
              <a:t>code clarity</a:t>
            </a:r>
            <a:r>
              <a:rPr lang="en-US" b="1" dirty="0"/>
              <a:t>: The code is layered and every layer</a:t>
            </a:r>
            <a:br>
              <a:rPr lang="en-US" b="1" dirty="0"/>
            </a:br>
            <a:r>
              <a:rPr lang="en-US" b="1" dirty="0"/>
              <a:t>contains the self explanatory code which improves the </a:t>
            </a:r>
            <a:r>
              <a:rPr lang="en-US" b="1" dirty="0" smtClean="0"/>
              <a:t>code readability </a:t>
            </a:r>
            <a:r>
              <a:rPr lang="en-US" b="1" dirty="0"/>
              <a:t>and clarity.</a:t>
            </a:r>
            <a:br>
              <a:rPr lang="en-US" b="1" dirty="0"/>
            </a:br>
            <a:r>
              <a:rPr lang="en-US" b="1" dirty="0"/>
              <a:t/>
            </a:r>
            <a:br>
              <a:rPr lang="en-US" b="1" dirty="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solidFill>
                  <a:schemeClr val="tx1"/>
                </a:solidFill>
              </a:rPr>
              <a:t>WHAT IS A STORED PROCEDURE?</a:t>
            </a:r>
            <a:r>
              <a:rPr lang="en-US" u="sng" dirty="0">
                <a:solidFill>
                  <a:schemeClr val="tx1"/>
                </a:solidFill>
              </a:rPr>
              <a:t/>
            </a:r>
            <a:br>
              <a:rPr lang="en-US" u="sng" dirty="0">
                <a:solidFill>
                  <a:schemeClr val="tx1"/>
                </a:solidFill>
              </a:rPr>
            </a:br>
            <a:r>
              <a:rPr lang="en-US" u="sng" dirty="0">
                <a:solidFill>
                  <a:schemeClr val="tx1"/>
                </a:solidFill>
              </a:rPr>
              <a:t/>
            </a:r>
            <a:br>
              <a:rPr lang="en-US" u="sng" dirty="0">
                <a:solidFill>
                  <a:schemeClr val="tx1"/>
                </a:solidFill>
              </a:rPr>
            </a:br>
            <a:endParaRPr lang="en-US" u="sng" dirty="0">
              <a:solidFill>
                <a:schemeClr val="tx1"/>
              </a:solidFill>
            </a:endParaRPr>
          </a:p>
        </p:txBody>
      </p:sp>
      <p:sp>
        <p:nvSpPr>
          <p:cNvPr id="3" name="Content Placeholder 2"/>
          <p:cNvSpPr>
            <a:spLocks noGrp="1"/>
          </p:cNvSpPr>
          <p:nvPr>
            <p:ph sz="quarter" idx="1"/>
          </p:nvPr>
        </p:nvSpPr>
        <p:spPr>
          <a:xfrm>
            <a:off x="0" y="838200"/>
            <a:ext cx="8763000" cy="5715000"/>
          </a:xfrm>
        </p:spPr>
        <p:txBody>
          <a:bodyPr>
            <a:noAutofit/>
          </a:bodyPr>
          <a:lstStyle/>
          <a:p>
            <a:pPr algn="just"/>
            <a:r>
              <a:rPr lang="en-US" dirty="0"/>
              <a:t>A stored procedure or in simple a subroutine or a proc or </a:t>
            </a:r>
            <a:r>
              <a:rPr lang="en-US" dirty="0" smtClean="0"/>
              <a:t>a subprogram </a:t>
            </a:r>
            <a:r>
              <a:rPr lang="en-US" dirty="0"/>
              <a:t>is a </a:t>
            </a:r>
            <a:r>
              <a:rPr lang="en-US" i="1" dirty="0"/>
              <a:t>named PL/SQL block </a:t>
            </a:r>
            <a:r>
              <a:rPr lang="en-US" dirty="0"/>
              <a:t>which performs one or </a:t>
            </a:r>
            <a:r>
              <a:rPr lang="en-US" dirty="0" smtClean="0"/>
              <a:t>more specific </a:t>
            </a:r>
            <a:r>
              <a:rPr lang="en-US" dirty="0"/>
              <a:t>task. The stored procedures are written in advance </a:t>
            </a:r>
            <a:r>
              <a:rPr lang="en-US" dirty="0" smtClean="0"/>
              <a:t>and compiled </a:t>
            </a:r>
            <a:r>
              <a:rPr lang="en-US" dirty="0"/>
              <a:t>before its use. This improves the speed of execution</a:t>
            </a:r>
            <a:r>
              <a:rPr lang="en-US" dirty="0" smtClean="0"/>
              <a:t>.</a:t>
            </a:r>
          </a:p>
          <a:p>
            <a:pPr algn="just"/>
            <a:endParaRPr lang="en-US" dirty="0" smtClean="0"/>
          </a:p>
          <a:p>
            <a:pPr algn="just"/>
            <a:r>
              <a:rPr lang="en-US" dirty="0" smtClean="0"/>
              <a:t>A </a:t>
            </a:r>
            <a:r>
              <a:rPr lang="en-US" dirty="0"/>
              <a:t>procedure has a header and a body. The </a:t>
            </a:r>
            <a:r>
              <a:rPr lang="en-US" dirty="0" smtClean="0"/>
              <a:t>header consists </a:t>
            </a:r>
            <a:r>
              <a:rPr lang="en-US" dirty="0"/>
              <a:t>of the name of the procedure and the parameters </a:t>
            </a:r>
            <a:r>
              <a:rPr lang="en-US" dirty="0" smtClean="0"/>
              <a:t>or variables </a:t>
            </a:r>
            <a:r>
              <a:rPr lang="en-US" dirty="0"/>
              <a:t>passed to the procedure. The body consists </a:t>
            </a:r>
            <a:r>
              <a:rPr lang="en-US" dirty="0" smtClean="0"/>
              <a:t>or declaration </a:t>
            </a:r>
            <a:r>
              <a:rPr lang="en-US" dirty="0"/>
              <a:t>section, execution section and exception section </a:t>
            </a:r>
            <a:r>
              <a:rPr lang="en-US" dirty="0" smtClean="0"/>
              <a:t>similar to </a:t>
            </a:r>
            <a:r>
              <a:rPr lang="en-US" dirty="0"/>
              <a:t>a general PL/SQL Block. A procedure is similar to an </a:t>
            </a:r>
            <a:r>
              <a:rPr lang="en-US" dirty="0" smtClean="0"/>
              <a:t>anonymous PL/SQL </a:t>
            </a:r>
            <a:r>
              <a:rPr lang="en-US" dirty="0"/>
              <a:t>Block but it is named for repeated usage.</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143000"/>
          </a:xfrm>
        </p:spPr>
        <p:txBody>
          <a:bodyPr>
            <a:noAutofit/>
          </a:bodyPr>
          <a:lstStyle/>
          <a:p>
            <a:r>
              <a:rPr lang="en-US" sz="2000" b="1" dirty="0">
                <a:solidFill>
                  <a:schemeClr val="tx1"/>
                </a:solidFill>
              </a:rPr>
              <a:t>COMPARISON OF ANONYMOUS BLOCKS </a:t>
            </a:r>
            <a:r>
              <a:rPr lang="en-US" sz="2000" b="1" dirty="0" smtClean="0">
                <a:solidFill>
                  <a:schemeClr val="tx1"/>
                </a:solidFill>
              </a:rPr>
              <a:t>AND SUB </a:t>
            </a:r>
            <a:r>
              <a:rPr lang="en-US" sz="2000" b="1" dirty="0">
                <a:solidFill>
                  <a:schemeClr val="tx1"/>
                </a:solidFill>
              </a:rPr>
              <a:t>PROGRAMS IN PL SQL:</a:t>
            </a:r>
            <a:r>
              <a:rPr lang="en-US" sz="2000" dirty="0">
                <a:solidFill>
                  <a:schemeClr val="tx1"/>
                </a:solidFill>
              </a:rPr>
              <a:t/>
            </a:r>
            <a:br>
              <a:rPr lang="en-US" sz="2000" dirty="0">
                <a:solidFill>
                  <a:schemeClr val="tx1"/>
                </a:solidFill>
              </a:rPr>
            </a:br>
            <a:r>
              <a:rPr lang="en-US" sz="2000" dirty="0">
                <a:solidFill>
                  <a:schemeClr val="tx1"/>
                </a:solidFill>
              </a:rPr>
              <a:t/>
            </a:r>
            <a:br>
              <a:rPr lang="en-US" sz="2000" dirty="0">
                <a:solidFill>
                  <a:schemeClr val="tx1"/>
                </a:solidFill>
              </a:rPr>
            </a:br>
            <a:endParaRPr lang="en-US" sz="2000" dirty="0">
              <a:solidFill>
                <a:schemeClr val="tx1"/>
              </a:solidFill>
            </a:endParaRPr>
          </a:p>
        </p:txBody>
      </p:sp>
      <p:sp>
        <p:nvSpPr>
          <p:cNvPr id="3" name="Content Placeholder 2"/>
          <p:cNvSpPr>
            <a:spLocks noGrp="1"/>
          </p:cNvSpPr>
          <p:nvPr>
            <p:ph sz="quarter" idx="1"/>
          </p:nvPr>
        </p:nvSpPr>
        <p:spPr>
          <a:xfrm>
            <a:off x="381000" y="1066800"/>
            <a:ext cx="8229600" cy="4873752"/>
          </a:xfrm>
        </p:spPr>
        <p:txBody>
          <a:bodyPr>
            <a:noAutofit/>
          </a:bodyPr>
          <a:lstStyle/>
          <a:p>
            <a:pPr algn="just"/>
            <a:r>
              <a:rPr lang="en-US" dirty="0"/>
              <a:t>Anonymous is unnamed PL/SQL block, cannot save in</a:t>
            </a:r>
            <a:br>
              <a:rPr lang="en-US" dirty="0"/>
            </a:br>
            <a:r>
              <a:rPr lang="en-US" dirty="0"/>
              <a:t>database, cannot allow any mode of parameter.</a:t>
            </a:r>
            <a:br>
              <a:rPr lang="en-US" dirty="0"/>
            </a:br>
            <a:endParaRPr lang="en-US" dirty="0" smtClean="0"/>
          </a:p>
          <a:p>
            <a:pPr algn="just">
              <a:buNone/>
            </a:pPr>
            <a:r>
              <a:rPr lang="en-US" dirty="0" smtClean="0"/>
              <a:t>	Stored </a:t>
            </a:r>
            <a:r>
              <a:rPr lang="en-US" dirty="0"/>
              <a:t>programs are saved into database and we can </a:t>
            </a:r>
            <a:r>
              <a:rPr lang="en-US" dirty="0" smtClean="0"/>
              <a:t>recall them </a:t>
            </a:r>
            <a:r>
              <a:rPr lang="en-US" dirty="0"/>
              <a:t>whenever program requires it, it accepts the mode </a:t>
            </a:r>
            <a:r>
              <a:rPr lang="en-US" dirty="0" smtClean="0"/>
              <a:t>of parameter </a:t>
            </a:r>
            <a:r>
              <a:rPr lang="en-US" dirty="0"/>
              <a:t>like in, in out, out</a:t>
            </a:r>
            <a:r>
              <a:rPr lang="en-US" dirty="0" smtClean="0"/>
              <a:t>.</a:t>
            </a:r>
          </a:p>
          <a:p>
            <a:pPr algn="just">
              <a:buNone/>
            </a:pPr>
            <a:endParaRPr lang="en-US" dirty="0" smtClean="0"/>
          </a:p>
          <a:p>
            <a:pPr algn="just">
              <a:buNone/>
            </a:pPr>
            <a:r>
              <a:rPr lang="en-US" dirty="0" smtClean="0"/>
              <a:t>	An </a:t>
            </a:r>
            <a:r>
              <a:rPr lang="en-US" dirty="0"/>
              <a:t>anonymous block is a PL/SQL block that appears in </a:t>
            </a:r>
            <a:r>
              <a:rPr lang="en-US" dirty="0" smtClean="0"/>
              <a:t>our application </a:t>
            </a:r>
            <a:r>
              <a:rPr lang="en-US" dirty="0"/>
              <a:t>and is not named. A stored procedure or a </a:t>
            </a:r>
            <a:r>
              <a:rPr lang="en-US" dirty="0" smtClean="0"/>
              <a:t>named block </a:t>
            </a:r>
            <a:r>
              <a:rPr lang="en-US" dirty="0"/>
              <a:t>is a PL/SQL block that oracle stores in the database </a:t>
            </a:r>
            <a:r>
              <a:rPr lang="en-US" dirty="0" smtClean="0"/>
              <a:t>and can </a:t>
            </a:r>
            <a:r>
              <a:rPr lang="en-US" dirty="0"/>
              <a:t>be called by name from any application.</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685800"/>
            <a:ext cx="8839200" cy="5562600"/>
          </a:xfrm>
        </p:spPr>
        <p:txBody>
          <a:bodyPr>
            <a:noAutofit/>
          </a:bodyPr>
          <a:lstStyle/>
          <a:p>
            <a:pPr>
              <a:buNone/>
            </a:pPr>
            <a:r>
              <a:rPr lang="en-US" sz="2800" dirty="0" smtClean="0"/>
              <a:t>	Anonymous </a:t>
            </a:r>
            <a:r>
              <a:rPr lang="en-US" sz="2800" dirty="0"/>
              <a:t>blocks are not stored in the database so </a:t>
            </a:r>
            <a:r>
              <a:rPr lang="en-US" sz="2800" dirty="0" smtClean="0"/>
              <a:t>they cannot </a:t>
            </a:r>
            <a:r>
              <a:rPr lang="en-US" sz="2800" dirty="0"/>
              <a:t>be called from other blocks; whereas </a:t>
            </a:r>
            <a:r>
              <a:rPr lang="en-US" sz="2800" dirty="0" smtClean="0"/>
              <a:t>stored subprograms </a:t>
            </a:r>
            <a:r>
              <a:rPr lang="en-US" sz="2800" dirty="0"/>
              <a:t>are stored in the database they can be called </a:t>
            </a:r>
            <a:r>
              <a:rPr lang="en-US" sz="2800" dirty="0" smtClean="0"/>
              <a:t>from other </a:t>
            </a:r>
            <a:r>
              <a:rPr lang="en-US" sz="2800" dirty="0"/>
              <a:t>blocks many times.</a:t>
            </a:r>
            <a:br>
              <a:rPr lang="en-US" sz="2800" dirty="0"/>
            </a:br>
            <a:endParaRPr lang="en-US" sz="2800" dirty="0" smtClean="0"/>
          </a:p>
          <a:p>
            <a:pPr>
              <a:buNone/>
            </a:pPr>
            <a:r>
              <a:rPr lang="en-US" sz="2800" dirty="0" smtClean="0"/>
              <a:t>	Anonymous </a:t>
            </a:r>
            <a:r>
              <a:rPr lang="en-US" sz="2800" dirty="0"/>
              <a:t>blocks are compiled each time they are executed</a:t>
            </a:r>
            <a:r>
              <a:rPr lang="en-US" sz="2800" dirty="0" smtClean="0"/>
              <a:t>, where </a:t>
            </a:r>
            <a:r>
              <a:rPr lang="en-US" sz="2800" dirty="0"/>
              <a:t>as stored subprograms compile only one time when </a:t>
            </a:r>
            <a:r>
              <a:rPr lang="en-US" sz="2800" dirty="0" smtClean="0"/>
              <a:t>they are </a:t>
            </a:r>
            <a:r>
              <a:rPr lang="en-US" sz="2800" dirty="0"/>
              <a:t>created.</a:t>
            </a:r>
            <a:br>
              <a:rPr lang="en-US" sz="2800" dirty="0"/>
            </a:br>
            <a:r>
              <a:rPr lang="en-US" sz="2800" dirty="0"/>
              <a:t/>
            </a:r>
            <a:br>
              <a:rPr lang="en-US" sz="2800" dirty="0"/>
            </a:b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217</TotalTime>
  <Words>624</Words>
  <Application>Microsoft Office PowerPoint</Application>
  <PresentationFormat>On-screen Show (4:3)</PresentationFormat>
  <Paragraphs>110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Oriel</vt:lpstr>
      <vt:lpstr>UNIT - V  </vt:lpstr>
      <vt:lpstr>CREATING A MODULARIZED AND LAYERED SUBPROGRAM DESIGN  </vt:lpstr>
      <vt:lpstr>Slide 3</vt:lpstr>
      <vt:lpstr>Slide 4</vt:lpstr>
      <vt:lpstr>Slide 5</vt:lpstr>
      <vt:lpstr>THE BENEFITS OF USING MODULAR PROGRAM CONSTRUCTS:  </vt:lpstr>
      <vt:lpstr>WHAT IS A STORED PROCEDURE?  </vt:lpstr>
      <vt:lpstr>COMPARISON OF ANONYMOUS BLOCKS AND SUB PROGRAMS IN PL SQL:  </vt:lpstr>
      <vt:lpstr>Slide 9</vt:lpstr>
      <vt:lpstr>           CREATE PROCEDURE :  </vt:lpstr>
      <vt:lpstr>Slide 11</vt:lpstr>
      <vt:lpstr>Example 1:   </vt:lpstr>
      <vt:lpstr>Example 2 :   </vt:lpstr>
      <vt:lpstr>CALL PROCEDURE :  </vt:lpstr>
      <vt:lpstr>Example  </vt:lpstr>
      <vt:lpstr>DROP PROCEDURE  </vt:lpstr>
      <vt:lpstr>Slide 17</vt:lpstr>
      <vt:lpstr>Slide 18</vt:lpstr>
      <vt:lpstr>FUNCTION PARAMETERS  </vt:lpstr>
      <vt:lpstr>DIFFERENCE BETWEEN PROCEDURES &amp; FUNCTIONS  </vt:lpstr>
      <vt:lpstr>  Chapter-2 PACKAGES  </vt:lpstr>
      <vt:lpstr>Slide 22</vt:lpstr>
      <vt:lpstr>CONTENTS OF PL/SQL PACKAGE:  </vt:lpstr>
      <vt:lpstr>Slide 24</vt:lpstr>
      <vt:lpstr>INTRODUCING TO PL/SQL PACKAGE:  </vt:lpstr>
      <vt:lpstr>Slide 26</vt:lpstr>
      <vt:lpstr>ADVANTAGES OF PACKAGE:  </vt:lpstr>
      <vt:lpstr>COMPONENTS OF PACKAGES  </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V</dc:title>
  <dc:creator>admin</dc:creator>
  <cp:lastModifiedBy>admin</cp:lastModifiedBy>
  <cp:revision>22</cp:revision>
  <dcterms:created xsi:type="dcterms:W3CDTF">2015-08-18T12:12:21Z</dcterms:created>
  <dcterms:modified xsi:type="dcterms:W3CDTF">2016-08-23T03:11:20Z</dcterms:modified>
</cp:coreProperties>
</file>