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8" r:id="rId91"/>
    <p:sldId id="349" r:id="rId92"/>
    <p:sldId id="350" r:id="rId93"/>
    <p:sldId id="351" r:id="rId94"/>
    <p:sldId id="352" r:id="rId95"/>
    <p:sldId id="353" r:id="rId96"/>
    <p:sldId id="354" r:id="rId97"/>
    <p:sldId id="355" r:id="rId98"/>
    <p:sldId id="359" r:id="rId99"/>
    <p:sldId id="360" r:id="rId100"/>
    <p:sldId id="362" r:id="rId101"/>
    <p:sldId id="361"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80" r:id="rId119"/>
    <p:sldId id="381" r:id="rId120"/>
    <p:sldId id="382" r:id="rId1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9" d="100"/>
          <a:sy n="69" d="100"/>
        </p:scale>
        <p:origin x="-756" y="-108"/>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8634253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546105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584799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700673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696809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076407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81614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284872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91282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534452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644869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69346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108862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975970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798841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88868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876197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4257245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1017795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1802634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3736979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3313912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134905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624189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647037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1663132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1606791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1750879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2853208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2634699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2713780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53986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098258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936994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720124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9979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730406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9739253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36366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679461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26294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5244744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4596346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4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71165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4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04709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0145727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5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8295416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5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4374861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5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9687059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5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267415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5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1456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5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7139244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5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1004192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5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0841739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5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6561608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5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20077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41949161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7c12a928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7c12a928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234083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7c12a928e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7c12a928e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5826050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7c12a928e8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7c12a928e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686258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7c12a928e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7c12a928e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6420347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7c12a928e8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7c12a928e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0463231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7c12a928e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7c12a928e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6742230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7c12a928e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7c12a928e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6635427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7c12a928e8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7c12a928e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159819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7c12a928e8_0_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7c12a928e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1007205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7c12a928e8_0_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7c12a928e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50307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522074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7c12a928e8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7c12a928e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345493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7c12a928e8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7c12a928e8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582580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7c12a928e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7c12a928e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977684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78055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420704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3" Type="http://schemas.openxmlformats.org/officeDocument/2006/relationships/hyperlink" Target="http://www.microsoft.com/windows/windowsmedia/player/download/download.aspx"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b="1"/>
              <a:t>Unit 1- Chapter 2</a:t>
            </a:r>
            <a:br>
              <a:rPr lang="en-US" b="1"/>
            </a:br>
            <a:endParaRPr b="1"/>
          </a:p>
        </p:txBody>
      </p:sp>
      <p:sp>
        <p:nvSpPr>
          <p:cNvPr id="85" name="Google Shape;85;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7200"/>
              <a:buNone/>
            </a:pPr>
            <a:r>
              <a:rPr lang="en-US" sz="7200" b="1"/>
              <a:t>HTML5</a:t>
            </a:r>
            <a:endParaRPr sz="7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Text Color</a:t>
            </a:r>
            <a:br>
              <a:rPr lang="en-US"/>
            </a:br>
            <a:endParaRPr/>
          </a:p>
        </p:txBody>
      </p:sp>
      <p:sp>
        <p:nvSpPr>
          <p:cNvPr id="139" name="Google Shape;139;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The CSS color property defines the text color for an HTML element: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Example</a:t>
            </a:r>
            <a:endParaRPr/>
          </a:p>
          <a:p>
            <a:pPr marL="228600" lvl="0" indent="-228600" algn="l" rtl="0">
              <a:lnSpc>
                <a:spcPct val="90000"/>
              </a:lnSpc>
              <a:spcBef>
                <a:spcPts val="1000"/>
              </a:spcBef>
              <a:spcAft>
                <a:spcPts val="0"/>
              </a:spcAft>
              <a:buClr>
                <a:schemeClr val="dk1"/>
              </a:buClr>
              <a:buSzPts val="2800"/>
              <a:buChar char="•"/>
            </a:pPr>
            <a:r>
              <a:rPr lang="en-US"/>
              <a:t>&lt;h1 style="color:blue;"&gt;This is a heading&lt;/h1&gt;</a:t>
            </a:r>
            <a:endParaRPr/>
          </a:p>
          <a:p>
            <a:pPr marL="228600" lvl="0" indent="-228600" algn="l" rtl="0">
              <a:lnSpc>
                <a:spcPct val="90000"/>
              </a:lnSpc>
              <a:spcBef>
                <a:spcPts val="1000"/>
              </a:spcBef>
              <a:spcAft>
                <a:spcPts val="0"/>
              </a:spcAft>
              <a:buClr>
                <a:schemeClr val="dk1"/>
              </a:buClr>
              <a:buSzPts val="2800"/>
              <a:buChar char="•"/>
            </a:pPr>
            <a:r>
              <a:rPr lang="en-US"/>
              <a:t>&lt;p style="color:red;"&gt;This is a paragraph.&lt;/p&gt;</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476961" y="442593"/>
            <a:ext cx="9238078" cy="5972813"/>
          </a:xfrm>
          <a:prstGeom prst="rect">
            <a:avLst/>
          </a:prstGeom>
        </p:spPr>
      </p:pic>
    </p:spTree>
    <p:extLst>
      <p:ext uri="{BB962C8B-B14F-4D97-AF65-F5344CB8AC3E}">
        <p14:creationId xmlns:p14="http://schemas.microsoft.com/office/powerpoint/2010/main" xmlns="" val="40711352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In the </a:t>
            </a:r>
            <a:r>
              <a:rPr lang="en-US" i="1" dirty="0"/>
              <a:t>&lt;head&gt; </a:t>
            </a:r>
            <a:r>
              <a:rPr lang="en-US" dirty="0"/>
              <a:t>section, create the following </a:t>
            </a:r>
            <a:r>
              <a:rPr lang="en-US" i="1" dirty="0"/>
              <a:t>&lt;style&gt; </a:t>
            </a:r>
            <a:r>
              <a:rPr lang="en-US" dirty="0"/>
              <a:t>section:</a:t>
            </a:r>
          </a:p>
          <a:p>
            <a:r>
              <a:rPr lang="en-US" b="1" dirty="0"/>
              <a:t>&lt;style&gt;</a:t>
            </a:r>
          </a:p>
          <a:p>
            <a:r>
              <a:rPr lang="en-US" b="1" dirty="0"/>
              <a:t>h1, h2, p {word-spacing: 1px; letter-spacing: 1px}</a:t>
            </a:r>
          </a:p>
          <a:p>
            <a:r>
              <a:rPr lang="en-US" b="1" dirty="0"/>
              <a:t>&lt;/style&gt;</a:t>
            </a:r>
            <a:endParaRPr lang="en-US" dirty="0"/>
          </a:p>
        </p:txBody>
      </p:sp>
    </p:spTree>
    <p:extLst>
      <p:ext uri="{BB962C8B-B14F-4D97-AF65-F5344CB8AC3E}">
        <p14:creationId xmlns:p14="http://schemas.microsoft.com/office/powerpoint/2010/main" xmlns="" val="17349247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Apply the </a:t>
            </a:r>
            <a:r>
              <a:rPr lang="en-US" i="1" dirty="0"/>
              <a:t>default.css </a:t>
            </a:r>
            <a:r>
              <a:rPr lang="en-US" dirty="0"/>
              <a:t>cascading style sheet to the document by inserting the </a:t>
            </a:r>
            <a:r>
              <a:rPr lang="en-US" dirty="0" smtClean="0"/>
              <a:t>following code </a:t>
            </a:r>
            <a:r>
              <a:rPr lang="en-US" dirty="0"/>
              <a:t>in the </a:t>
            </a:r>
            <a:r>
              <a:rPr lang="en-US" i="1" dirty="0"/>
              <a:t>&lt;head&gt; </a:t>
            </a:r>
            <a:r>
              <a:rPr lang="en-US" dirty="0"/>
              <a:t>section (but not within the </a:t>
            </a:r>
            <a:r>
              <a:rPr lang="en-US" i="1" dirty="0"/>
              <a:t>&lt;style&gt; </a:t>
            </a:r>
            <a:r>
              <a:rPr lang="en-US" dirty="0"/>
              <a:t>tag):</a:t>
            </a:r>
          </a:p>
          <a:p>
            <a:r>
              <a:rPr lang="en-US" b="1" dirty="0"/>
              <a:t>&lt;link </a:t>
            </a:r>
            <a:r>
              <a:rPr lang="en-US" b="1" dirty="0" err="1"/>
              <a:t>rel</a:t>
            </a:r>
            <a:r>
              <a:rPr lang="en-US" b="1" dirty="0"/>
              <a:t>="</a:t>
            </a:r>
            <a:r>
              <a:rPr lang="en-US" b="1" dirty="0" err="1"/>
              <a:t>stylesheet</a:t>
            </a:r>
            <a:r>
              <a:rPr lang="en-US" b="1" dirty="0"/>
              <a:t>" type="text/</a:t>
            </a:r>
            <a:r>
              <a:rPr lang="en-US" b="1" dirty="0" err="1"/>
              <a:t>css</a:t>
            </a:r>
            <a:r>
              <a:rPr lang="en-US" b="1" dirty="0"/>
              <a:t>" </a:t>
            </a:r>
            <a:r>
              <a:rPr lang="en-US" b="1" dirty="0" err="1"/>
              <a:t>href</a:t>
            </a:r>
            <a:r>
              <a:rPr lang="en-US" b="1" dirty="0"/>
              <a:t>="default.css"&gt;</a:t>
            </a:r>
          </a:p>
          <a:p>
            <a:r>
              <a:rPr lang="en-US" b="1" dirty="0"/>
              <a:t>5. </a:t>
            </a:r>
            <a:r>
              <a:rPr lang="en-US" dirty="0"/>
              <a:t>Edit the embedded style sheet to decrease the line spacing and word spacing </a:t>
            </a:r>
            <a:r>
              <a:rPr lang="en-US" dirty="0" smtClean="0"/>
              <a:t>to </a:t>
            </a:r>
            <a:r>
              <a:rPr lang="en-US" b="1" dirty="0" smtClean="0"/>
              <a:t>0.5px</a:t>
            </a:r>
            <a:r>
              <a:rPr lang="en-US" dirty="0"/>
              <a:t>.</a:t>
            </a:r>
          </a:p>
          <a:p>
            <a:r>
              <a:rPr lang="en-US" dirty="0"/>
              <a:t>h1, h2, p {word-spacing: </a:t>
            </a:r>
            <a:r>
              <a:rPr lang="en-US" b="1" dirty="0"/>
              <a:t>0.5px</a:t>
            </a:r>
            <a:r>
              <a:rPr lang="en-US" dirty="0"/>
              <a:t>; letter-spacing: </a:t>
            </a:r>
            <a:r>
              <a:rPr lang="en-US" b="1" dirty="0"/>
              <a:t>0.5px</a:t>
            </a:r>
            <a:r>
              <a:rPr lang="en-US" dirty="0"/>
              <a:t>}</a:t>
            </a:r>
          </a:p>
        </p:txBody>
      </p:sp>
    </p:spTree>
    <p:extLst>
      <p:ext uri="{BB962C8B-B14F-4D97-AF65-F5344CB8AC3E}">
        <p14:creationId xmlns:p14="http://schemas.microsoft.com/office/powerpoint/2010/main" xmlns="" val="30132566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476961" y="609703"/>
            <a:ext cx="9238078" cy="5638594"/>
          </a:xfrm>
          <a:prstGeom prst="rect">
            <a:avLst/>
          </a:prstGeom>
        </p:spPr>
      </p:pic>
    </p:spTree>
    <p:extLst>
      <p:ext uri="{BB962C8B-B14F-4D97-AF65-F5344CB8AC3E}">
        <p14:creationId xmlns:p14="http://schemas.microsoft.com/office/powerpoint/2010/main" xmlns="" val="35296049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Formatting Paragraphs </a:t>
            </a:r>
            <a:r>
              <a:rPr lang="en-US" dirty="0"/>
              <a:t>by Using</a:t>
            </a:r>
            <a:br>
              <a:rPr lang="en-US" dirty="0"/>
            </a:br>
            <a:r>
              <a:rPr lang="en-US" dirty="0"/>
              <a:t>Style Sheets</a:t>
            </a:r>
          </a:p>
        </p:txBody>
      </p:sp>
      <p:sp>
        <p:nvSpPr>
          <p:cNvPr id="3" name="Text Placeholder 2"/>
          <p:cNvSpPr>
            <a:spLocks noGrp="1"/>
          </p:cNvSpPr>
          <p:nvPr>
            <p:ph type="body" idx="1"/>
          </p:nvPr>
        </p:nvSpPr>
        <p:spPr/>
        <p:txBody>
          <a:bodyPr/>
          <a:lstStyle/>
          <a:p>
            <a:r>
              <a:rPr lang="en-US" b="1" dirty="0"/>
              <a:t>Indenting </a:t>
            </a:r>
            <a:r>
              <a:rPr lang="en-US" b="1" dirty="0" smtClean="0"/>
              <a:t>Paragraphs</a:t>
            </a:r>
          </a:p>
          <a:p>
            <a:r>
              <a:rPr lang="en-US" b="1" dirty="0"/>
              <a:t>First-line indent </a:t>
            </a:r>
            <a:r>
              <a:rPr lang="en-US" dirty="0"/>
              <a:t>This indents only the first line of a paragraph. Use the </a:t>
            </a:r>
            <a:r>
              <a:rPr lang="en-US" i="1" dirty="0" smtClean="0"/>
              <a:t>text-indent </a:t>
            </a:r>
            <a:r>
              <a:rPr lang="en-US" dirty="0" smtClean="0"/>
              <a:t>attribute</a:t>
            </a:r>
            <a:r>
              <a:rPr lang="en-US" dirty="0"/>
              <a:t>. For in-line styling of a single paragraph, specify this style:</a:t>
            </a:r>
          </a:p>
          <a:p>
            <a:r>
              <a:rPr lang="en-US" dirty="0"/>
              <a:t>&lt;p style="text-indent: 20px"&gt;</a:t>
            </a:r>
          </a:p>
          <a:p>
            <a:r>
              <a:rPr lang="en-US" dirty="0"/>
              <a:t>In a style sheet, specify a rule similar to this:</a:t>
            </a:r>
          </a:p>
          <a:p>
            <a:r>
              <a:rPr lang="en-US" dirty="0"/>
              <a:t>p {text-indent: 20px}</a:t>
            </a:r>
          </a:p>
        </p:txBody>
      </p:sp>
    </p:spTree>
    <p:extLst>
      <p:ext uri="{BB962C8B-B14F-4D97-AF65-F5344CB8AC3E}">
        <p14:creationId xmlns:p14="http://schemas.microsoft.com/office/powerpoint/2010/main" xmlns="" val="11351843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just"/>
            <a:r>
              <a:rPr lang="en-US" b="1" dirty="0"/>
              <a:t>Padding </a:t>
            </a:r>
            <a:r>
              <a:rPr lang="en-US" dirty="0"/>
              <a:t>This adds a specified amount of space between the border of an </a:t>
            </a:r>
            <a:r>
              <a:rPr lang="en-US" dirty="0" smtClean="0"/>
              <a:t>element and </a:t>
            </a:r>
            <a:r>
              <a:rPr lang="en-US" dirty="0"/>
              <a:t>its contents (</a:t>
            </a:r>
            <a:r>
              <a:rPr lang="en-US" i="1" dirty="0"/>
              <a:t>inside </a:t>
            </a:r>
            <a:r>
              <a:rPr lang="en-US" dirty="0"/>
              <a:t>of the element). It applies equally to all lines of text </a:t>
            </a:r>
            <a:r>
              <a:rPr lang="en-US" dirty="0" smtClean="0"/>
              <a:t>in the </a:t>
            </a:r>
            <a:r>
              <a:rPr lang="en-US" dirty="0"/>
              <a:t>paragraph. Use the </a:t>
            </a:r>
            <a:r>
              <a:rPr lang="en-US" i="1" dirty="0"/>
              <a:t>padding </a:t>
            </a:r>
            <a:r>
              <a:rPr lang="en-US" dirty="0"/>
              <a:t>attribute to create this space. For in-line styling of </a:t>
            </a:r>
            <a:r>
              <a:rPr lang="en-US" dirty="0" smtClean="0"/>
              <a:t>a single </a:t>
            </a:r>
            <a:r>
              <a:rPr lang="en-US" dirty="0"/>
              <a:t>paragraph, specify this style:</a:t>
            </a:r>
          </a:p>
          <a:p>
            <a:pPr algn="just"/>
            <a:r>
              <a:rPr lang="en-US" dirty="0"/>
              <a:t>&lt;p style="padding: 20px"&gt;</a:t>
            </a:r>
          </a:p>
          <a:p>
            <a:pPr algn="just"/>
            <a:r>
              <a:rPr lang="en-US" dirty="0"/>
              <a:t>In a style sheet, specify a rule like this:</a:t>
            </a:r>
          </a:p>
          <a:p>
            <a:pPr algn="just"/>
            <a:r>
              <a:rPr lang="en-US" dirty="0"/>
              <a:t>p {padding: 20px}</a:t>
            </a:r>
          </a:p>
        </p:txBody>
      </p:sp>
    </p:spTree>
    <p:extLst>
      <p:ext uri="{BB962C8B-B14F-4D97-AF65-F5344CB8AC3E}">
        <p14:creationId xmlns:p14="http://schemas.microsoft.com/office/powerpoint/2010/main" xmlns="" val="13826918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just"/>
            <a:r>
              <a:rPr lang="en-US" b="1" dirty="0"/>
              <a:t>Margin </a:t>
            </a:r>
            <a:r>
              <a:rPr lang="en-US" dirty="0"/>
              <a:t>This adds a specified amount of white space around an element, on </a:t>
            </a:r>
            <a:r>
              <a:rPr lang="en-US" dirty="0" smtClean="0"/>
              <a:t>the </a:t>
            </a:r>
            <a:r>
              <a:rPr lang="en-US" i="1" dirty="0" smtClean="0"/>
              <a:t>outside </a:t>
            </a:r>
            <a:r>
              <a:rPr lang="en-US" dirty="0"/>
              <a:t>of the element. It applies equally to all lines of text in the paragraph. </a:t>
            </a:r>
            <a:r>
              <a:rPr lang="en-US" dirty="0" smtClean="0"/>
              <a:t>Use the </a:t>
            </a:r>
            <a:r>
              <a:rPr lang="en-US" i="1" dirty="0"/>
              <a:t>margin </a:t>
            </a:r>
            <a:r>
              <a:rPr lang="en-US" dirty="0"/>
              <a:t>attribute to create this space. For a single paragraph, specify this style:</a:t>
            </a:r>
          </a:p>
          <a:p>
            <a:pPr algn="just"/>
            <a:r>
              <a:rPr lang="en-US" dirty="0"/>
              <a:t>&lt;p style="margin: 20px"&gt;</a:t>
            </a:r>
          </a:p>
          <a:p>
            <a:pPr algn="just"/>
            <a:r>
              <a:rPr lang="en-US" dirty="0"/>
              <a:t>In a style sheet, specify the following rule:</a:t>
            </a:r>
          </a:p>
          <a:p>
            <a:pPr algn="just"/>
            <a:r>
              <a:rPr lang="en-US" dirty="0"/>
              <a:t>p {margin: 20px}</a:t>
            </a:r>
          </a:p>
        </p:txBody>
      </p:sp>
    </p:spTree>
    <p:extLst>
      <p:ext uri="{BB962C8B-B14F-4D97-AF65-F5344CB8AC3E}">
        <p14:creationId xmlns:p14="http://schemas.microsoft.com/office/powerpoint/2010/main" xmlns="" val="24213481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1267683" y="587374"/>
            <a:ext cx="9540225" cy="2678681"/>
          </a:xfrm>
          <a:prstGeom prst="rect">
            <a:avLst/>
          </a:prstGeom>
        </p:spPr>
      </p:pic>
      <p:pic>
        <p:nvPicPr>
          <p:cNvPr id="7" name="Picture 6"/>
          <p:cNvPicPr>
            <a:picLocks noChangeAspect="1"/>
          </p:cNvPicPr>
          <p:nvPr/>
        </p:nvPicPr>
        <p:blipFill>
          <a:blip r:embed="rId3"/>
          <a:stretch>
            <a:fillRect/>
          </a:stretch>
        </p:blipFill>
        <p:spPr>
          <a:xfrm>
            <a:off x="1267682" y="3266054"/>
            <a:ext cx="9540225" cy="2497655"/>
          </a:xfrm>
          <a:prstGeom prst="rect">
            <a:avLst/>
          </a:prstGeom>
        </p:spPr>
      </p:pic>
    </p:spTree>
    <p:extLst>
      <p:ext uri="{BB962C8B-B14F-4D97-AF65-F5344CB8AC3E}">
        <p14:creationId xmlns:p14="http://schemas.microsoft.com/office/powerpoint/2010/main" xmlns="" val="36743759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4990" y="1360930"/>
            <a:ext cx="11962151" cy="4351338"/>
          </a:xfrm>
        </p:spPr>
        <p:txBody>
          <a:bodyPr/>
          <a:lstStyle/>
          <a:p>
            <a:pPr algn="just"/>
            <a:r>
              <a:rPr lang="en-US" dirty="0"/>
              <a:t>By default, </a:t>
            </a:r>
            <a:r>
              <a:rPr lang="en-US" i="1" dirty="0"/>
              <a:t>margin </a:t>
            </a:r>
            <a:r>
              <a:rPr lang="en-US" dirty="0"/>
              <a:t>and </a:t>
            </a:r>
            <a:r>
              <a:rPr lang="en-US" i="1" dirty="0"/>
              <a:t>padding </a:t>
            </a:r>
            <a:r>
              <a:rPr lang="en-US" dirty="0"/>
              <a:t>attributes apply to all four sides of an element, but </a:t>
            </a:r>
            <a:r>
              <a:rPr lang="en-US" dirty="0" smtClean="0"/>
              <a:t>you can </a:t>
            </a:r>
            <a:r>
              <a:rPr lang="en-US" dirty="0"/>
              <a:t>add </a:t>
            </a:r>
            <a:r>
              <a:rPr lang="en-US" i="1" dirty="0"/>
              <a:t>-top</a:t>
            </a:r>
            <a:r>
              <a:rPr lang="en-US" dirty="0"/>
              <a:t>, </a:t>
            </a:r>
            <a:r>
              <a:rPr lang="en-US" i="1" dirty="0"/>
              <a:t>-right</a:t>
            </a:r>
            <a:r>
              <a:rPr lang="en-US" dirty="0"/>
              <a:t>, </a:t>
            </a:r>
            <a:r>
              <a:rPr lang="en-US" i="1" dirty="0"/>
              <a:t>-bottom</a:t>
            </a:r>
            <a:r>
              <a:rPr lang="en-US" dirty="0"/>
              <a:t>, or </a:t>
            </a:r>
            <a:r>
              <a:rPr lang="en-US" i="1" dirty="0"/>
              <a:t>-left </a:t>
            </a:r>
            <a:r>
              <a:rPr lang="en-US" dirty="0"/>
              <a:t>arguments to restrict the formatting to one or </a:t>
            </a:r>
            <a:r>
              <a:rPr lang="en-US" dirty="0" smtClean="0"/>
              <a:t>more specific </a:t>
            </a:r>
            <a:r>
              <a:rPr lang="en-US" dirty="0"/>
              <a:t>sides.</a:t>
            </a:r>
          </a:p>
          <a:p>
            <a:pPr algn="just"/>
            <a:r>
              <a:rPr lang="en-US" b="1" dirty="0"/>
              <a:t>p style="padding-left: 10px; padding-top: 5px; padding-bottom: 5px}</a:t>
            </a:r>
          </a:p>
          <a:p>
            <a:pPr algn="just"/>
            <a:r>
              <a:rPr lang="en-US" dirty="0"/>
              <a:t>You can use either pixels (</a:t>
            </a:r>
            <a:r>
              <a:rPr lang="en-US" i="1" dirty="0" err="1"/>
              <a:t>px</a:t>
            </a:r>
            <a:r>
              <a:rPr lang="en-US" dirty="0"/>
              <a:t>) or percentage (</a:t>
            </a:r>
            <a:r>
              <a:rPr lang="en-US" i="1" dirty="0"/>
              <a:t>%</a:t>
            </a:r>
            <a:r>
              <a:rPr lang="en-US" dirty="0"/>
              <a:t>) as the unit of measure. For example, </a:t>
            </a:r>
            <a:r>
              <a:rPr lang="en-US" dirty="0" smtClean="0"/>
              <a:t>the following </a:t>
            </a:r>
            <a:r>
              <a:rPr lang="en-US" dirty="0"/>
              <a:t>line indents the first line of a paragraph by 10 percent of its total width:</a:t>
            </a:r>
          </a:p>
          <a:p>
            <a:pPr algn="just"/>
            <a:r>
              <a:rPr lang="en-US" b="1" dirty="0"/>
              <a:t>&lt;p style="text-indent: 10%"&gt;</a:t>
            </a:r>
          </a:p>
          <a:p>
            <a:pPr algn="just"/>
            <a:r>
              <a:rPr lang="en-US" dirty="0"/>
              <a:t>To apply the same formatting using a style sheet, specify the following rule:</a:t>
            </a:r>
          </a:p>
          <a:p>
            <a:pPr algn="just"/>
            <a:r>
              <a:rPr lang="en-US" b="1" dirty="0" smtClean="0"/>
              <a:t>p {text-indent: 10%}</a:t>
            </a:r>
            <a:endParaRPr lang="en-US" b="1" dirty="0"/>
          </a:p>
        </p:txBody>
      </p:sp>
    </p:spTree>
    <p:extLst>
      <p:ext uri="{BB962C8B-B14F-4D97-AF65-F5344CB8AC3E}">
        <p14:creationId xmlns:p14="http://schemas.microsoft.com/office/powerpoint/2010/main" xmlns="" val="21354459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Applying a Border to a Paragraph</a:t>
            </a:r>
            <a:endParaRPr lang="en-US" dirty="0"/>
          </a:p>
        </p:txBody>
      </p:sp>
      <p:sp>
        <p:nvSpPr>
          <p:cNvPr id="3" name="Text Placeholder 2"/>
          <p:cNvSpPr>
            <a:spLocks noGrp="1"/>
          </p:cNvSpPr>
          <p:nvPr>
            <p:ph type="body" idx="1"/>
          </p:nvPr>
        </p:nvSpPr>
        <p:spPr/>
        <p:txBody>
          <a:bodyPr/>
          <a:lstStyle/>
          <a:p>
            <a:r>
              <a:rPr lang="en-US" dirty="0"/>
              <a:t>Specifying a Border Style</a:t>
            </a:r>
          </a:p>
        </p:txBody>
      </p:sp>
      <p:pic>
        <p:nvPicPr>
          <p:cNvPr id="5" name="Picture 4"/>
          <p:cNvPicPr>
            <a:picLocks noChangeAspect="1"/>
          </p:cNvPicPr>
          <p:nvPr/>
        </p:nvPicPr>
        <p:blipFill>
          <a:blip r:embed="rId2"/>
          <a:stretch>
            <a:fillRect/>
          </a:stretch>
        </p:blipFill>
        <p:spPr>
          <a:xfrm>
            <a:off x="4955186" y="2113980"/>
            <a:ext cx="5837732" cy="4197920"/>
          </a:xfrm>
          <a:prstGeom prst="rect">
            <a:avLst/>
          </a:prstGeom>
        </p:spPr>
      </p:pic>
    </p:spTree>
    <p:extLst>
      <p:ext uri="{BB962C8B-B14F-4D97-AF65-F5344CB8AC3E}">
        <p14:creationId xmlns:p14="http://schemas.microsoft.com/office/powerpoint/2010/main" xmlns="" val="140436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Fonts</a:t>
            </a:r>
            <a:br>
              <a:rPr lang="en-US"/>
            </a:br>
            <a:endParaRPr/>
          </a:p>
        </p:txBody>
      </p:sp>
      <p:sp>
        <p:nvSpPr>
          <p:cNvPr id="145" name="Google Shape;145;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The CSS font-family property defines the font to be used for an HTML element: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Example</a:t>
            </a:r>
            <a:endParaRPr/>
          </a:p>
          <a:p>
            <a:pPr marL="228600" lvl="0" indent="-228600" algn="l" rtl="0">
              <a:lnSpc>
                <a:spcPct val="90000"/>
              </a:lnSpc>
              <a:spcBef>
                <a:spcPts val="1000"/>
              </a:spcBef>
              <a:spcAft>
                <a:spcPts val="0"/>
              </a:spcAft>
              <a:buClr>
                <a:schemeClr val="dk1"/>
              </a:buClr>
              <a:buSzPts val="2800"/>
              <a:buChar char="•"/>
            </a:pPr>
            <a:r>
              <a:rPr lang="en-US"/>
              <a:t>&lt;h1 style="font-family:verdana;"&gt;This is a heading&lt;/h1&gt;</a:t>
            </a:r>
            <a:endParaRPr/>
          </a:p>
          <a:p>
            <a:pPr marL="228600" lvl="0" indent="-228600" algn="l" rtl="0">
              <a:lnSpc>
                <a:spcPct val="90000"/>
              </a:lnSpc>
              <a:spcBef>
                <a:spcPts val="1000"/>
              </a:spcBef>
              <a:spcAft>
                <a:spcPts val="0"/>
              </a:spcAft>
              <a:buClr>
                <a:schemeClr val="dk1"/>
              </a:buClr>
              <a:buSzPts val="2800"/>
              <a:buChar char="•"/>
            </a:pPr>
            <a:r>
              <a:rPr lang="en-US"/>
              <a:t>&lt;p style="font-family:courier;"&gt;This is a paragraph.&lt;/p&gt;</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073294" y="0"/>
            <a:ext cx="5306207" cy="6807689"/>
          </a:xfrm>
          <a:prstGeom prst="rect">
            <a:avLst/>
          </a:prstGeom>
        </p:spPr>
      </p:pic>
    </p:spTree>
    <p:extLst>
      <p:ext uri="{BB962C8B-B14F-4D97-AF65-F5344CB8AC3E}">
        <p14:creationId xmlns:p14="http://schemas.microsoft.com/office/powerpoint/2010/main" xmlns="" val="36036849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To apply a border style to an individual instance of a tag, use the following:</a:t>
            </a:r>
          </a:p>
          <a:p>
            <a:r>
              <a:rPr lang="en-US" dirty="0"/>
              <a:t>&lt;p style="border-style: solid"&gt;</a:t>
            </a:r>
          </a:p>
          <a:p>
            <a:r>
              <a:rPr lang="en-US" dirty="0"/>
              <a:t>To apply the same formatting using a style sheet, specify the following rule:</a:t>
            </a:r>
          </a:p>
          <a:p>
            <a:r>
              <a:rPr lang="en-US" dirty="0"/>
              <a:t>p {border-style: solid}</a:t>
            </a:r>
          </a:p>
        </p:txBody>
      </p:sp>
    </p:spTree>
    <p:extLst>
      <p:ext uri="{BB962C8B-B14F-4D97-AF65-F5344CB8AC3E}">
        <p14:creationId xmlns:p14="http://schemas.microsoft.com/office/powerpoint/2010/main" xmlns="" val="11482270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Setting Border Padding</a:t>
            </a:r>
            <a:br>
              <a:rPr lang="en-US" dirty="0"/>
            </a:br>
            <a:endParaRPr lang="en-US" dirty="0"/>
          </a:p>
        </p:txBody>
      </p:sp>
      <p:sp>
        <p:nvSpPr>
          <p:cNvPr id="3" name="Text Placeholder 2"/>
          <p:cNvSpPr>
            <a:spLocks noGrp="1"/>
          </p:cNvSpPr>
          <p:nvPr>
            <p:ph type="body" idx="1"/>
          </p:nvPr>
        </p:nvSpPr>
        <p:spPr/>
        <p:txBody>
          <a:bodyPr/>
          <a:lstStyle/>
          <a:p>
            <a:pPr algn="just"/>
            <a:r>
              <a:rPr lang="en-US" dirty="0" smtClean="0"/>
              <a:t>A </a:t>
            </a:r>
            <a:r>
              <a:rPr lang="en-US" dirty="0"/>
              <a:t>border encloses the element very tightly by default. You will usually want to add a </a:t>
            </a:r>
            <a:r>
              <a:rPr lang="en-US" dirty="0" smtClean="0"/>
              <a:t>little more </a:t>
            </a:r>
            <a:r>
              <a:rPr lang="en-US" dirty="0"/>
              <a:t>spacing. Create the spacing using the </a:t>
            </a:r>
            <a:r>
              <a:rPr lang="en-US" i="1" dirty="0"/>
              <a:t>padding </a:t>
            </a:r>
            <a:r>
              <a:rPr lang="en-US" dirty="0"/>
              <a:t>attribute. To apply padding using </a:t>
            </a:r>
            <a:r>
              <a:rPr lang="en-US" dirty="0" smtClean="0"/>
              <a:t>a style </a:t>
            </a:r>
            <a:r>
              <a:rPr lang="en-US" dirty="0"/>
              <a:t>sheet, specify the following rule:</a:t>
            </a:r>
          </a:p>
          <a:p>
            <a:pPr algn="just"/>
            <a:r>
              <a:rPr lang="en-US" b="1" dirty="0"/>
              <a:t>p {border-style: solid; padding: 15px}</a:t>
            </a:r>
          </a:p>
          <a:p>
            <a:pPr algn="just"/>
            <a:r>
              <a:rPr lang="en-US" dirty="0"/>
              <a:t>To apply the same formatting to an individual instance of a tag, use the following:</a:t>
            </a:r>
          </a:p>
          <a:p>
            <a:pPr algn="just"/>
            <a:r>
              <a:rPr lang="en-US" b="1" dirty="0"/>
              <a:t>&lt;p style="border-style: solid; padding: 15px"&gt;</a:t>
            </a:r>
          </a:p>
        </p:txBody>
      </p:sp>
    </p:spTree>
    <p:extLst>
      <p:ext uri="{BB962C8B-B14F-4D97-AF65-F5344CB8AC3E}">
        <p14:creationId xmlns:p14="http://schemas.microsoft.com/office/powerpoint/2010/main" xmlns="" val="17728163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Specifying Border Width and Color</a:t>
            </a:r>
          </a:p>
        </p:txBody>
      </p:sp>
      <p:sp>
        <p:nvSpPr>
          <p:cNvPr id="3" name="Text Placeholder 2"/>
          <p:cNvSpPr>
            <a:spLocks noGrp="1"/>
          </p:cNvSpPr>
          <p:nvPr>
            <p:ph type="body" idx="1"/>
          </p:nvPr>
        </p:nvSpPr>
        <p:spPr/>
        <p:txBody>
          <a:bodyPr/>
          <a:lstStyle/>
          <a:p>
            <a:pPr algn="just"/>
            <a:r>
              <a:rPr lang="en-US" dirty="0"/>
              <a:t>By default, a border is black and 4 pixels wide. To change these attributes, use the </a:t>
            </a:r>
            <a:r>
              <a:rPr lang="en-US" i="1" dirty="0" err="1" smtClean="0"/>
              <a:t>bordercolor</a:t>
            </a:r>
            <a:r>
              <a:rPr lang="en-US" i="1" dirty="0" smtClean="0"/>
              <a:t> </a:t>
            </a:r>
            <a:r>
              <a:rPr lang="en-US" dirty="0" smtClean="0"/>
              <a:t>and </a:t>
            </a:r>
            <a:r>
              <a:rPr lang="en-US" i="1" dirty="0"/>
              <a:t>border-width </a:t>
            </a:r>
            <a:r>
              <a:rPr lang="en-US" dirty="0"/>
              <a:t>attributes</a:t>
            </a:r>
            <a:r>
              <a:rPr lang="en-US" dirty="0" smtClean="0"/>
              <a:t>. </a:t>
            </a:r>
            <a:r>
              <a:rPr lang="en-US" dirty="0"/>
              <a:t>For example, to decrease the </a:t>
            </a:r>
            <a:r>
              <a:rPr lang="en-US" dirty="0" smtClean="0"/>
              <a:t>border width </a:t>
            </a:r>
            <a:r>
              <a:rPr lang="en-US" dirty="0"/>
              <a:t>and color it blue using a style sheet, write a rule like this:</a:t>
            </a:r>
          </a:p>
          <a:p>
            <a:pPr algn="just"/>
            <a:r>
              <a:rPr lang="en-US" b="1" dirty="0"/>
              <a:t>p {border-style: solid; border-width: 2px; border-color: blue</a:t>
            </a:r>
            <a:r>
              <a:rPr lang="en-US" b="1" dirty="0" smtClean="0"/>
              <a:t>}</a:t>
            </a:r>
          </a:p>
          <a:p>
            <a:r>
              <a:rPr lang="en-US" dirty="0"/>
              <a:t>To apply the same formatting to an individual instance of a tag, use this:</a:t>
            </a:r>
          </a:p>
          <a:p>
            <a:r>
              <a:rPr lang="en-US" b="1" dirty="0"/>
              <a:t>&lt;p style="border-style: solid; border-width: 2px; border-color: blue"&gt;</a:t>
            </a:r>
          </a:p>
        </p:txBody>
      </p:sp>
    </p:spTree>
    <p:extLst>
      <p:ext uri="{BB962C8B-B14F-4D97-AF65-F5344CB8AC3E}">
        <p14:creationId xmlns:p14="http://schemas.microsoft.com/office/powerpoint/2010/main" xmlns="" val="21488237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Formatting Border Sides Individually</a:t>
            </a:r>
          </a:p>
        </p:txBody>
      </p:sp>
      <p:sp>
        <p:nvSpPr>
          <p:cNvPr id="3" name="Text Placeholder 2"/>
          <p:cNvSpPr>
            <a:spLocks noGrp="1"/>
          </p:cNvSpPr>
          <p:nvPr>
            <p:ph type="body" idx="1"/>
          </p:nvPr>
        </p:nvSpPr>
        <p:spPr/>
        <p:txBody>
          <a:bodyPr/>
          <a:lstStyle/>
          <a:p>
            <a:pPr algn="just"/>
            <a:r>
              <a:rPr lang="en-US" dirty="0"/>
              <a:t>For example, to set a color other than black for the top border using a style sheet</a:t>
            </a:r>
            <a:r>
              <a:rPr lang="en-US" dirty="0" smtClean="0"/>
              <a:t>, use </a:t>
            </a:r>
            <a:r>
              <a:rPr lang="en-US" dirty="0"/>
              <a:t>the following:</a:t>
            </a:r>
          </a:p>
          <a:p>
            <a:pPr algn="just"/>
            <a:r>
              <a:rPr lang="en-US" b="1" dirty="0"/>
              <a:t>p {border-style: solid; border-top-color: blue}</a:t>
            </a:r>
          </a:p>
          <a:p>
            <a:pPr algn="just"/>
            <a:r>
              <a:rPr lang="en-US" dirty="0"/>
              <a:t>To apply the same formatting to an individual instance of a tag, use this:</a:t>
            </a:r>
          </a:p>
          <a:p>
            <a:pPr algn="just"/>
            <a:r>
              <a:rPr lang="en-US" b="1" dirty="0"/>
              <a:t>&lt;p style="border-style: solid; border-top-color: blue"&gt;</a:t>
            </a:r>
          </a:p>
        </p:txBody>
      </p:sp>
    </p:spTree>
    <p:extLst>
      <p:ext uri="{BB962C8B-B14F-4D97-AF65-F5344CB8AC3E}">
        <p14:creationId xmlns:p14="http://schemas.microsoft.com/office/powerpoint/2010/main" xmlns="" val="27950198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You can use this technique not only with </a:t>
            </a:r>
            <a:r>
              <a:rPr lang="en-US" i="1" dirty="0"/>
              <a:t>border-color, </a:t>
            </a:r>
            <a:r>
              <a:rPr lang="en-US" dirty="0"/>
              <a:t>but with </a:t>
            </a:r>
            <a:r>
              <a:rPr lang="en-US" i="1" dirty="0"/>
              <a:t>style, padding, </a:t>
            </a:r>
            <a:r>
              <a:rPr lang="en-US" dirty="0"/>
              <a:t>and </a:t>
            </a:r>
            <a:r>
              <a:rPr lang="en-US" i="1" dirty="0" smtClean="0"/>
              <a:t>width </a:t>
            </a:r>
            <a:r>
              <a:rPr lang="en-US" dirty="0" smtClean="0"/>
              <a:t>attributes </a:t>
            </a:r>
            <a:r>
              <a:rPr lang="en-US" dirty="0"/>
              <a:t>as well. For example, the following rule applies a dotted line and 15 pixels </a:t>
            </a:r>
            <a:r>
              <a:rPr lang="en-US" dirty="0" smtClean="0"/>
              <a:t>of padding </a:t>
            </a:r>
            <a:r>
              <a:rPr lang="en-US" dirty="0"/>
              <a:t>to only the top and bottom of a paragraph:</a:t>
            </a:r>
          </a:p>
          <a:p>
            <a:r>
              <a:rPr lang="en-US" b="1" dirty="0"/>
              <a:t>&lt;p style="border-top-style: dotted; border-bottom-style: dotted; padding-top</a:t>
            </a:r>
            <a:r>
              <a:rPr lang="en-US" b="1" dirty="0" smtClean="0"/>
              <a:t>: 15px</a:t>
            </a:r>
            <a:r>
              <a:rPr lang="en-US" b="1" dirty="0"/>
              <a:t>; padding-bottom: 15px"&gt;</a:t>
            </a:r>
          </a:p>
          <a:p>
            <a:r>
              <a:rPr lang="en-US" dirty="0"/>
              <a:t>Here’s how the rendered paragraph looks:</a:t>
            </a:r>
          </a:p>
        </p:txBody>
      </p:sp>
      <p:pic>
        <p:nvPicPr>
          <p:cNvPr id="4" name="Picture 3"/>
          <p:cNvPicPr>
            <a:picLocks noChangeAspect="1"/>
          </p:cNvPicPr>
          <p:nvPr/>
        </p:nvPicPr>
        <p:blipFill>
          <a:blip r:embed="rId2"/>
          <a:stretch>
            <a:fillRect/>
          </a:stretch>
        </p:blipFill>
        <p:spPr>
          <a:xfrm>
            <a:off x="2147882" y="5702588"/>
            <a:ext cx="7896235" cy="948750"/>
          </a:xfrm>
          <a:prstGeom prst="rect">
            <a:avLst/>
          </a:prstGeom>
        </p:spPr>
      </p:pic>
    </p:spTree>
    <p:extLst>
      <p:ext uri="{BB962C8B-B14F-4D97-AF65-F5344CB8AC3E}">
        <p14:creationId xmlns:p14="http://schemas.microsoft.com/office/powerpoint/2010/main" xmlns="" val="27202968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All Border Attributes at Once</a:t>
            </a:r>
            <a:br>
              <a:rPr lang="en-US" dirty="0"/>
            </a:br>
            <a:endParaRPr lang="en-US" dirty="0"/>
          </a:p>
        </p:txBody>
      </p:sp>
      <p:sp>
        <p:nvSpPr>
          <p:cNvPr id="3" name="Text Placeholder 2"/>
          <p:cNvSpPr>
            <a:spLocks noGrp="1"/>
          </p:cNvSpPr>
          <p:nvPr>
            <p:ph type="body" idx="1"/>
          </p:nvPr>
        </p:nvSpPr>
        <p:spPr/>
        <p:txBody>
          <a:bodyPr/>
          <a:lstStyle/>
          <a:p>
            <a:pPr algn="just"/>
            <a:r>
              <a:rPr lang="en-US" dirty="0" smtClean="0"/>
              <a:t>A </a:t>
            </a:r>
            <a:r>
              <a:rPr lang="en-US" dirty="0"/>
              <a:t>similar shortcut lets you specify border attributes for all four sides at once. Use </a:t>
            </a:r>
            <a:r>
              <a:rPr lang="en-US" dirty="0" smtClean="0"/>
              <a:t>the </a:t>
            </a:r>
            <a:r>
              <a:rPr lang="en-US" i="1" dirty="0" smtClean="0"/>
              <a:t>border </a:t>
            </a:r>
            <a:r>
              <a:rPr lang="en-US" dirty="0"/>
              <a:t>attribute, and then specify all the settings together in the following order: </a:t>
            </a:r>
            <a:r>
              <a:rPr lang="en-US" i="1" dirty="0"/>
              <a:t>size</a:t>
            </a:r>
            <a:r>
              <a:rPr lang="en-US" dirty="0" smtClean="0"/>
              <a:t>, </a:t>
            </a:r>
            <a:r>
              <a:rPr lang="en-US" i="1" dirty="0" smtClean="0"/>
              <a:t>color</a:t>
            </a:r>
            <a:r>
              <a:rPr lang="en-US" dirty="0"/>
              <a:t>, </a:t>
            </a:r>
            <a:r>
              <a:rPr lang="en-US" i="1" dirty="0"/>
              <a:t>style</a:t>
            </a:r>
            <a:r>
              <a:rPr lang="en-US" dirty="0"/>
              <a:t>.</a:t>
            </a:r>
          </a:p>
          <a:p>
            <a:pPr algn="just"/>
            <a:r>
              <a:rPr lang="nb-NO" b="1" dirty="0" smtClean="0"/>
              <a:t>&lt;p style="border: </a:t>
            </a:r>
            <a:r>
              <a:rPr lang="nb-NO" b="1" dirty="0"/>
              <a:t>2px green solid</a:t>
            </a:r>
            <a:r>
              <a:rPr lang="nb-NO" b="1" dirty="0" smtClean="0"/>
              <a:t>"&gt;</a:t>
            </a:r>
            <a:endParaRPr lang="nb-NO" b="1" dirty="0"/>
          </a:p>
        </p:txBody>
      </p:sp>
    </p:spTree>
    <p:extLst>
      <p:ext uri="{BB962C8B-B14F-4D97-AF65-F5344CB8AC3E}">
        <p14:creationId xmlns:p14="http://schemas.microsoft.com/office/powerpoint/2010/main" xmlns="" val="26048201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Specifying the Horizontal Alignment of a Paragraph</a:t>
            </a:r>
            <a:endParaRPr lang="en-US" dirty="0"/>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stretch>
            <a:fillRect/>
          </a:stretch>
        </p:blipFill>
        <p:spPr>
          <a:xfrm>
            <a:off x="1693888" y="1690688"/>
            <a:ext cx="8629483" cy="5167312"/>
          </a:xfrm>
          <a:prstGeom prst="rect">
            <a:avLst/>
          </a:prstGeom>
        </p:spPr>
      </p:pic>
    </p:spTree>
    <p:extLst>
      <p:ext uri="{BB962C8B-B14F-4D97-AF65-F5344CB8AC3E}">
        <p14:creationId xmlns:p14="http://schemas.microsoft.com/office/powerpoint/2010/main" xmlns="" val="35287958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p {text-indent: 20px; padding-left: 20px; text-indent: 20px; </a:t>
            </a:r>
            <a:r>
              <a:rPr lang="en-US" b="1" dirty="0"/>
              <a:t>text-align</a:t>
            </a:r>
            <a:r>
              <a:rPr lang="en-US" b="1" dirty="0" smtClean="0"/>
              <a:t>: justify</a:t>
            </a:r>
            <a:r>
              <a:rPr lang="en-US" dirty="0"/>
              <a:t>}</a:t>
            </a:r>
          </a:p>
        </p:txBody>
      </p:sp>
    </p:spTree>
    <p:extLst>
      <p:ext uri="{BB962C8B-B14F-4D97-AF65-F5344CB8AC3E}">
        <p14:creationId xmlns:p14="http://schemas.microsoft.com/office/powerpoint/2010/main" xmlns="" val="16367192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Specifying Vertical Space within a Paragraph</a:t>
            </a:r>
            <a:endParaRPr lang="en-US" dirty="0"/>
          </a:p>
        </p:txBody>
      </p:sp>
      <p:sp>
        <p:nvSpPr>
          <p:cNvPr id="3" name="Text Placeholder 2"/>
          <p:cNvSpPr>
            <a:spLocks noGrp="1"/>
          </p:cNvSpPr>
          <p:nvPr>
            <p:ph type="body" idx="1"/>
          </p:nvPr>
        </p:nvSpPr>
        <p:spPr/>
        <p:txBody>
          <a:bodyPr/>
          <a:lstStyle/>
          <a:p>
            <a:r>
              <a:rPr lang="en-US" dirty="0"/>
              <a:t>p {line-height: 150%}</a:t>
            </a:r>
          </a:p>
          <a:p>
            <a:r>
              <a:rPr lang="en-US" dirty="0"/>
              <a:t>To specify the same formatting in an individual tag, use the following:</a:t>
            </a:r>
          </a:p>
          <a:p>
            <a:r>
              <a:rPr lang="en-US" dirty="0"/>
              <a:t>&lt;p style="line-height: 150%"&gt;</a:t>
            </a:r>
          </a:p>
        </p:txBody>
      </p:sp>
    </p:spTree>
    <p:extLst>
      <p:ext uri="{BB962C8B-B14F-4D97-AF65-F5344CB8AC3E}">
        <p14:creationId xmlns:p14="http://schemas.microsoft.com/office/powerpoint/2010/main" xmlns="" val="246475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Text Size</a:t>
            </a:r>
            <a:br>
              <a:rPr lang="en-US"/>
            </a:br>
            <a:endParaRPr/>
          </a:p>
        </p:txBody>
      </p:sp>
      <p:sp>
        <p:nvSpPr>
          <p:cNvPr id="151" name="Google Shape;15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The CSS font-size property defines the text size for an HTML element: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Example</a:t>
            </a:r>
            <a:endParaRPr/>
          </a:p>
          <a:p>
            <a:pPr marL="228600" lvl="0" indent="-228600" algn="l" rtl="0">
              <a:lnSpc>
                <a:spcPct val="90000"/>
              </a:lnSpc>
              <a:spcBef>
                <a:spcPts val="1000"/>
              </a:spcBef>
              <a:spcAft>
                <a:spcPts val="0"/>
              </a:spcAft>
              <a:buClr>
                <a:schemeClr val="dk1"/>
              </a:buClr>
              <a:buSzPts val="2800"/>
              <a:buChar char="•"/>
            </a:pPr>
            <a:r>
              <a:rPr lang="en-US"/>
              <a:t>&lt;h1 style="font-size:300%;"&gt;This is a heading&lt;/h1&gt;</a:t>
            </a:r>
            <a:endParaRPr/>
          </a:p>
          <a:p>
            <a:pPr marL="228600" lvl="0" indent="-228600" algn="l" rtl="0">
              <a:lnSpc>
                <a:spcPct val="90000"/>
              </a:lnSpc>
              <a:spcBef>
                <a:spcPts val="1000"/>
              </a:spcBef>
              <a:spcAft>
                <a:spcPts val="0"/>
              </a:spcAft>
              <a:buClr>
                <a:schemeClr val="dk1"/>
              </a:buClr>
              <a:buSzPts val="2800"/>
              <a:buChar char="•"/>
            </a:pPr>
            <a:r>
              <a:rPr lang="en-US"/>
              <a:t>&lt;p style="font-size:160%;"&gt;This is a paragraph.&lt;/p&gt;</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488837"/>
            <a:ext cx="9933627" cy="6184137"/>
          </a:xfrm>
          <a:prstGeom prst="rect">
            <a:avLst/>
          </a:prstGeom>
        </p:spPr>
      </p:pic>
    </p:spTree>
    <p:extLst>
      <p:ext uri="{BB962C8B-B14F-4D97-AF65-F5344CB8AC3E}">
        <p14:creationId xmlns:p14="http://schemas.microsoft.com/office/powerpoint/2010/main" xmlns="" val="120271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Text Alignment</a:t>
            </a:r>
            <a:endParaRPr/>
          </a:p>
        </p:txBody>
      </p:sp>
      <p:sp>
        <p:nvSpPr>
          <p:cNvPr id="157" name="Google Shape;15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The CSS text-align property defines the horizontal text alignment for an HTML element: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Example</a:t>
            </a:r>
            <a:endParaRPr/>
          </a:p>
          <a:p>
            <a:pPr marL="228600" lvl="0" indent="-228600" algn="l" rtl="0">
              <a:lnSpc>
                <a:spcPct val="90000"/>
              </a:lnSpc>
              <a:spcBef>
                <a:spcPts val="1000"/>
              </a:spcBef>
              <a:spcAft>
                <a:spcPts val="0"/>
              </a:spcAft>
              <a:buClr>
                <a:schemeClr val="dk1"/>
              </a:buClr>
              <a:buSzPts val="2800"/>
              <a:buChar char="•"/>
            </a:pPr>
            <a:r>
              <a:rPr lang="en-US"/>
              <a:t>&lt;h1 style="text-align:center;"&gt;Centered Heading&lt;/h1&gt;</a:t>
            </a:r>
            <a:endParaRPr/>
          </a:p>
          <a:p>
            <a:pPr marL="228600" lvl="0" indent="-228600" algn="l" rtl="0">
              <a:lnSpc>
                <a:spcPct val="90000"/>
              </a:lnSpc>
              <a:spcBef>
                <a:spcPts val="1000"/>
              </a:spcBef>
              <a:spcAft>
                <a:spcPts val="0"/>
              </a:spcAft>
              <a:buClr>
                <a:schemeClr val="dk1"/>
              </a:buClr>
              <a:buSzPts val="2800"/>
              <a:buChar char="•"/>
            </a:pPr>
            <a:r>
              <a:rPr lang="en-US"/>
              <a:t>&lt;p style="text-align:center;"&gt;Centered paragraph.&lt;/p&gt;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HTML Formatting Elements</a:t>
            </a:r>
            <a:br>
              <a:rPr lang="en-US"/>
            </a:br>
            <a:endParaRPr/>
          </a:p>
        </p:txBody>
      </p:sp>
      <p:sp>
        <p:nvSpPr>
          <p:cNvPr id="163" name="Google Shape;163;p26"/>
          <p:cNvSpPr txBox="1">
            <a:spLocks noGrp="1"/>
          </p:cNvSpPr>
          <p:nvPr>
            <p:ph type="body" idx="1"/>
          </p:nvPr>
        </p:nvSpPr>
        <p:spPr>
          <a:xfrm>
            <a:off x="838200" y="1283110"/>
            <a:ext cx="10515600" cy="5397909"/>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380"/>
              <a:buChar char="•"/>
            </a:pPr>
            <a:r>
              <a:rPr lang="en-US" sz="2380"/>
              <a:t>HTML also defines special elements for defining text with a special meaning.</a:t>
            </a:r>
            <a:endParaRPr/>
          </a:p>
          <a:p>
            <a:pPr marL="228600" lvl="0" indent="-228600" algn="l" rtl="0">
              <a:lnSpc>
                <a:spcPct val="70000"/>
              </a:lnSpc>
              <a:spcBef>
                <a:spcPts val="1000"/>
              </a:spcBef>
              <a:spcAft>
                <a:spcPts val="0"/>
              </a:spcAft>
              <a:buClr>
                <a:schemeClr val="dk1"/>
              </a:buClr>
              <a:buSzPts val="2380"/>
              <a:buChar char="•"/>
            </a:pPr>
            <a:r>
              <a:rPr lang="en-US" sz="2380"/>
              <a:t>HTML uses elements like </a:t>
            </a:r>
            <a:r>
              <a:rPr lang="en-US" sz="2380" b="1"/>
              <a:t>&lt;b&gt; and &lt;i&gt; </a:t>
            </a:r>
            <a:r>
              <a:rPr lang="en-US" sz="2380"/>
              <a:t>for formatting output, like bold or italic text.</a:t>
            </a:r>
            <a:endParaRPr/>
          </a:p>
          <a:p>
            <a:pPr marL="228600" lvl="0" indent="-228600" algn="l" rtl="0">
              <a:lnSpc>
                <a:spcPct val="70000"/>
              </a:lnSpc>
              <a:spcBef>
                <a:spcPts val="1000"/>
              </a:spcBef>
              <a:spcAft>
                <a:spcPts val="0"/>
              </a:spcAft>
              <a:buClr>
                <a:schemeClr val="dk1"/>
              </a:buClr>
              <a:buSzPts val="2380"/>
              <a:buChar char="•"/>
            </a:pPr>
            <a:r>
              <a:rPr lang="en-US" sz="2380"/>
              <a:t>Formatting elements were designed to display special types of text:</a:t>
            </a:r>
            <a:endParaRPr/>
          </a:p>
          <a:p>
            <a:pPr marL="228600" lvl="0" indent="-77470" algn="l" rtl="0">
              <a:lnSpc>
                <a:spcPct val="70000"/>
              </a:lnSpc>
              <a:spcBef>
                <a:spcPts val="1000"/>
              </a:spcBef>
              <a:spcAft>
                <a:spcPts val="0"/>
              </a:spcAft>
              <a:buClr>
                <a:schemeClr val="dk1"/>
              </a:buClr>
              <a:buSzPts val="2380"/>
              <a:buNone/>
            </a:pPr>
            <a:endParaRPr sz="2380"/>
          </a:p>
          <a:p>
            <a:pPr marL="228600" lvl="0" indent="-228600" algn="l" rtl="0">
              <a:lnSpc>
                <a:spcPct val="70000"/>
              </a:lnSpc>
              <a:spcBef>
                <a:spcPts val="1000"/>
              </a:spcBef>
              <a:spcAft>
                <a:spcPts val="0"/>
              </a:spcAft>
              <a:buClr>
                <a:schemeClr val="dk1"/>
              </a:buClr>
              <a:buSzPts val="2380"/>
              <a:buChar char="•"/>
            </a:pPr>
            <a:r>
              <a:rPr lang="en-US" sz="2380"/>
              <a:t>&lt;b&gt; - Bold text</a:t>
            </a:r>
            <a:endParaRPr/>
          </a:p>
          <a:p>
            <a:pPr marL="228600" lvl="0" indent="-228600" algn="l" rtl="0">
              <a:lnSpc>
                <a:spcPct val="70000"/>
              </a:lnSpc>
              <a:spcBef>
                <a:spcPts val="1000"/>
              </a:spcBef>
              <a:spcAft>
                <a:spcPts val="0"/>
              </a:spcAft>
              <a:buClr>
                <a:schemeClr val="dk1"/>
              </a:buClr>
              <a:buSzPts val="2380"/>
              <a:buChar char="•"/>
            </a:pPr>
            <a:r>
              <a:rPr lang="en-US" sz="2380"/>
              <a:t>&lt;strong&gt; - Important text</a:t>
            </a:r>
            <a:endParaRPr/>
          </a:p>
          <a:p>
            <a:pPr marL="228600" lvl="0" indent="-228600" algn="l" rtl="0">
              <a:lnSpc>
                <a:spcPct val="70000"/>
              </a:lnSpc>
              <a:spcBef>
                <a:spcPts val="1000"/>
              </a:spcBef>
              <a:spcAft>
                <a:spcPts val="0"/>
              </a:spcAft>
              <a:buClr>
                <a:schemeClr val="dk1"/>
              </a:buClr>
              <a:buSzPts val="2380"/>
              <a:buChar char="•"/>
            </a:pPr>
            <a:r>
              <a:rPr lang="en-US" sz="2380"/>
              <a:t>&lt;i&gt; - Italic text</a:t>
            </a:r>
            <a:endParaRPr/>
          </a:p>
          <a:p>
            <a:pPr marL="228600" lvl="0" indent="-228600" algn="l" rtl="0">
              <a:lnSpc>
                <a:spcPct val="70000"/>
              </a:lnSpc>
              <a:spcBef>
                <a:spcPts val="1000"/>
              </a:spcBef>
              <a:spcAft>
                <a:spcPts val="0"/>
              </a:spcAft>
              <a:buClr>
                <a:schemeClr val="dk1"/>
              </a:buClr>
              <a:buSzPts val="2380"/>
              <a:buChar char="•"/>
            </a:pPr>
            <a:r>
              <a:rPr lang="en-US" sz="2380"/>
              <a:t>&lt;em&gt; - Emphasized text</a:t>
            </a:r>
            <a:endParaRPr/>
          </a:p>
          <a:p>
            <a:pPr marL="228600" lvl="0" indent="-228600" algn="l" rtl="0">
              <a:lnSpc>
                <a:spcPct val="70000"/>
              </a:lnSpc>
              <a:spcBef>
                <a:spcPts val="1000"/>
              </a:spcBef>
              <a:spcAft>
                <a:spcPts val="0"/>
              </a:spcAft>
              <a:buClr>
                <a:schemeClr val="dk1"/>
              </a:buClr>
              <a:buSzPts val="2380"/>
              <a:buChar char="•"/>
            </a:pPr>
            <a:r>
              <a:rPr lang="en-US" sz="2380"/>
              <a:t>&lt;mark&gt; - Marked text</a:t>
            </a:r>
            <a:endParaRPr/>
          </a:p>
          <a:p>
            <a:pPr marL="228600" lvl="0" indent="-228600" algn="l" rtl="0">
              <a:lnSpc>
                <a:spcPct val="70000"/>
              </a:lnSpc>
              <a:spcBef>
                <a:spcPts val="1000"/>
              </a:spcBef>
              <a:spcAft>
                <a:spcPts val="0"/>
              </a:spcAft>
              <a:buClr>
                <a:schemeClr val="dk1"/>
              </a:buClr>
              <a:buSzPts val="2380"/>
              <a:buChar char="•"/>
            </a:pPr>
            <a:r>
              <a:rPr lang="en-US" sz="2380"/>
              <a:t>&lt;small&gt; - Small text</a:t>
            </a:r>
            <a:endParaRPr/>
          </a:p>
          <a:p>
            <a:pPr marL="228600" lvl="0" indent="-228600" algn="l" rtl="0">
              <a:lnSpc>
                <a:spcPct val="70000"/>
              </a:lnSpc>
              <a:spcBef>
                <a:spcPts val="1000"/>
              </a:spcBef>
              <a:spcAft>
                <a:spcPts val="0"/>
              </a:spcAft>
              <a:buClr>
                <a:schemeClr val="dk1"/>
              </a:buClr>
              <a:buSzPts val="2380"/>
              <a:buChar char="•"/>
            </a:pPr>
            <a:r>
              <a:rPr lang="en-US" sz="2380"/>
              <a:t>&lt;del&gt; - Deleted text</a:t>
            </a:r>
            <a:endParaRPr/>
          </a:p>
          <a:p>
            <a:pPr marL="228600" lvl="0" indent="-228600" algn="l" rtl="0">
              <a:lnSpc>
                <a:spcPct val="70000"/>
              </a:lnSpc>
              <a:spcBef>
                <a:spcPts val="1000"/>
              </a:spcBef>
              <a:spcAft>
                <a:spcPts val="0"/>
              </a:spcAft>
              <a:buClr>
                <a:schemeClr val="dk1"/>
              </a:buClr>
              <a:buSzPts val="2380"/>
              <a:buChar char="•"/>
            </a:pPr>
            <a:r>
              <a:rPr lang="en-US" sz="2380"/>
              <a:t>&lt;ins&gt; - Inserted text</a:t>
            </a:r>
            <a:endParaRPr/>
          </a:p>
          <a:p>
            <a:pPr marL="228600" lvl="0" indent="-228600" algn="l" rtl="0">
              <a:lnSpc>
                <a:spcPct val="70000"/>
              </a:lnSpc>
              <a:spcBef>
                <a:spcPts val="1000"/>
              </a:spcBef>
              <a:spcAft>
                <a:spcPts val="0"/>
              </a:spcAft>
              <a:buClr>
                <a:schemeClr val="dk1"/>
              </a:buClr>
              <a:buSzPts val="2380"/>
              <a:buChar char="•"/>
            </a:pPr>
            <a:r>
              <a:rPr lang="en-US" sz="2380"/>
              <a:t>&lt;sub&gt; - Subscript text</a:t>
            </a:r>
            <a:endParaRPr/>
          </a:p>
          <a:p>
            <a:pPr marL="228600" lvl="0" indent="-228600" algn="l" rtl="0">
              <a:lnSpc>
                <a:spcPct val="70000"/>
              </a:lnSpc>
              <a:spcBef>
                <a:spcPts val="1000"/>
              </a:spcBef>
              <a:spcAft>
                <a:spcPts val="0"/>
              </a:spcAft>
              <a:buClr>
                <a:schemeClr val="dk1"/>
              </a:buClr>
              <a:buSzPts val="2380"/>
              <a:buChar char="•"/>
            </a:pPr>
            <a:r>
              <a:rPr lang="en-US" sz="2380"/>
              <a:t>&lt;sup&gt; - Superscript text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HTML &lt;b&gt; and &lt;strong&gt; Elements</a:t>
            </a:r>
            <a:br>
              <a:rPr lang="en-US"/>
            </a:br>
            <a:endParaRPr/>
          </a:p>
        </p:txBody>
      </p:sp>
      <p:sp>
        <p:nvSpPr>
          <p:cNvPr id="169" name="Google Shape;169;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The HTML &lt;b&gt; element defines bold text, without any extra importance.</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Example</a:t>
            </a:r>
            <a:endParaRPr/>
          </a:p>
          <a:p>
            <a:pPr marL="228600" lvl="0" indent="-228600" algn="l" rtl="0">
              <a:lnSpc>
                <a:spcPct val="90000"/>
              </a:lnSpc>
              <a:spcBef>
                <a:spcPts val="1000"/>
              </a:spcBef>
              <a:spcAft>
                <a:spcPts val="0"/>
              </a:spcAft>
              <a:buClr>
                <a:schemeClr val="dk1"/>
              </a:buClr>
              <a:buSzPts val="2800"/>
              <a:buChar char="•"/>
            </a:pPr>
            <a:r>
              <a:rPr lang="en-US"/>
              <a:t>&lt;b&gt;This text is bold&lt;/b&gt;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Output:</a:t>
            </a:r>
            <a:endParaRPr/>
          </a:p>
          <a:p>
            <a:pPr marL="228600" lvl="0" indent="-228600" algn="l" rtl="0">
              <a:lnSpc>
                <a:spcPct val="90000"/>
              </a:lnSpc>
              <a:spcBef>
                <a:spcPts val="1000"/>
              </a:spcBef>
              <a:spcAft>
                <a:spcPts val="0"/>
              </a:spcAft>
              <a:buClr>
                <a:schemeClr val="dk1"/>
              </a:buClr>
              <a:buSzPts val="2800"/>
              <a:buChar char="•"/>
            </a:pPr>
            <a:r>
              <a:rPr lang="en-US" b="1"/>
              <a:t>This text is bold.</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75" name="Google Shape;175;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The HTML &lt;strong&gt; element defines strong text, with added semantic "strong" importance.</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Example</a:t>
            </a:r>
            <a:endParaRPr/>
          </a:p>
          <a:p>
            <a:pPr marL="228600" lvl="0" indent="-228600" algn="l" rtl="0">
              <a:lnSpc>
                <a:spcPct val="90000"/>
              </a:lnSpc>
              <a:spcBef>
                <a:spcPts val="1000"/>
              </a:spcBef>
              <a:spcAft>
                <a:spcPts val="0"/>
              </a:spcAft>
              <a:buClr>
                <a:schemeClr val="dk1"/>
              </a:buClr>
              <a:buSzPts val="2800"/>
              <a:buChar char="•"/>
            </a:pPr>
            <a:r>
              <a:rPr lang="en-US"/>
              <a:t>&lt;strong&gt;This text is strong&lt;/strong&gt;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Output:</a:t>
            </a:r>
            <a:endParaRPr/>
          </a:p>
          <a:p>
            <a:pPr marL="228600" lvl="0" indent="-228600" algn="l" rtl="0">
              <a:lnSpc>
                <a:spcPct val="90000"/>
              </a:lnSpc>
              <a:spcBef>
                <a:spcPts val="1000"/>
              </a:spcBef>
              <a:spcAft>
                <a:spcPts val="0"/>
              </a:spcAft>
              <a:buClr>
                <a:schemeClr val="dk1"/>
              </a:buClr>
              <a:buSzPts val="2800"/>
              <a:buChar char="•"/>
            </a:pPr>
            <a:r>
              <a:rPr lang="en-US" b="1"/>
              <a:t>This text is strong.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HTML &lt;i&gt; and &lt;em&gt; Elements</a:t>
            </a:r>
            <a:br>
              <a:rPr lang="en-US"/>
            </a:br>
            <a:endParaRPr/>
          </a:p>
        </p:txBody>
      </p:sp>
      <p:sp>
        <p:nvSpPr>
          <p:cNvPr id="181" name="Google Shape;18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The HTML &lt;i&gt; element defines italic text, without any extra importance.</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Example</a:t>
            </a:r>
            <a:endParaRPr/>
          </a:p>
          <a:p>
            <a:pPr marL="228600" lvl="0" indent="-228600" algn="l" rtl="0">
              <a:lnSpc>
                <a:spcPct val="90000"/>
              </a:lnSpc>
              <a:spcBef>
                <a:spcPts val="1000"/>
              </a:spcBef>
              <a:spcAft>
                <a:spcPts val="0"/>
              </a:spcAft>
              <a:buClr>
                <a:schemeClr val="dk1"/>
              </a:buClr>
              <a:buSzPts val="2800"/>
              <a:buChar char="•"/>
            </a:pPr>
            <a:r>
              <a:rPr lang="en-US"/>
              <a:t>&lt;i&gt;This text is italic&lt;/i&gt;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i="1"/>
              <a:t>This text is italic.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87" name="Google Shape;18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The HTML &lt;em&gt; element defines emphasized text, with added semantic importance.</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Example</a:t>
            </a:r>
            <a:endParaRPr/>
          </a:p>
          <a:p>
            <a:pPr marL="228600" lvl="0" indent="-228600" algn="l" rtl="0">
              <a:lnSpc>
                <a:spcPct val="90000"/>
              </a:lnSpc>
              <a:spcBef>
                <a:spcPts val="1000"/>
              </a:spcBef>
              <a:spcAft>
                <a:spcPts val="0"/>
              </a:spcAft>
              <a:buClr>
                <a:schemeClr val="dk1"/>
              </a:buClr>
              <a:buSzPts val="2800"/>
              <a:buChar char="•"/>
            </a:pPr>
            <a:r>
              <a:rPr lang="en-US"/>
              <a:t>&lt;em&gt;This text is emphasized&lt;/em&gt;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Output:</a:t>
            </a:r>
            <a:endParaRPr/>
          </a:p>
          <a:p>
            <a:pPr marL="228600" lvl="0" indent="-228600" algn="l" rtl="0">
              <a:lnSpc>
                <a:spcPct val="90000"/>
              </a:lnSpc>
              <a:spcBef>
                <a:spcPts val="1000"/>
              </a:spcBef>
              <a:spcAft>
                <a:spcPts val="0"/>
              </a:spcAft>
              <a:buClr>
                <a:schemeClr val="dk1"/>
              </a:buClr>
              <a:buSzPts val="2800"/>
              <a:buChar char="•"/>
            </a:pPr>
            <a:r>
              <a:rPr lang="en-US" i="1"/>
              <a:t>This text is emphasized.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93" name="Google Shape;193;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HTML &lt;small&gt; Element</a:t>
            </a:r>
            <a:endParaRPr/>
          </a:p>
          <a:p>
            <a:pPr marL="228600" lvl="0" indent="-228600" algn="l" rtl="0">
              <a:lnSpc>
                <a:spcPct val="90000"/>
              </a:lnSpc>
              <a:spcBef>
                <a:spcPts val="1000"/>
              </a:spcBef>
              <a:spcAft>
                <a:spcPts val="0"/>
              </a:spcAft>
              <a:buClr>
                <a:schemeClr val="dk1"/>
              </a:buClr>
              <a:buSzPts val="2800"/>
              <a:buChar char="•"/>
            </a:pPr>
            <a:r>
              <a:rPr lang="en-US"/>
              <a:t>The HTML &lt;small&gt; element defines smaller text: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Example</a:t>
            </a:r>
            <a:endParaRPr/>
          </a:p>
          <a:p>
            <a:pPr marL="228600" lvl="0" indent="-228600" algn="l" rtl="0">
              <a:lnSpc>
                <a:spcPct val="90000"/>
              </a:lnSpc>
              <a:spcBef>
                <a:spcPts val="1000"/>
              </a:spcBef>
              <a:spcAft>
                <a:spcPts val="0"/>
              </a:spcAft>
              <a:buClr>
                <a:schemeClr val="dk1"/>
              </a:buClr>
              <a:buSzPts val="2800"/>
              <a:buChar char="•"/>
            </a:pPr>
            <a:r>
              <a:rPr lang="en-US"/>
              <a:t>&lt;h2&gt;HTML &lt;small&gt;Small&lt;/small&gt; Formatting&lt;/h2&gt;</a:t>
            </a:r>
            <a:endParaRPr/>
          </a:p>
          <a:p>
            <a:pPr marL="228600" lvl="0" indent="-2286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None/>
            </a:pPr>
            <a:r>
              <a:rPr lang="en-US"/>
              <a:t>output:</a:t>
            </a:r>
            <a:endParaRPr/>
          </a:p>
          <a:p>
            <a:pPr marL="228600" lvl="0" indent="-228600" algn="l" rtl="0">
              <a:lnSpc>
                <a:spcPct val="90000"/>
              </a:lnSpc>
              <a:spcBef>
                <a:spcPts val="1000"/>
              </a:spcBef>
              <a:spcAft>
                <a:spcPts val="0"/>
              </a:spcAft>
              <a:buClr>
                <a:schemeClr val="dk1"/>
              </a:buClr>
              <a:buSzPts val="2800"/>
              <a:buChar char="•"/>
            </a:pPr>
            <a:r>
              <a:rPr lang="en-US" b="1"/>
              <a:t>HTML Small Formatting</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What Is HTML?</a:t>
            </a:r>
            <a:endParaRPr/>
          </a:p>
        </p:txBody>
      </p:sp>
      <p:sp>
        <p:nvSpPr>
          <p:cNvPr id="91" name="Google Shape;9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en-US"/>
              <a:t>In simple terms, a </a:t>
            </a:r>
            <a:r>
              <a:rPr lang="en-US" i="1"/>
              <a:t>Web page </a:t>
            </a:r>
            <a:r>
              <a:rPr lang="en-US"/>
              <a:t>(or </a:t>
            </a:r>
            <a:r>
              <a:rPr lang="en-US" i="1"/>
              <a:t>HTML document</a:t>
            </a:r>
            <a:r>
              <a:rPr lang="en-US"/>
              <a:t>) is a </a:t>
            </a:r>
            <a:r>
              <a:rPr lang="en-US" b="1"/>
              <a:t>plain text file </a:t>
            </a:r>
            <a:r>
              <a:rPr lang="en-US"/>
              <a:t>that has been </a:t>
            </a:r>
            <a:r>
              <a:rPr lang="en-US" b="1"/>
              <a:t>encoded using </a:t>
            </a:r>
            <a:r>
              <a:rPr lang="en-US" b="1" i="1"/>
              <a:t>Hypertext Markup Language (HTML) </a:t>
            </a:r>
            <a:r>
              <a:rPr lang="en-US"/>
              <a:t>so that it </a:t>
            </a:r>
            <a:r>
              <a:rPr lang="en-US" b="1"/>
              <a:t>appears nicely formatted in a Web browser</a:t>
            </a:r>
            <a:r>
              <a:rPr lang="en-US"/>
              <a:t>. Here’s what HTML means, word-by-word:</a:t>
            </a:r>
            <a:endParaRPr/>
          </a:p>
          <a:p>
            <a:pPr marL="228600" lvl="0" indent="-228600" algn="just" rtl="0">
              <a:lnSpc>
                <a:spcPct val="90000"/>
              </a:lnSpc>
              <a:spcBef>
                <a:spcPts val="1000"/>
              </a:spcBef>
              <a:spcAft>
                <a:spcPts val="0"/>
              </a:spcAft>
              <a:buClr>
                <a:schemeClr val="dk1"/>
              </a:buClr>
              <a:buSzPts val="2800"/>
              <a:buChar char="•"/>
            </a:pPr>
            <a:r>
              <a:rPr lang="en-US" b="1" i="1"/>
              <a:t>Hypertext </a:t>
            </a:r>
            <a:r>
              <a:rPr lang="en-US" b="1"/>
              <a:t>Text </a:t>
            </a:r>
            <a:r>
              <a:rPr lang="en-US"/>
              <a:t>that you </a:t>
            </a:r>
            <a:r>
              <a:rPr lang="en-US" b="1"/>
              <a:t>click to jump from document to document</a:t>
            </a:r>
            <a:r>
              <a:rPr lang="en-US"/>
              <a:t>.</a:t>
            </a:r>
            <a:endParaRPr/>
          </a:p>
          <a:p>
            <a:pPr marL="228600" lvl="0" indent="-228600" algn="just" rtl="0">
              <a:lnSpc>
                <a:spcPct val="90000"/>
              </a:lnSpc>
              <a:spcBef>
                <a:spcPts val="1000"/>
              </a:spcBef>
              <a:spcAft>
                <a:spcPts val="0"/>
              </a:spcAft>
              <a:buClr>
                <a:schemeClr val="dk1"/>
              </a:buClr>
              <a:buSzPts val="2800"/>
              <a:buChar char="•"/>
            </a:pPr>
            <a:r>
              <a:rPr lang="en-US" b="1" i="1"/>
              <a:t>Markup </a:t>
            </a:r>
            <a:r>
              <a:rPr lang="en-US" b="1"/>
              <a:t>Tags </a:t>
            </a:r>
            <a:r>
              <a:rPr lang="en-US"/>
              <a:t>that </a:t>
            </a:r>
            <a:r>
              <a:rPr lang="en-US" b="1"/>
              <a:t>apply layout and formatting </a:t>
            </a:r>
            <a:r>
              <a:rPr lang="en-US"/>
              <a:t>conventions to plain text. </a:t>
            </a:r>
            <a:endParaRPr/>
          </a:p>
          <a:p>
            <a:pPr marL="228600" lvl="0" indent="-228600" algn="just" rtl="0">
              <a:lnSpc>
                <a:spcPct val="90000"/>
              </a:lnSpc>
              <a:spcBef>
                <a:spcPts val="1000"/>
              </a:spcBef>
              <a:spcAft>
                <a:spcPts val="0"/>
              </a:spcAft>
              <a:buClr>
                <a:schemeClr val="dk1"/>
              </a:buClr>
              <a:buSzPts val="2800"/>
              <a:buChar char="•"/>
            </a:pPr>
            <a:r>
              <a:rPr lang="en-US" b="1" i="1"/>
              <a:t>Language</a:t>
            </a:r>
            <a:r>
              <a:rPr lang="en-US" i="1"/>
              <a:t> </a:t>
            </a:r>
            <a:r>
              <a:rPr lang="en-US"/>
              <a:t>A reference to the fact that HTML is considered a programming language.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99" name="Google Shape;199;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HTML &lt;mark&gt; Element</a:t>
            </a:r>
            <a:endParaRPr/>
          </a:p>
          <a:p>
            <a:pPr marL="228600" lvl="0" indent="-228600" algn="l" rtl="0">
              <a:lnSpc>
                <a:spcPct val="90000"/>
              </a:lnSpc>
              <a:spcBef>
                <a:spcPts val="1000"/>
              </a:spcBef>
              <a:spcAft>
                <a:spcPts val="0"/>
              </a:spcAft>
              <a:buClr>
                <a:schemeClr val="dk1"/>
              </a:buClr>
              <a:buSzPts val="2800"/>
              <a:buChar char="•"/>
            </a:pPr>
            <a:r>
              <a:rPr lang="en-US"/>
              <a:t>The HTML &lt;mark&gt; element defines marked/highlighted text: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Example</a:t>
            </a:r>
            <a:endParaRPr/>
          </a:p>
          <a:p>
            <a:pPr marL="228600" lvl="0" indent="-228600" algn="l" rtl="0">
              <a:lnSpc>
                <a:spcPct val="90000"/>
              </a:lnSpc>
              <a:spcBef>
                <a:spcPts val="1000"/>
              </a:spcBef>
              <a:spcAft>
                <a:spcPts val="0"/>
              </a:spcAft>
              <a:buClr>
                <a:schemeClr val="dk1"/>
              </a:buClr>
              <a:buSzPts val="2800"/>
              <a:buChar char="•"/>
            </a:pPr>
            <a:r>
              <a:rPr lang="en-US"/>
              <a:t>&lt;h2&gt;HTML &lt;mark&gt;Marked&lt;/mark&gt; Formatting&lt;/h2&gt;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Output:</a:t>
            </a:r>
            <a:endParaRPr/>
          </a:p>
          <a:p>
            <a:pPr marL="228600" lvl="0" indent="-228600" algn="l" rtl="0">
              <a:lnSpc>
                <a:spcPct val="90000"/>
              </a:lnSpc>
              <a:spcBef>
                <a:spcPts val="1000"/>
              </a:spcBef>
              <a:spcAft>
                <a:spcPts val="0"/>
              </a:spcAft>
              <a:buClr>
                <a:schemeClr val="dk1"/>
              </a:buClr>
              <a:buSzPts val="2800"/>
              <a:buChar char="•"/>
            </a:pPr>
            <a:r>
              <a:rPr lang="en-US" b="1"/>
              <a:t>HTML </a:t>
            </a:r>
            <a:r>
              <a:rPr lang="en-US" b="1">
                <a:solidFill>
                  <a:srgbClr val="00B050"/>
                </a:solidFill>
              </a:rPr>
              <a:t>Marked</a:t>
            </a:r>
            <a:r>
              <a:rPr lang="en-US" b="1"/>
              <a:t> Formatting</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05" name="Google Shape;205;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HTML &lt;del&gt; Element</a:t>
            </a:r>
            <a:endParaRPr/>
          </a:p>
          <a:p>
            <a:pPr marL="228600" lvl="0" indent="-228600" algn="l" rtl="0">
              <a:lnSpc>
                <a:spcPct val="90000"/>
              </a:lnSpc>
              <a:spcBef>
                <a:spcPts val="1000"/>
              </a:spcBef>
              <a:spcAft>
                <a:spcPts val="0"/>
              </a:spcAft>
              <a:buClr>
                <a:schemeClr val="dk1"/>
              </a:buClr>
              <a:buSzPts val="2800"/>
              <a:buChar char="•"/>
            </a:pPr>
            <a:r>
              <a:rPr lang="en-US"/>
              <a:t>The HTML &lt;del&gt; element defines deleted/removed text.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Example</a:t>
            </a:r>
            <a:endParaRPr/>
          </a:p>
          <a:p>
            <a:pPr marL="228600" lvl="0" indent="-228600" algn="l" rtl="0">
              <a:lnSpc>
                <a:spcPct val="90000"/>
              </a:lnSpc>
              <a:spcBef>
                <a:spcPts val="1000"/>
              </a:spcBef>
              <a:spcAft>
                <a:spcPts val="0"/>
              </a:spcAft>
              <a:buClr>
                <a:schemeClr val="dk1"/>
              </a:buClr>
              <a:buSzPts val="2800"/>
              <a:buChar char="•"/>
            </a:pPr>
            <a:r>
              <a:rPr lang="en-US"/>
              <a:t>&lt;p&gt;My favorite color is &lt;del&gt;blue&lt;/del&gt; red.&lt;/p&gt;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Output</a:t>
            </a:r>
            <a:endParaRPr/>
          </a:p>
          <a:p>
            <a:pPr marL="228600" lvl="0" indent="-50800" algn="l" rtl="0">
              <a:lnSpc>
                <a:spcPct val="90000"/>
              </a:lnSpc>
              <a:spcBef>
                <a:spcPts val="1000"/>
              </a:spcBef>
              <a:spcAft>
                <a:spcPts val="0"/>
              </a:spcAft>
              <a:buClr>
                <a:schemeClr val="dk1"/>
              </a:buClr>
              <a:buSzPts val="2800"/>
              <a:buNone/>
            </a:pPr>
            <a:endParaRPr/>
          </a:p>
        </p:txBody>
      </p:sp>
      <p:pic>
        <p:nvPicPr>
          <p:cNvPr id="206" name="Google Shape;206;p33"/>
          <p:cNvPicPr preferRelativeResize="0"/>
          <p:nvPr/>
        </p:nvPicPr>
        <p:blipFill rotWithShape="1">
          <a:blip r:embed="rId3">
            <a:alphaModFix/>
          </a:blip>
          <a:srcRect/>
          <a:stretch/>
        </p:blipFill>
        <p:spPr>
          <a:xfrm>
            <a:off x="1145906" y="5485915"/>
            <a:ext cx="6045308" cy="11207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12" name="Google Shape;21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00"/>
              <a:buChar char="•"/>
            </a:pPr>
            <a:r>
              <a:rPr lang="en-US"/>
              <a:t>HTML &lt;ins&gt; Element</a:t>
            </a:r>
            <a:endParaRPr/>
          </a:p>
          <a:p>
            <a:pPr marL="228600" lvl="0" indent="-228600" algn="l" rtl="0">
              <a:lnSpc>
                <a:spcPct val="80000"/>
              </a:lnSpc>
              <a:spcBef>
                <a:spcPts val="1000"/>
              </a:spcBef>
              <a:spcAft>
                <a:spcPts val="0"/>
              </a:spcAft>
              <a:buClr>
                <a:schemeClr val="dk1"/>
              </a:buClr>
              <a:buSzPts val="2800"/>
              <a:buChar char="•"/>
            </a:pPr>
            <a:r>
              <a:rPr lang="en-US"/>
              <a:t>The HTML &lt;ins&gt; element defines inserted/added text.</a:t>
            </a:r>
            <a:endParaRPr/>
          </a:p>
          <a:p>
            <a:pPr marL="228600" lvl="0" indent="-50800" algn="l" rtl="0">
              <a:lnSpc>
                <a:spcPct val="80000"/>
              </a:lnSpc>
              <a:spcBef>
                <a:spcPts val="1000"/>
              </a:spcBef>
              <a:spcAft>
                <a:spcPts val="0"/>
              </a:spcAft>
              <a:buClr>
                <a:schemeClr val="dk1"/>
              </a:buClr>
              <a:buSzPts val="2800"/>
              <a:buNone/>
            </a:pPr>
            <a:endParaRPr/>
          </a:p>
          <a:p>
            <a:pPr marL="228600" lvl="0" indent="-228600" algn="l" rtl="0">
              <a:lnSpc>
                <a:spcPct val="80000"/>
              </a:lnSpc>
              <a:spcBef>
                <a:spcPts val="1000"/>
              </a:spcBef>
              <a:spcAft>
                <a:spcPts val="0"/>
              </a:spcAft>
              <a:buClr>
                <a:schemeClr val="dk1"/>
              </a:buClr>
              <a:buSzPts val="2800"/>
              <a:buChar char="•"/>
            </a:pPr>
            <a:r>
              <a:rPr lang="en-US"/>
              <a:t>Example</a:t>
            </a:r>
            <a:endParaRPr/>
          </a:p>
          <a:p>
            <a:pPr marL="228600" lvl="0" indent="-228600" algn="l" rtl="0">
              <a:lnSpc>
                <a:spcPct val="80000"/>
              </a:lnSpc>
              <a:spcBef>
                <a:spcPts val="1000"/>
              </a:spcBef>
              <a:spcAft>
                <a:spcPts val="0"/>
              </a:spcAft>
              <a:buClr>
                <a:schemeClr val="dk1"/>
              </a:buClr>
              <a:buSzPts val="2800"/>
              <a:buChar char="•"/>
            </a:pPr>
            <a:r>
              <a:rPr lang="en-US"/>
              <a:t>&lt;p&gt;My favorite &lt;ins&gt;color&lt;/ins&gt; is red.&lt;/p&gt;</a:t>
            </a:r>
            <a:endParaRPr/>
          </a:p>
          <a:p>
            <a:pPr marL="228600" lvl="0" indent="-50800" algn="l" rtl="0">
              <a:lnSpc>
                <a:spcPct val="80000"/>
              </a:lnSpc>
              <a:spcBef>
                <a:spcPts val="1000"/>
              </a:spcBef>
              <a:spcAft>
                <a:spcPts val="0"/>
              </a:spcAft>
              <a:buClr>
                <a:schemeClr val="dk1"/>
              </a:buClr>
              <a:buSzPts val="2800"/>
              <a:buNone/>
            </a:pPr>
            <a:endParaRPr/>
          </a:p>
          <a:p>
            <a:pPr marL="228600" lvl="0" indent="-228600" algn="l" rtl="0">
              <a:lnSpc>
                <a:spcPct val="80000"/>
              </a:lnSpc>
              <a:spcBef>
                <a:spcPts val="1000"/>
              </a:spcBef>
              <a:spcAft>
                <a:spcPts val="0"/>
              </a:spcAft>
              <a:buClr>
                <a:schemeClr val="dk1"/>
              </a:buClr>
              <a:buSzPts val="2800"/>
              <a:buChar char="•"/>
            </a:pPr>
            <a:r>
              <a:rPr lang="en-US"/>
              <a:t>Output:</a:t>
            </a:r>
            <a:endParaRPr/>
          </a:p>
          <a:p>
            <a:pPr marL="228600" lvl="0" indent="-228600" algn="l" rtl="0">
              <a:lnSpc>
                <a:spcPct val="80000"/>
              </a:lnSpc>
              <a:spcBef>
                <a:spcPts val="1000"/>
              </a:spcBef>
              <a:spcAft>
                <a:spcPts val="0"/>
              </a:spcAft>
              <a:buClr>
                <a:schemeClr val="dk1"/>
              </a:buClr>
              <a:buSzPts val="2800"/>
              <a:buChar char="•"/>
            </a:pPr>
            <a:r>
              <a:rPr lang="en-US"/>
              <a:t>The ins element represent inserted (added) text.</a:t>
            </a:r>
            <a:endParaRPr/>
          </a:p>
          <a:p>
            <a:pPr marL="228600" lvl="0" indent="-228600" algn="l" rtl="0">
              <a:lnSpc>
                <a:spcPct val="80000"/>
              </a:lnSpc>
              <a:spcBef>
                <a:spcPts val="1000"/>
              </a:spcBef>
              <a:spcAft>
                <a:spcPts val="0"/>
              </a:spcAft>
              <a:buClr>
                <a:schemeClr val="dk1"/>
              </a:buClr>
              <a:buSzPts val="2800"/>
              <a:buChar char="•"/>
            </a:pPr>
            <a:r>
              <a:rPr lang="en-US"/>
              <a:t>My favorite </a:t>
            </a:r>
            <a:r>
              <a:rPr lang="en-US" u="sng"/>
              <a:t>color</a:t>
            </a:r>
            <a:r>
              <a:rPr lang="en-US"/>
              <a:t> is red.</a:t>
            </a:r>
            <a:endParaRPr/>
          </a:p>
          <a:p>
            <a:pPr marL="228600" lvl="0" indent="-50800" algn="l" rtl="0">
              <a:lnSpc>
                <a:spcPct val="80000"/>
              </a:lnSpc>
              <a:spcBef>
                <a:spcPts val="1000"/>
              </a:spcBef>
              <a:spcAft>
                <a:spcPts val="0"/>
              </a:spcAft>
              <a:buClr>
                <a:schemeClr val="dk1"/>
              </a:buClr>
              <a:buSzPts val="2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18" name="Google Shape;218;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HTML &lt;sub&gt; Element</a:t>
            </a:r>
            <a:endParaRPr/>
          </a:p>
          <a:p>
            <a:pPr marL="228600" lvl="0" indent="-228600" algn="l" rtl="0">
              <a:lnSpc>
                <a:spcPct val="90000"/>
              </a:lnSpc>
              <a:spcBef>
                <a:spcPts val="1000"/>
              </a:spcBef>
              <a:spcAft>
                <a:spcPts val="0"/>
              </a:spcAft>
              <a:buClr>
                <a:schemeClr val="dk1"/>
              </a:buClr>
              <a:buSzPts val="2800"/>
              <a:buChar char="•"/>
            </a:pPr>
            <a:r>
              <a:rPr lang="en-US"/>
              <a:t>The HTML &lt;sub&gt; element defines subscripted text.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Example</a:t>
            </a:r>
            <a:endParaRPr/>
          </a:p>
          <a:p>
            <a:pPr marL="228600" lvl="0" indent="-228600" algn="l" rtl="0">
              <a:lnSpc>
                <a:spcPct val="90000"/>
              </a:lnSpc>
              <a:spcBef>
                <a:spcPts val="1000"/>
              </a:spcBef>
              <a:spcAft>
                <a:spcPts val="0"/>
              </a:spcAft>
              <a:buClr>
                <a:schemeClr val="dk1"/>
              </a:buClr>
              <a:buSzPts val="2800"/>
              <a:buChar char="•"/>
            </a:pPr>
            <a:r>
              <a:rPr lang="en-US"/>
              <a:t>&lt;p&gt;This is &lt;sub&gt;subscripted&lt;/sub&gt; text.&lt;/p&gt;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Output:</a:t>
            </a:r>
            <a:endParaRPr/>
          </a:p>
        </p:txBody>
      </p:sp>
      <p:sp>
        <p:nvSpPr>
          <p:cNvPr id="219" name="Google Shape;219;p35"/>
          <p:cNvSpPr/>
          <p:nvPr/>
        </p:nvSpPr>
        <p:spPr>
          <a:xfrm>
            <a:off x="1389258" y="5538081"/>
            <a:ext cx="3616695"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This is </a:t>
            </a:r>
            <a:r>
              <a:rPr lang="en-US" sz="1800" b="0" i="0" u="none" strike="noStrike" cap="none" baseline="-25000">
                <a:solidFill>
                  <a:schemeClr val="dk1"/>
                </a:solidFill>
                <a:latin typeface="Calibri"/>
                <a:ea typeface="Calibri"/>
                <a:cs typeface="Calibri"/>
                <a:sym typeface="Calibri"/>
              </a:rPr>
              <a:t>subscripted</a:t>
            </a:r>
            <a:r>
              <a:rPr lang="en-US" sz="1800" b="0" i="0" u="none" strike="noStrike" cap="none">
                <a:solidFill>
                  <a:schemeClr val="dk1"/>
                </a:solidFill>
                <a:latin typeface="Calibri"/>
                <a:ea typeface="Calibri"/>
                <a:cs typeface="Calibri"/>
                <a:sym typeface="Calibri"/>
              </a:rPr>
              <a:t> text.</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25" name="Google Shape;225;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HTML &lt;sup&gt; Element</a:t>
            </a:r>
            <a:endParaRPr/>
          </a:p>
          <a:p>
            <a:pPr marL="228600" lvl="0" indent="-228600" algn="l" rtl="0">
              <a:lnSpc>
                <a:spcPct val="90000"/>
              </a:lnSpc>
              <a:spcBef>
                <a:spcPts val="1000"/>
              </a:spcBef>
              <a:spcAft>
                <a:spcPts val="0"/>
              </a:spcAft>
              <a:buClr>
                <a:schemeClr val="dk1"/>
              </a:buClr>
              <a:buSzPts val="2800"/>
              <a:buChar char="•"/>
            </a:pPr>
            <a:r>
              <a:rPr lang="en-US"/>
              <a:t>The HTML &lt;sup&gt; element defines superscripted text.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Example</a:t>
            </a:r>
            <a:endParaRPr/>
          </a:p>
          <a:p>
            <a:pPr marL="228600" lvl="0" indent="-228600" algn="l" rtl="0">
              <a:lnSpc>
                <a:spcPct val="90000"/>
              </a:lnSpc>
              <a:spcBef>
                <a:spcPts val="1000"/>
              </a:spcBef>
              <a:spcAft>
                <a:spcPts val="0"/>
              </a:spcAft>
              <a:buClr>
                <a:schemeClr val="dk1"/>
              </a:buClr>
              <a:buSzPts val="2800"/>
              <a:buChar char="•"/>
            </a:pPr>
            <a:r>
              <a:rPr lang="en-US"/>
              <a:t>&lt;p&gt;This is &lt;sup&gt;superscripted&lt;/sup&gt; text.&lt;/p&gt;</a:t>
            </a:r>
            <a:endParaRPr/>
          </a:p>
        </p:txBody>
      </p:sp>
      <p:pic>
        <p:nvPicPr>
          <p:cNvPr id="226" name="Google Shape;226;p36"/>
          <p:cNvPicPr preferRelativeResize="0"/>
          <p:nvPr/>
        </p:nvPicPr>
        <p:blipFill rotWithShape="1">
          <a:blip r:embed="rId3">
            <a:alphaModFix/>
          </a:blip>
          <a:srcRect/>
          <a:stretch/>
        </p:blipFill>
        <p:spPr>
          <a:xfrm>
            <a:off x="1420114" y="4926685"/>
            <a:ext cx="3043398" cy="92224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Specifying the Document Type</a:t>
            </a:r>
            <a:endParaRPr/>
          </a:p>
        </p:txBody>
      </p:sp>
      <p:sp>
        <p:nvSpPr>
          <p:cNvPr id="232" name="Google Shape;232;p37"/>
          <p:cNvSpPr txBox="1">
            <a:spLocks noGrp="1"/>
          </p:cNvSpPr>
          <p:nvPr>
            <p:ph type="body" idx="1"/>
          </p:nvPr>
        </p:nvSpPr>
        <p:spPr>
          <a:xfrm>
            <a:off x="838200" y="1825625"/>
            <a:ext cx="10515600" cy="4773900"/>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AutoNum type="arabicPeriod"/>
            </a:pPr>
            <a:r>
              <a:rPr lang="en-US"/>
              <a:t>When creating an HTML5 document, the </a:t>
            </a:r>
            <a:r>
              <a:rPr lang="en-US" b="1"/>
              <a:t>first line of the document </a:t>
            </a:r>
            <a:r>
              <a:rPr lang="en-US"/>
              <a:t>should be this tag:  &lt;!DOCTYPE html&gt;</a:t>
            </a:r>
            <a:endParaRPr/>
          </a:p>
          <a:p>
            <a:pPr marL="457200" lvl="0" indent="-342900" algn="just" rtl="0">
              <a:lnSpc>
                <a:spcPct val="90000"/>
              </a:lnSpc>
              <a:spcBef>
                <a:spcPts val="0"/>
              </a:spcBef>
              <a:spcAft>
                <a:spcPts val="0"/>
              </a:spcAft>
              <a:buSzPts val="1800"/>
              <a:buAutoNum type="arabicPeriod"/>
            </a:pPr>
            <a:r>
              <a:rPr lang="en-US"/>
              <a:t>The </a:t>
            </a:r>
            <a:r>
              <a:rPr lang="en-US" b="1"/>
              <a:t>DOCTYPE tag always begins with an exclamation point </a:t>
            </a:r>
            <a:r>
              <a:rPr lang="en-US"/>
              <a:t>and is always placed at the beginning of the document, before any other tag. </a:t>
            </a:r>
            <a:r>
              <a:rPr lang="en-US" b="1"/>
              <a:t>Most HTML tags are not case-sensitive, but the word DOCTYPE should always be uppercase.</a:t>
            </a:r>
            <a:endParaRPr b="1"/>
          </a:p>
          <a:p>
            <a:pPr marL="457200" lvl="0" indent="-342900" algn="just" rtl="0">
              <a:lnSpc>
                <a:spcPct val="90000"/>
              </a:lnSpc>
              <a:spcBef>
                <a:spcPts val="0"/>
              </a:spcBef>
              <a:spcAft>
                <a:spcPts val="0"/>
              </a:spcAft>
              <a:buSzPts val="1800"/>
              <a:buAutoNum type="arabicPeriod"/>
            </a:pPr>
            <a:r>
              <a:rPr lang="en-US"/>
              <a:t>Using the DOCTYPE tag is like signing a contract. It is an optional tag, but when you use it, </a:t>
            </a:r>
            <a:r>
              <a:rPr lang="en-US" b="1"/>
              <a:t>you are promising that your coding will conform to certain standards.</a:t>
            </a:r>
            <a:endParaRPr b="1"/>
          </a:p>
          <a:p>
            <a:pPr marL="457200" lvl="0" indent="-342900" algn="just" rtl="0">
              <a:lnSpc>
                <a:spcPct val="90000"/>
              </a:lnSpc>
              <a:spcBef>
                <a:spcPts val="0"/>
              </a:spcBef>
              <a:spcAft>
                <a:spcPts val="0"/>
              </a:spcAft>
              <a:buSzPts val="1800"/>
              <a:buAutoNum type="arabicPeriod"/>
            </a:pPr>
            <a:r>
              <a:rPr lang="en-US"/>
              <a:t>When the browser sees the tag &lt;!DOCTYPE html&gt;, </a:t>
            </a:r>
            <a:r>
              <a:rPr lang="en-US" b="1"/>
              <a:t>it assumes you are using HTML5.</a:t>
            </a:r>
            <a:endParaRPr b="1"/>
          </a:p>
          <a:p>
            <a:pPr marL="0" lvl="0" indent="0" algn="l" rtl="0">
              <a:lnSpc>
                <a:spcPct val="90000"/>
              </a:lnSpc>
              <a:spcBef>
                <a:spcPts val="1000"/>
              </a:spcBef>
              <a:spcAft>
                <a:spcPts val="0"/>
              </a:spcAft>
              <a:buSzPts val="1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Line Breaks</a:t>
            </a:r>
            <a:endParaRPr/>
          </a:p>
        </p:txBody>
      </p:sp>
      <p:sp>
        <p:nvSpPr>
          <p:cNvPr id="238" name="Google Shape;238;p3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p:txBody>
      </p:sp>
      <p:pic>
        <p:nvPicPr>
          <p:cNvPr id="239" name="Google Shape;239;p38"/>
          <p:cNvPicPr preferRelativeResize="0"/>
          <p:nvPr/>
        </p:nvPicPr>
        <p:blipFill rotWithShape="1">
          <a:blip r:embed="rId3">
            <a:alphaModFix/>
          </a:blip>
          <a:srcRect/>
          <a:stretch/>
        </p:blipFill>
        <p:spPr>
          <a:xfrm>
            <a:off x="687605" y="1953775"/>
            <a:ext cx="10666199" cy="282301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endParaRPr/>
          </a:p>
        </p:txBody>
      </p:sp>
      <p:sp>
        <p:nvSpPr>
          <p:cNvPr id="245" name="Google Shape;245;p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100"/>
              <a:buFont typeface="Arial"/>
              <a:buNone/>
            </a:pPr>
            <a:r>
              <a:rPr lang="en-US"/>
              <a:t>To create a line break without officially starting a new paragraph (and thereby adding that extra white space), use the &lt;br&gt; tag. This is a one-sided tag placed within a paragraph, at the end of each line, like this:</a:t>
            </a:r>
            <a:endParaRPr/>
          </a:p>
          <a:p>
            <a:pPr marL="0" lvl="0" indent="0" algn="just" rtl="0">
              <a:lnSpc>
                <a:spcPct val="90000"/>
              </a:lnSpc>
              <a:spcBef>
                <a:spcPts val="1000"/>
              </a:spcBef>
              <a:spcAft>
                <a:spcPts val="0"/>
              </a:spcAft>
              <a:buClr>
                <a:schemeClr val="dk1"/>
              </a:buClr>
              <a:buSzPts val="1100"/>
              <a:buFont typeface="Arial"/>
              <a:buNone/>
            </a:pPr>
            <a:r>
              <a:rPr lang="en-US"/>
              <a:t>&lt;p&gt;David Jaffe</a:t>
            </a:r>
            <a:r>
              <a:rPr lang="en-US" b="1"/>
              <a:t>&lt;br&gt;</a:t>
            </a:r>
            <a:endParaRPr b="1"/>
          </a:p>
          <a:p>
            <a:pPr marL="0" lvl="0" indent="0" algn="just" rtl="0">
              <a:lnSpc>
                <a:spcPct val="90000"/>
              </a:lnSpc>
              <a:spcBef>
                <a:spcPts val="1000"/>
              </a:spcBef>
              <a:spcAft>
                <a:spcPts val="0"/>
              </a:spcAft>
              <a:buClr>
                <a:schemeClr val="dk1"/>
              </a:buClr>
              <a:buSzPts val="1100"/>
              <a:buFont typeface="Arial"/>
              <a:buNone/>
            </a:pPr>
            <a:r>
              <a:rPr lang="en-US"/>
              <a:t>317-555-8882&lt;/p&gt;</a:t>
            </a:r>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endParaRPr/>
          </a:p>
        </p:txBody>
      </p:sp>
      <p:sp>
        <p:nvSpPr>
          <p:cNvPr id="251" name="Google Shape;251;p4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p:txBody>
      </p:sp>
      <p:pic>
        <p:nvPicPr>
          <p:cNvPr id="252" name="Google Shape;252;p40"/>
          <p:cNvPicPr preferRelativeResize="0"/>
          <p:nvPr/>
        </p:nvPicPr>
        <p:blipFill rotWithShape="1">
          <a:blip r:embed="rId3">
            <a:alphaModFix/>
          </a:blip>
          <a:srcRect/>
          <a:stretch/>
        </p:blipFill>
        <p:spPr>
          <a:xfrm>
            <a:off x="616005" y="1071400"/>
            <a:ext cx="10814250" cy="3942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Specifying a Page Title and Metatags</a:t>
            </a:r>
            <a:endParaRPr/>
          </a:p>
        </p:txBody>
      </p:sp>
      <p:sp>
        <p:nvSpPr>
          <p:cNvPr id="258" name="Google Shape;258;p4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100"/>
              <a:buFont typeface="Arial"/>
              <a:buNone/>
            </a:pPr>
            <a:r>
              <a:rPr lang="en-US"/>
              <a:t>That text is specified by a &lt;title&gt; tag that is placed in the &lt;head&gt; section (also called the header). Here’s an example:</a:t>
            </a:r>
            <a:endParaRPr/>
          </a:p>
          <a:p>
            <a:pPr marL="0" lvl="0" indent="0" algn="just" rtl="0">
              <a:lnSpc>
                <a:spcPct val="90000"/>
              </a:lnSpc>
              <a:spcBef>
                <a:spcPts val="1000"/>
              </a:spcBef>
              <a:spcAft>
                <a:spcPts val="0"/>
              </a:spcAft>
              <a:buClr>
                <a:schemeClr val="dk1"/>
              </a:buClr>
              <a:buSzPts val="1100"/>
              <a:buFont typeface="Arial"/>
              <a:buNone/>
            </a:pPr>
            <a:r>
              <a:rPr lang="en-US"/>
              <a:t>&lt;head&gt;</a:t>
            </a:r>
            <a:endParaRPr/>
          </a:p>
          <a:p>
            <a:pPr marL="0" lvl="0" indent="0" algn="just" rtl="0">
              <a:lnSpc>
                <a:spcPct val="90000"/>
              </a:lnSpc>
              <a:spcBef>
                <a:spcPts val="1000"/>
              </a:spcBef>
              <a:spcAft>
                <a:spcPts val="0"/>
              </a:spcAft>
              <a:buClr>
                <a:schemeClr val="dk1"/>
              </a:buClr>
              <a:buSzPts val="1100"/>
              <a:buFont typeface="Arial"/>
              <a:buNone/>
            </a:pPr>
            <a:r>
              <a:rPr lang="en-US" b="1"/>
              <a:t>&lt;title&gt;The Garden Company&lt;/title&gt;</a:t>
            </a:r>
            <a:endParaRPr b="1"/>
          </a:p>
          <a:p>
            <a:pPr marL="0" lvl="0" indent="0" algn="just" rtl="0">
              <a:lnSpc>
                <a:spcPct val="90000"/>
              </a:lnSpc>
              <a:spcBef>
                <a:spcPts val="1000"/>
              </a:spcBef>
              <a:spcAft>
                <a:spcPts val="0"/>
              </a:spcAft>
              <a:buClr>
                <a:schemeClr val="dk1"/>
              </a:buClr>
              <a:buSzPts val="1100"/>
              <a:buFont typeface="Arial"/>
              <a:buNone/>
            </a:pPr>
            <a:r>
              <a:rPr lang="en-US"/>
              <a:t>&lt;/head&gt;</a:t>
            </a:r>
            <a:endParaRPr/>
          </a:p>
          <a:p>
            <a:pPr marL="0" lvl="0" indent="0" algn="just" rtl="0">
              <a:lnSpc>
                <a:spcPct val="90000"/>
              </a:lnSpc>
              <a:spcBef>
                <a:spcPts val="1000"/>
              </a:spcBef>
              <a:spcAft>
                <a:spcPts val="0"/>
              </a:spcAft>
              <a:buClr>
                <a:schemeClr val="dk1"/>
              </a:buClr>
              <a:buSzPts val="1100"/>
              <a:buFont typeface="Arial"/>
              <a:buNone/>
            </a:pPr>
            <a:r>
              <a:rPr lang="en-US"/>
              <a:t>Troubleshooting:  Make sure </a:t>
            </a:r>
            <a:r>
              <a:rPr lang="en-US" b="1"/>
              <a:t>you place the &lt;title&gt; tag in the &lt;head&gt; section</a:t>
            </a:r>
            <a:r>
              <a:rPr lang="en-US"/>
              <a:t>, and not in the &lt;body&gt; section.</a:t>
            </a:r>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97" name="Google Shape;9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80000"/>
              </a:lnSpc>
              <a:spcBef>
                <a:spcPts val="0"/>
              </a:spcBef>
              <a:spcAft>
                <a:spcPts val="0"/>
              </a:spcAft>
              <a:buClr>
                <a:schemeClr val="dk1"/>
              </a:buClr>
              <a:buSzPts val="2590"/>
              <a:buChar char="•"/>
            </a:pPr>
            <a:r>
              <a:rPr lang="en-US" sz="2590"/>
              <a:t>When people think of computer programming, they usually think of writing a compiled program. </a:t>
            </a:r>
            <a:endParaRPr sz="2590"/>
          </a:p>
          <a:p>
            <a:pPr marL="228600" lvl="0" indent="-228600" algn="just" rtl="0">
              <a:lnSpc>
                <a:spcPct val="80000"/>
              </a:lnSpc>
              <a:spcBef>
                <a:spcPts val="1000"/>
              </a:spcBef>
              <a:spcAft>
                <a:spcPts val="0"/>
              </a:spcAft>
              <a:buClr>
                <a:schemeClr val="dk1"/>
              </a:buClr>
              <a:buSzPts val="2590"/>
              <a:buChar char="•"/>
            </a:pPr>
            <a:r>
              <a:rPr lang="en-US" sz="2590"/>
              <a:t>A </a:t>
            </a:r>
            <a:r>
              <a:rPr lang="en-US" sz="2590" b="1"/>
              <a:t>compiled programming language runs the human-readable programming code through a utility that converts it to an executable file </a:t>
            </a:r>
            <a:r>
              <a:rPr lang="en-US" sz="2590"/>
              <a:t>(usually with an .exe or .com extension), which is then distributed to users. In contrast, </a:t>
            </a:r>
            <a:r>
              <a:rPr lang="en-US" sz="2590" b="1"/>
              <a:t>HTML is an interpreted programming language.</a:t>
            </a:r>
            <a:endParaRPr/>
          </a:p>
          <a:p>
            <a:pPr marL="228600" lvl="0" indent="-228600" algn="just" rtl="0">
              <a:lnSpc>
                <a:spcPct val="80000"/>
              </a:lnSpc>
              <a:spcBef>
                <a:spcPts val="1000"/>
              </a:spcBef>
              <a:spcAft>
                <a:spcPts val="0"/>
              </a:spcAft>
              <a:buClr>
                <a:schemeClr val="dk1"/>
              </a:buClr>
              <a:buSzPts val="2590"/>
              <a:buChar char="•"/>
            </a:pPr>
            <a:r>
              <a:rPr lang="en-US" sz="2590"/>
              <a:t>That means the </a:t>
            </a:r>
            <a:r>
              <a:rPr lang="en-US" sz="2590" b="1"/>
              <a:t>program is distributed in human-readable format to users, </a:t>
            </a:r>
            <a:r>
              <a:rPr lang="en-US" sz="2590"/>
              <a:t>and the program in which it is opened takes care of running it. The HTML code for Web pages resides in files. </a:t>
            </a:r>
            <a:endParaRPr sz="2590"/>
          </a:p>
          <a:p>
            <a:pPr marL="228600" lvl="0" indent="-228600" algn="just" rtl="0">
              <a:lnSpc>
                <a:spcPct val="80000"/>
              </a:lnSpc>
              <a:spcBef>
                <a:spcPts val="1000"/>
              </a:spcBef>
              <a:spcAft>
                <a:spcPts val="0"/>
              </a:spcAft>
              <a:buClr>
                <a:schemeClr val="dk1"/>
              </a:buClr>
              <a:buSzPts val="2590"/>
              <a:buChar char="•"/>
            </a:pPr>
            <a:r>
              <a:rPr lang="en-US" sz="2590"/>
              <a:t>Each time your Web browser opens a Web page, it processes the HTML code within the file.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Meta tags</a:t>
            </a:r>
            <a:endParaRPr/>
          </a:p>
        </p:txBody>
      </p:sp>
      <p:sp>
        <p:nvSpPr>
          <p:cNvPr id="264" name="Google Shape;264;p4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n-US" b="1"/>
              <a:t>When some search engines index your page</a:t>
            </a:r>
            <a:r>
              <a:rPr lang="en-US"/>
              <a:t>, they rely not only on the full text of the page, but also on </a:t>
            </a:r>
            <a:r>
              <a:rPr lang="en-US" b="1"/>
              <a:t>any keywords they find in the &lt;meta&gt; tag area.</a:t>
            </a:r>
            <a:endParaRPr b="1"/>
          </a:p>
          <a:p>
            <a:pPr marL="0" lvl="0" indent="0" algn="just" rtl="0">
              <a:lnSpc>
                <a:spcPct val="90000"/>
              </a:lnSpc>
              <a:spcBef>
                <a:spcPts val="1000"/>
              </a:spcBef>
              <a:spcAft>
                <a:spcPts val="0"/>
              </a:spcAft>
              <a:buSzPts val="1800"/>
              <a:buNone/>
            </a:pPr>
            <a:r>
              <a:rPr lang="en-US" b="1"/>
              <a:t>Not all search engines refer to &lt;meta&gt; tags. Google does not, for example; it indexes only the text contained in the &lt;body&gt; area. Because of the potential for abuse of the system, such as Web developers packing their pages with unrelated keywords, fewer and fewer search engines these days are using them.</a:t>
            </a:r>
            <a:endParaRPr b="1"/>
          </a:p>
          <a:p>
            <a:pPr marL="0" lvl="0" indent="0" algn="just" rtl="0">
              <a:lnSpc>
                <a:spcPct val="90000"/>
              </a:lnSpc>
              <a:spcBef>
                <a:spcPts val="1000"/>
              </a:spcBef>
              <a:spcAft>
                <a:spcPts val="0"/>
              </a:spcAft>
              <a:buClr>
                <a:schemeClr val="dk1"/>
              </a:buClr>
              <a:buSzPts val="1100"/>
              <a:buFont typeface="Arial"/>
              <a:buNone/>
            </a:pPr>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endParaRPr/>
          </a:p>
        </p:txBody>
      </p:sp>
      <p:sp>
        <p:nvSpPr>
          <p:cNvPr id="270" name="Google Shape;270;p4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n-US"/>
              <a:t>For example, suppose The Garden Company’s Web site would be useful to people who are searching for information about all types of gardening problems, such as pests, weeds, and fungus, and about growing flowers and vegetables. Perhaps all these topics are not mentioned on the main page, but you want people who search for those words to be directed to the main page anyway. You could place the following in the &lt;head&gt; section:</a:t>
            </a:r>
            <a:endParaRPr/>
          </a:p>
          <a:p>
            <a:pPr marL="0" lvl="0" indent="0" algn="just" rtl="0">
              <a:lnSpc>
                <a:spcPct val="90000"/>
              </a:lnSpc>
              <a:spcBef>
                <a:spcPts val="1000"/>
              </a:spcBef>
              <a:spcAft>
                <a:spcPts val="0"/>
              </a:spcAft>
              <a:buSzPts val="1800"/>
              <a:buNone/>
            </a:pPr>
            <a:r>
              <a:rPr lang="en-US"/>
              <a:t>&lt;meta name="keywords" content="pests, weeds, fungus, plants, flowers, vegetables"&gt;</a:t>
            </a:r>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endParaRPr/>
          </a:p>
        </p:txBody>
      </p:sp>
      <p:sp>
        <p:nvSpPr>
          <p:cNvPr id="276" name="Google Shape;276;p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100"/>
              <a:buFont typeface="Arial"/>
              <a:buNone/>
            </a:pPr>
            <a:r>
              <a:rPr lang="en-US"/>
              <a:t>The &lt;meta&gt; tag can </a:t>
            </a:r>
            <a:r>
              <a:rPr lang="en-US" b="1"/>
              <a:t>also be used to redirect visitors to another page</a:t>
            </a:r>
            <a:r>
              <a:rPr lang="en-US"/>
              <a:t>. For example, suppose you told everyone the address of your Web site, and then you needed to move it to another URL. You could place a “We’ve Moved” page at the original address and use the &lt;meta&gt; tag to redirect users to the new address after five seconds, like this:</a:t>
            </a:r>
            <a:endParaRPr/>
          </a:p>
          <a:p>
            <a:pPr marL="0" lvl="0" indent="0" algn="l" rtl="0">
              <a:lnSpc>
                <a:spcPct val="90000"/>
              </a:lnSpc>
              <a:spcBef>
                <a:spcPts val="1000"/>
              </a:spcBef>
              <a:spcAft>
                <a:spcPts val="0"/>
              </a:spcAft>
              <a:buClr>
                <a:schemeClr val="dk1"/>
              </a:buClr>
              <a:buSzPts val="1100"/>
              <a:buFont typeface="Arial"/>
              <a:buNone/>
            </a:pPr>
            <a:r>
              <a:rPr lang="en-US"/>
              <a:t>&lt;meta http-equiv="refresh" content="5; url=http://www.contoso.com/newpage.htm"&gt;</a:t>
            </a:r>
            <a:endParaRPr/>
          </a:p>
          <a:p>
            <a:pPr marL="0" lvl="0" indent="0" algn="just" rtl="0">
              <a:lnSpc>
                <a:spcPct val="90000"/>
              </a:lnSpc>
              <a:spcBef>
                <a:spcPts val="1000"/>
              </a:spcBef>
              <a:spcAft>
                <a:spcPts val="0"/>
              </a:spcAft>
              <a:buSzPts val="18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endParaRPr/>
          </a:p>
        </p:txBody>
      </p:sp>
      <p:sp>
        <p:nvSpPr>
          <p:cNvPr id="282" name="Google Shape;282;p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100"/>
              <a:buFont typeface="Arial"/>
              <a:buNone/>
            </a:pPr>
            <a:r>
              <a:rPr lang="en-US"/>
              <a:t>Here’s yet another common use: the &lt;meta&gt; tag can </a:t>
            </a:r>
            <a:r>
              <a:rPr lang="en-US" b="1"/>
              <a:t>specify a character encoding scheme.</a:t>
            </a:r>
            <a:endParaRPr b="1"/>
          </a:p>
          <a:p>
            <a:pPr marL="0" lvl="0" indent="0" algn="just" rtl="0">
              <a:lnSpc>
                <a:spcPct val="90000"/>
              </a:lnSpc>
              <a:spcBef>
                <a:spcPts val="1000"/>
              </a:spcBef>
              <a:spcAft>
                <a:spcPts val="0"/>
              </a:spcAft>
              <a:buClr>
                <a:schemeClr val="dk1"/>
              </a:buClr>
              <a:buSzPts val="1100"/>
              <a:buFont typeface="Arial"/>
              <a:buNone/>
            </a:pPr>
            <a:r>
              <a:rPr lang="en-US"/>
              <a:t>If you want, you can add &lt;meta charset=”utf-8”&gt; to the &lt;head&gt; section of your document</a:t>
            </a:r>
            <a:endParaRPr/>
          </a:p>
          <a:p>
            <a:pPr marL="0" lvl="0" indent="0" algn="just" rtl="0">
              <a:lnSpc>
                <a:spcPct val="90000"/>
              </a:lnSpc>
              <a:spcBef>
                <a:spcPts val="1000"/>
              </a:spcBef>
              <a:spcAft>
                <a:spcPts val="0"/>
              </a:spcAft>
              <a:buSzPts val="1800"/>
              <a:buNone/>
            </a:pPr>
            <a:endParaRPr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Publishing a File to a Server</a:t>
            </a:r>
            <a:endParaRPr/>
          </a:p>
        </p:txBody>
      </p:sp>
      <p:sp>
        <p:nvSpPr>
          <p:cNvPr id="288" name="Google Shape;288;p4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n-US" b="1"/>
              <a:t>Uploading through an FTP connection by using Internet Explorer. </a:t>
            </a:r>
            <a:r>
              <a:rPr lang="en-US"/>
              <a:t>You do this by entering the address of an FTP server (which will start with ftp://) in the Address bar of Internet Explorer. A dialog box prompts you for your user name and password for that server. If you enter those correctly, a Windows Explorer-like file-management window appears, just as though you were browsing any folder on your hard disk. You can then transfer the files by dragging them into that window, or copying them and pasting them into the FTP window.</a:t>
            </a:r>
            <a:endParaRPr/>
          </a:p>
          <a:p>
            <a:pPr marL="0" lvl="0" indent="0" algn="l" rtl="0">
              <a:lnSpc>
                <a:spcPct val="90000"/>
              </a:lnSpc>
              <a:spcBef>
                <a:spcPts val="1000"/>
              </a:spcBef>
              <a:spcAft>
                <a:spcPts val="0"/>
              </a:spcAft>
              <a:buClr>
                <a:schemeClr val="dk1"/>
              </a:buClr>
              <a:buSzPts val="1100"/>
              <a:buFont typeface="Arial"/>
              <a:buNone/>
            </a:pPr>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endParaRPr/>
          </a:p>
        </p:txBody>
      </p:sp>
      <p:sp>
        <p:nvSpPr>
          <p:cNvPr id="294" name="Google Shape;294;p4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100"/>
              <a:buFont typeface="Arial"/>
              <a:buNone/>
            </a:pPr>
            <a:r>
              <a:rPr lang="en-US" b="1"/>
              <a:t>Uploading through an FTP connection by using FTP software. </a:t>
            </a:r>
            <a:r>
              <a:rPr lang="en-US"/>
              <a:t>There are many third-party FTP applications available that make it simple to transfer files. These utilities have some advantages over the Internet Explorer transfer method, such as the ability to restart uploads that are interrupted due to communication errors.</a:t>
            </a:r>
            <a:endParaRPr/>
          </a:p>
          <a:p>
            <a:pPr marL="0" lvl="0" indent="0" algn="just" rtl="0">
              <a:lnSpc>
                <a:spcPct val="90000"/>
              </a:lnSpc>
              <a:spcBef>
                <a:spcPts val="1000"/>
              </a:spcBef>
              <a:spcAft>
                <a:spcPts val="0"/>
              </a:spcAft>
              <a:buClr>
                <a:schemeClr val="dk1"/>
              </a:buClr>
              <a:buSzPts val="1100"/>
              <a:buFont typeface="Arial"/>
              <a:buNone/>
            </a:pPr>
            <a:r>
              <a:rPr lang="en-US"/>
              <a:t>Some examples include FileZilla (www.filezilla-project.org) and BulletProof FTP (www.bpftp.com).</a:t>
            </a:r>
            <a:endParaRPr/>
          </a:p>
          <a:p>
            <a:pPr marL="0" lvl="0" indent="0" algn="just" rtl="0">
              <a:lnSpc>
                <a:spcPct val="90000"/>
              </a:lnSpc>
              <a:spcBef>
                <a:spcPts val="1000"/>
              </a:spcBef>
              <a:spcAft>
                <a:spcPts val="0"/>
              </a:spcAft>
              <a:buSzPts val="18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endParaRPr/>
          </a:p>
        </p:txBody>
      </p:sp>
      <p:sp>
        <p:nvSpPr>
          <p:cNvPr id="300" name="Google Shape;300;p4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dk1"/>
              </a:buClr>
              <a:buSzPts val="1100"/>
              <a:buFont typeface="Arial"/>
              <a:buNone/>
            </a:pPr>
            <a:r>
              <a:rPr lang="en-US" b="1"/>
              <a:t>Saving directly to a Web folder.</a:t>
            </a:r>
            <a:r>
              <a:rPr lang="en-US"/>
              <a:t> Most Web development tools, such as Microsoft Expression Web, let you to save directly to a Web server by typing the URL of the site into the Save As dialog box.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b="1"/>
              <a:t>Using Monospace and Preformatted Text</a:t>
            </a:r>
            <a:endParaRPr/>
          </a:p>
        </p:txBody>
      </p:sp>
      <p:sp>
        <p:nvSpPr>
          <p:cNvPr id="306" name="Google Shape;306;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Char char="•"/>
            </a:pPr>
            <a:r>
              <a:rPr lang="en-US"/>
              <a:t>Most of the text in this book is set in a </a:t>
            </a:r>
            <a:r>
              <a:rPr lang="en-US" i="1"/>
              <a:t>proportional font</a:t>
            </a:r>
            <a:r>
              <a:rPr lang="en-US"/>
              <a:t>. This means that individual characters take up varying amounts of space horizontally, depending on the size of the individual character. For example, the letter </a:t>
            </a:r>
            <a:r>
              <a:rPr lang="en-US" i="1"/>
              <a:t>M </a:t>
            </a:r>
            <a:r>
              <a:rPr lang="en-US"/>
              <a:t>takes up more space than the letter </a:t>
            </a:r>
            <a:r>
              <a:rPr lang="en-US" i="1"/>
              <a:t>I</a:t>
            </a:r>
            <a:r>
              <a:rPr lang="en-US"/>
              <a:t>, so a string of Ms occupies more space than a string of Is. As a demonstration, let’s take a look at 10 of each character to see the difference:</a:t>
            </a:r>
            <a:endParaRPr/>
          </a:p>
          <a:p>
            <a:pPr marL="457200" lvl="0" indent="-342900" algn="just" rtl="0">
              <a:lnSpc>
                <a:spcPct val="90000"/>
              </a:lnSpc>
              <a:spcBef>
                <a:spcPts val="1000"/>
              </a:spcBef>
              <a:spcAft>
                <a:spcPts val="0"/>
              </a:spcAft>
              <a:buSzPts val="1800"/>
              <a:buChar char="•"/>
            </a:pPr>
            <a:r>
              <a:rPr lang="en-US"/>
              <a:t>MMMMMMMMMM</a:t>
            </a:r>
            <a:endParaRPr/>
          </a:p>
          <a:p>
            <a:pPr marL="457200" lvl="0" indent="-342900" algn="just" rtl="0">
              <a:lnSpc>
                <a:spcPct val="90000"/>
              </a:lnSpc>
              <a:spcBef>
                <a:spcPts val="1000"/>
              </a:spcBef>
              <a:spcAft>
                <a:spcPts val="0"/>
              </a:spcAft>
              <a:buSzPts val="1800"/>
              <a:buChar char="•"/>
            </a:pPr>
            <a:r>
              <a:rPr lang="en-US"/>
              <a:t>IIIIIIIIII</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endParaRPr/>
          </a:p>
        </p:txBody>
      </p:sp>
      <p:sp>
        <p:nvSpPr>
          <p:cNvPr id="312" name="Google Shape;312;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a:t>In contrast, a </a:t>
            </a:r>
            <a:r>
              <a:rPr lang="en-US" i="1"/>
              <a:t>monospace font </a:t>
            </a:r>
            <a:r>
              <a:rPr lang="en-US"/>
              <a:t>is one whose characters occupy exactly the same amount of horizontal space, regardless of the actual size and shape of the individual character.</a:t>
            </a:r>
            <a:endParaRPr/>
          </a:p>
          <a:p>
            <a:pPr marL="457200" lvl="0" indent="-342900" algn="l" rtl="0">
              <a:lnSpc>
                <a:spcPct val="90000"/>
              </a:lnSpc>
              <a:spcBef>
                <a:spcPts val="1000"/>
              </a:spcBef>
              <a:spcAft>
                <a:spcPts val="0"/>
              </a:spcAft>
              <a:buClr>
                <a:schemeClr val="dk1"/>
              </a:buClr>
              <a:buSzPts val="1800"/>
              <a:buChar char="•"/>
            </a:pPr>
            <a:r>
              <a:rPr lang="en-US"/>
              <a:t>Back in the days of the typewriter, all type was monospaced because of the way the typewriter worked: the carriage moved exactly the same amount of space to the right as you typed, no matter which letter was keyed. Here are those same 10 Ms and Is in a monospace font:</a:t>
            </a:r>
            <a:endParaRPr/>
          </a:p>
        </p:txBody>
      </p:sp>
      <p:pic>
        <p:nvPicPr>
          <p:cNvPr id="313" name="Google Shape;313;p50"/>
          <p:cNvPicPr preferRelativeResize="0"/>
          <p:nvPr/>
        </p:nvPicPr>
        <p:blipFill rotWithShape="1">
          <a:blip r:embed="rId3">
            <a:alphaModFix/>
          </a:blip>
          <a:srcRect/>
          <a:stretch/>
        </p:blipFill>
        <p:spPr>
          <a:xfrm>
            <a:off x="1396279" y="5253038"/>
            <a:ext cx="2219757" cy="123319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endParaRPr/>
          </a:p>
        </p:txBody>
      </p:sp>
      <p:sp>
        <p:nvSpPr>
          <p:cNvPr id="319" name="Google Shape;319;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Char char="•"/>
            </a:pPr>
            <a:r>
              <a:rPr lang="en-US"/>
              <a:t>Most browsers do not make a formatting distinction between these tags by default, but you can define them differently in your styles if you like.</a:t>
            </a:r>
            <a:endParaRPr/>
          </a:p>
        </p:txBody>
      </p:sp>
      <p:pic>
        <p:nvPicPr>
          <p:cNvPr id="320" name="Google Shape;320;p51"/>
          <p:cNvPicPr preferRelativeResize="0"/>
          <p:nvPr/>
        </p:nvPicPr>
        <p:blipFill rotWithShape="1">
          <a:blip r:embed="rId3">
            <a:alphaModFix/>
          </a:blip>
          <a:srcRect b="46489"/>
          <a:stretch/>
        </p:blipFill>
        <p:spPr>
          <a:xfrm>
            <a:off x="939511" y="3338945"/>
            <a:ext cx="10407361" cy="11921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HTML Documents</a:t>
            </a:r>
            <a:br>
              <a:rPr lang="en-US"/>
            </a:br>
            <a:endParaRPr/>
          </a:p>
        </p:txBody>
      </p:sp>
      <p:sp>
        <p:nvSpPr>
          <p:cNvPr id="103" name="Google Shape;10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en-US"/>
              <a:t>All HTML documents must start with a document type declaration: &lt;!DOCTYPE html&gt;.</a:t>
            </a:r>
            <a:endParaRPr/>
          </a:p>
          <a:p>
            <a:pPr marL="228600" lvl="0" indent="-50800" algn="just" rtl="0">
              <a:lnSpc>
                <a:spcPct val="90000"/>
              </a:lnSpc>
              <a:spcBef>
                <a:spcPts val="1000"/>
              </a:spcBef>
              <a:spcAft>
                <a:spcPts val="0"/>
              </a:spcAft>
              <a:buClr>
                <a:schemeClr val="dk1"/>
              </a:buClr>
              <a:buSzPts val="2800"/>
              <a:buNone/>
            </a:pPr>
            <a:endParaRPr/>
          </a:p>
          <a:p>
            <a:pPr marL="228600" lvl="0" indent="-228600" algn="just" rtl="0">
              <a:lnSpc>
                <a:spcPct val="90000"/>
              </a:lnSpc>
              <a:spcBef>
                <a:spcPts val="1000"/>
              </a:spcBef>
              <a:spcAft>
                <a:spcPts val="0"/>
              </a:spcAft>
              <a:buClr>
                <a:schemeClr val="dk1"/>
              </a:buClr>
              <a:buSzPts val="2800"/>
              <a:buChar char="•"/>
            </a:pPr>
            <a:r>
              <a:rPr lang="en-US"/>
              <a:t>The HTML document itself begins with </a:t>
            </a:r>
            <a:r>
              <a:rPr lang="en-US" b="1"/>
              <a:t>&lt;html&gt; </a:t>
            </a:r>
            <a:r>
              <a:rPr lang="en-US"/>
              <a:t>and ends with </a:t>
            </a:r>
            <a:r>
              <a:rPr lang="en-US" b="1"/>
              <a:t>&lt;/html&gt;.</a:t>
            </a:r>
            <a:endParaRPr/>
          </a:p>
          <a:p>
            <a:pPr marL="228600" lvl="0" indent="-50800" algn="just" rtl="0">
              <a:lnSpc>
                <a:spcPct val="90000"/>
              </a:lnSpc>
              <a:spcBef>
                <a:spcPts val="1000"/>
              </a:spcBef>
              <a:spcAft>
                <a:spcPts val="0"/>
              </a:spcAft>
              <a:buClr>
                <a:schemeClr val="dk1"/>
              </a:buClr>
              <a:buSzPts val="2800"/>
              <a:buNone/>
            </a:pPr>
            <a:endParaRPr/>
          </a:p>
          <a:p>
            <a:pPr marL="228600" lvl="0" indent="-228600" algn="just" rtl="0">
              <a:lnSpc>
                <a:spcPct val="90000"/>
              </a:lnSpc>
              <a:spcBef>
                <a:spcPts val="1000"/>
              </a:spcBef>
              <a:spcAft>
                <a:spcPts val="0"/>
              </a:spcAft>
              <a:buClr>
                <a:schemeClr val="dk1"/>
              </a:buClr>
              <a:buSzPts val="2800"/>
              <a:buChar char="•"/>
            </a:pPr>
            <a:r>
              <a:rPr lang="en-US"/>
              <a:t>The visible part of the HTML document is between </a:t>
            </a:r>
            <a:r>
              <a:rPr lang="en-US" b="1"/>
              <a:t>&lt;body&gt; </a:t>
            </a:r>
            <a:r>
              <a:rPr lang="en-US"/>
              <a:t>and </a:t>
            </a:r>
            <a:r>
              <a:rPr lang="en-US" b="1"/>
              <a:t>&lt;/body&gt;.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endParaRPr/>
          </a:p>
        </p:txBody>
      </p:sp>
      <p:sp>
        <p:nvSpPr>
          <p:cNvPr id="326" name="Google Shape;326;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Char char="•"/>
            </a:pPr>
            <a:r>
              <a:rPr lang="en-US"/>
              <a:t>In Notepad, enclose the words </a:t>
            </a:r>
            <a:r>
              <a:rPr lang="en-US" i="1"/>
              <a:t>premium </a:t>
            </a:r>
            <a:r>
              <a:rPr lang="en-US"/>
              <a:t>in step 2 and </a:t>
            </a:r>
            <a:r>
              <a:rPr lang="en-US" i="1"/>
              <a:t>customer </a:t>
            </a:r>
            <a:r>
              <a:rPr lang="en-US"/>
              <a:t>in step 4 in </a:t>
            </a:r>
            <a:r>
              <a:rPr lang="en-US" i="1"/>
              <a:t>&lt;kbd&gt; </a:t>
            </a:r>
            <a:r>
              <a:rPr lang="en-US"/>
              <a:t>tags.</a:t>
            </a:r>
            <a:endParaRPr/>
          </a:p>
          <a:p>
            <a:pPr marL="457200" lvl="0" indent="-342900" algn="just" rtl="0">
              <a:lnSpc>
                <a:spcPct val="90000"/>
              </a:lnSpc>
              <a:spcBef>
                <a:spcPts val="1000"/>
              </a:spcBef>
              <a:spcAft>
                <a:spcPts val="0"/>
              </a:spcAft>
              <a:buSzPts val="1800"/>
              <a:buChar char="•"/>
            </a:pPr>
            <a:r>
              <a:rPr lang="en-US"/>
              <a:t>&lt;p&gt;1. Click in the Login box&lt;br&gt;</a:t>
            </a:r>
            <a:endParaRPr/>
          </a:p>
          <a:p>
            <a:pPr marL="457200" lvl="0" indent="-342900" algn="just" rtl="0">
              <a:lnSpc>
                <a:spcPct val="90000"/>
              </a:lnSpc>
              <a:spcBef>
                <a:spcPts val="1000"/>
              </a:spcBef>
              <a:spcAft>
                <a:spcPts val="0"/>
              </a:spcAft>
              <a:buSzPts val="1800"/>
              <a:buChar char="•"/>
            </a:pPr>
            <a:r>
              <a:rPr lang="en-US"/>
              <a:t>2. Type </a:t>
            </a:r>
            <a:r>
              <a:rPr lang="en-US" b="1"/>
              <a:t>&lt;kbd&gt;</a:t>
            </a:r>
            <a:r>
              <a:rPr lang="en-US"/>
              <a:t>premium</a:t>
            </a:r>
            <a:r>
              <a:rPr lang="en-US" b="1"/>
              <a:t>&lt;/kbd&gt;</a:t>
            </a:r>
            <a:r>
              <a:rPr lang="en-US"/>
              <a:t>&lt;br&gt;</a:t>
            </a:r>
            <a:endParaRPr/>
          </a:p>
          <a:p>
            <a:pPr marL="457200" lvl="0" indent="-342900" algn="just" rtl="0">
              <a:lnSpc>
                <a:spcPct val="90000"/>
              </a:lnSpc>
              <a:spcBef>
                <a:spcPts val="1000"/>
              </a:spcBef>
              <a:spcAft>
                <a:spcPts val="0"/>
              </a:spcAft>
              <a:buSzPts val="1800"/>
              <a:buChar char="•"/>
            </a:pPr>
            <a:r>
              <a:rPr lang="en-US"/>
              <a:t>3. Click in the Password box&lt;br&gt;</a:t>
            </a:r>
            <a:endParaRPr/>
          </a:p>
          <a:p>
            <a:pPr marL="457200" lvl="0" indent="-342900" algn="just" rtl="0">
              <a:lnSpc>
                <a:spcPct val="90000"/>
              </a:lnSpc>
              <a:spcBef>
                <a:spcPts val="1000"/>
              </a:spcBef>
              <a:spcAft>
                <a:spcPts val="0"/>
              </a:spcAft>
              <a:buSzPts val="1800"/>
              <a:buChar char="•"/>
            </a:pPr>
            <a:r>
              <a:rPr lang="en-US"/>
              <a:t>4. Type </a:t>
            </a:r>
            <a:r>
              <a:rPr lang="en-US" b="1"/>
              <a:t>&lt;kbd&gt;</a:t>
            </a:r>
            <a:r>
              <a:rPr lang="en-US"/>
              <a:t>customer</a:t>
            </a:r>
            <a:r>
              <a:rPr lang="en-US" b="1"/>
              <a:t>&lt;/kbd&gt;</a:t>
            </a:r>
            <a:r>
              <a:rPr lang="en-US"/>
              <a:t>&lt;/p&gt;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endParaRPr/>
          </a:p>
        </p:txBody>
      </p:sp>
      <p:sp>
        <p:nvSpPr>
          <p:cNvPr id="332" name="Google Shape;332;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a:t>Save the file, and then refresh the Internet Explorer display.</a:t>
            </a:r>
            <a:endParaRPr/>
          </a:p>
        </p:txBody>
      </p:sp>
      <p:pic>
        <p:nvPicPr>
          <p:cNvPr id="333" name="Google Shape;333;p53"/>
          <p:cNvPicPr preferRelativeResize="0"/>
          <p:nvPr/>
        </p:nvPicPr>
        <p:blipFill rotWithShape="1">
          <a:blip r:embed="rId3">
            <a:alphaModFix/>
          </a:blip>
          <a:srcRect/>
          <a:stretch/>
        </p:blipFill>
        <p:spPr>
          <a:xfrm>
            <a:off x="2114983" y="2504642"/>
            <a:ext cx="7629525" cy="40100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using lists and backgrounds</a:t>
            </a:r>
            <a:endParaRPr/>
          </a:p>
        </p:txBody>
      </p:sp>
      <p:sp>
        <p:nvSpPr>
          <p:cNvPr id="339" name="Google Shape;339;p54"/>
          <p:cNvSpPr txBox="1">
            <a:spLocks noGrp="1"/>
          </p:cNvSpPr>
          <p:nvPr>
            <p:ph type="body" idx="1"/>
          </p:nvPr>
        </p:nvSpPr>
        <p:spPr>
          <a:xfrm>
            <a:off x="782782" y="1617807"/>
            <a:ext cx="10515600"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b="1"/>
              <a:t>Creating Bulleted and Numbered Lists</a:t>
            </a:r>
            <a:endParaRPr/>
          </a:p>
          <a:p>
            <a:pPr marL="457200" lvl="0" indent="-342900" algn="l" rtl="0">
              <a:lnSpc>
                <a:spcPct val="90000"/>
              </a:lnSpc>
              <a:spcBef>
                <a:spcPts val="1000"/>
              </a:spcBef>
              <a:spcAft>
                <a:spcPts val="0"/>
              </a:spcAft>
              <a:buClr>
                <a:schemeClr val="dk1"/>
              </a:buClr>
              <a:buSzPts val="1800"/>
              <a:buChar char="•"/>
            </a:pPr>
            <a:r>
              <a:rPr lang="en-US"/>
              <a:t>The tag for a numbered list is </a:t>
            </a:r>
            <a:r>
              <a:rPr lang="en-US" i="1"/>
              <a:t>&lt;ol&gt;</a:t>
            </a:r>
            <a:r>
              <a:rPr lang="en-US"/>
              <a:t>, which stands for ordered list. For a bulleted list, the tag is </a:t>
            </a:r>
            <a:r>
              <a:rPr lang="en-US" i="1"/>
              <a:t>&lt;ul&gt;</a:t>
            </a:r>
            <a:r>
              <a:rPr lang="en-US"/>
              <a:t>, which stands for unordered list. Each numbered or bulleted item within the list is tagged </a:t>
            </a:r>
            <a:r>
              <a:rPr lang="en-US" i="1"/>
              <a:t>&lt;li&gt;</a:t>
            </a:r>
            <a:r>
              <a:rPr lang="en-US"/>
              <a:t>, for list item.</a:t>
            </a:r>
            <a:endParaRPr/>
          </a:p>
          <a:p>
            <a:pPr marL="457200" lvl="0" indent="-342900" algn="l" rtl="0">
              <a:lnSpc>
                <a:spcPct val="90000"/>
              </a:lnSpc>
              <a:spcBef>
                <a:spcPts val="1000"/>
              </a:spcBef>
              <a:spcAft>
                <a:spcPts val="0"/>
              </a:spcAft>
              <a:buClr>
                <a:schemeClr val="dk1"/>
              </a:buClr>
              <a:buSzPts val="1800"/>
              <a:buChar char="•"/>
            </a:pPr>
            <a:r>
              <a:rPr lang="en-US"/>
              <a:t>&lt;ol&gt;</a:t>
            </a:r>
            <a:endParaRPr/>
          </a:p>
          <a:p>
            <a:pPr marL="457200" lvl="0" indent="-342900" algn="l" rtl="0">
              <a:lnSpc>
                <a:spcPct val="90000"/>
              </a:lnSpc>
              <a:spcBef>
                <a:spcPts val="1000"/>
              </a:spcBef>
              <a:spcAft>
                <a:spcPts val="0"/>
              </a:spcAft>
              <a:buClr>
                <a:schemeClr val="dk1"/>
              </a:buClr>
              <a:buSzPts val="1800"/>
              <a:buChar char="•"/>
            </a:pPr>
            <a:r>
              <a:rPr lang="en-US"/>
              <a:t>&lt;li&gt;Click in the Login box&lt;/li&gt;</a:t>
            </a:r>
            <a:endParaRPr/>
          </a:p>
          <a:p>
            <a:pPr marL="457200" lvl="0" indent="-342900" algn="l" rtl="0">
              <a:lnSpc>
                <a:spcPct val="90000"/>
              </a:lnSpc>
              <a:spcBef>
                <a:spcPts val="1000"/>
              </a:spcBef>
              <a:spcAft>
                <a:spcPts val="0"/>
              </a:spcAft>
              <a:buClr>
                <a:schemeClr val="dk1"/>
              </a:buClr>
              <a:buSzPts val="1800"/>
              <a:buChar char="•"/>
            </a:pPr>
            <a:r>
              <a:rPr lang="en-US"/>
              <a:t>&lt;li&gt;Type &lt;b&gt;premium&lt;/b&gt;&lt;/li&gt;</a:t>
            </a:r>
            <a:endParaRPr/>
          </a:p>
          <a:p>
            <a:pPr marL="457200" lvl="0" indent="-342900" algn="l" rtl="0">
              <a:lnSpc>
                <a:spcPct val="90000"/>
              </a:lnSpc>
              <a:spcBef>
                <a:spcPts val="1000"/>
              </a:spcBef>
              <a:spcAft>
                <a:spcPts val="0"/>
              </a:spcAft>
              <a:buClr>
                <a:schemeClr val="dk1"/>
              </a:buClr>
              <a:buSzPts val="1800"/>
              <a:buChar char="•"/>
            </a:pPr>
            <a:r>
              <a:rPr lang="en-US"/>
              <a:t>&lt;li&gt;Click in the Password box&lt;/li&gt;</a:t>
            </a:r>
            <a:endParaRPr/>
          </a:p>
          <a:p>
            <a:pPr marL="457200" lvl="0" indent="-342900" algn="l" rtl="0">
              <a:lnSpc>
                <a:spcPct val="90000"/>
              </a:lnSpc>
              <a:spcBef>
                <a:spcPts val="1000"/>
              </a:spcBef>
              <a:spcAft>
                <a:spcPts val="0"/>
              </a:spcAft>
              <a:buClr>
                <a:schemeClr val="dk1"/>
              </a:buClr>
              <a:buSzPts val="1800"/>
              <a:buChar char="•"/>
            </a:pPr>
            <a:r>
              <a:rPr lang="en-US"/>
              <a:t>&lt;li&gt;Type &lt;b&gt;customer&lt;/b&gt;&lt;/li&gt;</a:t>
            </a:r>
            <a:endParaRPr/>
          </a:p>
          <a:p>
            <a:pPr marL="457200" lvl="0" indent="-342900" algn="l" rtl="0">
              <a:lnSpc>
                <a:spcPct val="90000"/>
              </a:lnSpc>
              <a:spcBef>
                <a:spcPts val="1000"/>
              </a:spcBef>
              <a:spcAft>
                <a:spcPts val="0"/>
              </a:spcAft>
              <a:buClr>
                <a:schemeClr val="dk1"/>
              </a:buClr>
              <a:buSzPts val="1800"/>
              <a:buChar char="•"/>
            </a:pPr>
            <a:r>
              <a:rPr lang="en-US"/>
              <a:t>&lt;/ol&gt;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5"/>
          <p:cNvSpPr txBox="1">
            <a:spLocks noGrp="1"/>
          </p:cNvSpPr>
          <p:nvPr>
            <p:ph type="body" idx="1"/>
          </p:nvPr>
        </p:nvSpPr>
        <p:spPr>
          <a:xfrm>
            <a:off x="838200" y="720436"/>
            <a:ext cx="10515600" cy="5456527"/>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a:t>The result is a standard, recognizable numbered list.</a:t>
            </a:r>
            <a:endParaRPr/>
          </a:p>
          <a:p>
            <a:pPr marL="457200" lvl="0" indent="-228600" algn="l" rtl="0">
              <a:lnSpc>
                <a:spcPct val="90000"/>
              </a:lnSpc>
              <a:spcBef>
                <a:spcPts val="1000"/>
              </a:spcBef>
              <a:spcAft>
                <a:spcPts val="0"/>
              </a:spcAft>
              <a:buClr>
                <a:schemeClr val="dk1"/>
              </a:buClr>
              <a:buSzPts val="1800"/>
              <a:buNone/>
            </a:pPr>
            <a:endParaRPr/>
          </a:p>
          <a:p>
            <a:pPr marL="457200" lvl="0" indent="-228600" algn="l" rtl="0">
              <a:lnSpc>
                <a:spcPct val="90000"/>
              </a:lnSpc>
              <a:spcBef>
                <a:spcPts val="1000"/>
              </a:spcBef>
              <a:spcAft>
                <a:spcPts val="0"/>
              </a:spcAft>
              <a:buClr>
                <a:schemeClr val="dk1"/>
              </a:buClr>
              <a:buSzPts val="1800"/>
              <a:buNone/>
            </a:pPr>
            <a:endParaRPr/>
          </a:p>
          <a:p>
            <a:pPr marL="457200" lvl="0" indent="-228600" algn="l" rtl="0">
              <a:lnSpc>
                <a:spcPct val="90000"/>
              </a:lnSpc>
              <a:spcBef>
                <a:spcPts val="1000"/>
              </a:spcBef>
              <a:spcAft>
                <a:spcPts val="0"/>
              </a:spcAft>
              <a:buClr>
                <a:schemeClr val="dk1"/>
              </a:buClr>
              <a:buSzPts val="1800"/>
              <a:buNone/>
            </a:pPr>
            <a:endParaRPr/>
          </a:p>
          <a:p>
            <a:pPr marL="457200" lvl="0" indent="-342900" algn="l" rtl="0">
              <a:lnSpc>
                <a:spcPct val="90000"/>
              </a:lnSpc>
              <a:spcBef>
                <a:spcPts val="1000"/>
              </a:spcBef>
              <a:spcAft>
                <a:spcPts val="0"/>
              </a:spcAft>
              <a:buClr>
                <a:schemeClr val="dk1"/>
              </a:buClr>
              <a:buSzPts val="1800"/>
              <a:buChar char="•"/>
            </a:pPr>
            <a:r>
              <a:rPr lang="en-US"/>
              <a:t>A bulleted list works the same way, except you use </a:t>
            </a:r>
            <a:r>
              <a:rPr lang="en-US" i="1"/>
              <a:t>&lt;ul&gt; </a:t>
            </a:r>
            <a:r>
              <a:rPr lang="en-US"/>
              <a:t>tags. Here’s an example:</a:t>
            </a:r>
            <a:endParaRPr/>
          </a:p>
          <a:p>
            <a:pPr marL="457200" lvl="0" indent="-342900" algn="l" rtl="0">
              <a:lnSpc>
                <a:spcPct val="90000"/>
              </a:lnSpc>
              <a:spcBef>
                <a:spcPts val="1000"/>
              </a:spcBef>
              <a:spcAft>
                <a:spcPts val="0"/>
              </a:spcAft>
              <a:buClr>
                <a:schemeClr val="dk1"/>
              </a:buClr>
              <a:buSzPts val="1800"/>
              <a:buChar char="•"/>
            </a:pPr>
            <a:r>
              <a:rPr lang="en-US"/>
              <a:t>&lt;ul&gt;</a:t>
            </a:r>
            <a:endParaRPr/>
          </a:p>
          <a:p>
            <a:pPr marL="457200" lvl="0" indent="-342900" algn="l" rtl="0">
              <a:lnSpc>
                <a:spcPct val="90000"/>
              </a:lnSpc>
              <a:spcBef>
                <a:spcPts val="1000"/>
              </a:spcBef>
              <a:spcAft>
                <a:spcPts val="0"/>
              </a:spcAft>
              <a:buClr>
                <a:schemeClr val="dk1"/>
              </a:buClr>
              <a:buSzPts val="1800"/>
              <a:buChar char="•"/>
            </a:pPr>
            <a:r>
              <a:rPr lang="en-US"/>
              <a:t>&lt;li&gt;Bring in the mail&lt;/li&gt;</a:t>
            </a:r>
            <a:endParaRPr/>
          </a:p>
          <a:p>
            <a:pPr marL="457200" lvl="0" indent="-342900" algn="l" rtl="0">
              <a:lnSpc>
                <a:spcPct val="90000"/>
              </a:lnSpc>
              <a:spcBef>
                <a:spcPts val="1000"/>
              </a:spcBef>
              <a:spcAft>
                <a:spcPts val="0"/>
              </a:spcAft>
              <a:buClr>
                <a:schemeClr val="dk1"/>
              </a:buClr>
              <a:buSzPts val="1800"/>
              <a:buChar char="•"/>
            </a:pPr>
            <a:r>
              <a:rPr lang="en-US"/>
              <a:t>&lt;li&gt;Take out the trash&lt;/li&gt;</a:t>
            </a:r>
            <a:endParaRPr/>
          </a:p>
          <a:p>
            <a:pPr marL="457200" lvl="0" indent="-342900" algn="l" rtl="0">
              <a:lnSpc>
                <a:spcPct val="90000"/>
              </a:lnSpc>
              <a:spcBef>
                <a:spcPts val="1000"/>
              </a:spcBef>
              <a:spcAft>
                <a:spcPts val="0"/>
              </a:spcAft>
              <a:buClr>
                <a:schemeClr val="dk1"/>
              </a:buClr>
              <a:buSzPts val="1800"/>
              <a:buChar char="•"/>
            </a:pPr>
            <a:r>
              <a:rPr lang="en-US"/>
              <a:t>&lt;li&gt;Feed the dogs&lt;/li&gt;</a:t>
            </a:r>
            <a:endParaRPr/>
          </a:p>
          <a:p>
            <a:pPr marL="457200" lvl="0" indent="-342900" algn="l" rtl="0">
              <a:lnSpc>
                <a:spcPct val="90000"/>
              </a:lnSpc>
              <a:spcBef>
                <a:spcPts val="1000"/>
              </a:spcBef>
              <a:spcAft>
                <a:spcPts val="0"/>
              </a:spcAft>
              <a:buClr>
                <a:schemeClr val="dk1"/>
              </a:buClr>
              <a:buSzPts val="1800"/>
              <a:buChar char="•"/>
            </a:pPr>
            <a:r>
              <a:rPr lang="en-US"/>
              <a:t>&lt;li&gt;Stop the newspaper delivery&lt;/li&gt;</a:t>
            </a:r>
            <a:endParaRPr/>
          </a:p>
          <a:p>
            <a:pPr marL="457200" lvl="0" indent="-342900" algn="l" rtl="0">
              <a:lnSpc>
                <a:spcPct val="90000"/>
              </a:lnSpc>
              <a:spcBef>
                <a:spcPts val="1000"/>
              </a:spcBef>
              <a:spcAft>
                <a:spcPts val="0"/>
              </a:spcAft>
              <a:buClr>
                <a:schemeClr val="dk1"/>
              </a:buClr>
              <a:buSzPts val="1800"/>
              <a:buChar char="•"/>
            </a:pPr>
            <a:r>
              <a:rPr lang="en-US"/>
              <a:t>&lt;/ul&gt;</a:t>
            </a:r>
            <a:endParaRPr/>
          </a:p>
        </p:txBody>
      </p:sp>
      <p:pic>
        <p:nvPicPr>
          <p:cNvPr id="345" name="Google Shape;345;p55"/>
          <p:cNvPicPr preferRelativeResize="0"/>
          <p:nvPr/>
        </p:nvPicPr>
        <p:blipFill rotWithShape="1">
          <a:blip r:embed="rId3">
            <a:alphaModFix/>
          </a:blip>
          <a:srcRect/>
          <a:stretch/>
        </p:blipFill>
        <p:spPr>
          <a:xfrm>
            <a:off x="1150791" y="1369003"/>
            <a:ext cx="3254953" cy="132885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endParaRPr/>
          </a:p>
        </p:txBody>
      </p:sp>
      <p:sp>
        <p:nvSpPr>
          <p:cNvPr id="351" name="Google Shape;351;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1800"/>
              <a:buNone/>
            </a:pPr>
            <a:endParaRPr/>
          </a:p>
        </p:txBody>
      </p:sp>
      <p:pic>
        <p:nvPicPr>
          <p:cNvPr id="352" name="Google Shape;352;p56"/>
          <p:cNvPicPr preferRelativeResize="0"/>
          <p:nvPr/>
        </p:nvPicPr>
        <p:blipFill rotWithShape="1">
          <a:blip r:embed="rId3">
            <a:alphaModFix/>
          </a:blip>
          <a:srcRect/>
          <a:stretch/>
        </p:blipFill>
        <p:spPr>
          <a:xfrm>
            <a:off x="2069522" y="2415020"/>
            <a:ext cx="3915641" cy="172644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Nesting Lists</a:t>
            </a:r>
            <a:endParaRPr/>
          </a:p>
        </p:txBody>
      </p:sp>
      <p:sp>
        <p:nvSpPr>
          <p:cNvPr id="358" name="Google Shape;358;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a:t>&lt;ol&gt;</a:t>
            </a:r>
            <a:endParaRPr/>
          </a:p>
          <a:p>
            <a:pPr marL="457200" lvl="0" indent="-342900" algn="l" rtl="0">
              <a:lnSpc>
                <a:spcPct val="90000"/>
              </a:lnSpc>
              <a:spcBef>
                <a:spcPts val="1000"/>
              </a:spcBef>
              <a:spcAft>
                <a:spcPts val="0"/>
              </a:spcAft>
              <a:buClr>
                <a:schemeClr val="dk1"/>
              </a:buClr>
              <a:buSzPts val="1800"/>
              <a:buChar char="•"/>
            </a:pPr>
            <a:r>
              <a:rPr lang="en-US"/>
              <a:t>&lt;li&gt;Thursday: Do Algebra homework&lt;/li&gt;</a:t>
            </a:r>
            <a:endParaRPr/>
          </a:p>
          <a:p>
            <a:pPr marL="457200" lvl="0" indent="-342900" algn="l" rtl="0">
              <a:lnSpc>
                <a:spcPct val="90000"/>
              </a:lnSpc>
              <a:spcBef>
                <a:spcPts val="1000"/>
              </a:spcBef>
              <a:spcAft>
                <a:spcPts val="0"/>
              </a:spcAft>
              <a:buClr>
                <a:schemeClr val="dk1"/>
              </a:buClr>
              <a:buSzPts val="1800"/>
              <a:buChar char="•"/>
            </a:pPr>
            <a:r>
              <a:rPr lang="en-US"/>
              <a:t>&lt;li&gt;Friday: Housesit for neighbors:</a:t>
            </a:r>
            <a:endParaRPr/>
          </a:p>
          <a:p>
            <a:pPr marL="457200" lvl="0" indent="-342900" algn="l" rtl="0">
              <a:lnSpc>
                <a:spcPct val="90000"/>
              </a:lnSpc>
              <a:spcBef>
                <a:spcPts val="1000"/>
              </a:spcBef>
              <a:spcAft>
                <a:spcPts val="0"/>
              </a:spcAft>
              <a:buClr>
                <a:schemeClr val="dk1"/>
              </a:buClr>
              <a:buSzPts val="1800"/>
              <a:buChar char="•"/>
            </a:pPr>
            <a:r>
              <a:rPr lang="en-US"/>
              <a:t>&lt;ul&gt;&lt;li&gt;Bring in the mail&lt;/li&gt;</a:t>
            </a:r>
            <a:endParaRPr/>
          </a:p>
          <a:p>
            <a:pPr marL="457200" lvl="0" indent="-342900" algn="l" rtl="0">
              <a:lnSpc>
                <a:spcPct val="90000"/>
              </a:lnSpc>
              <a:spcBef>
                <a:spcPts val="1000"/>
              </a:spcBef>
              <a:spcAft>
                <a:spcPts val="0"/>
              </a:spcAft>
              <a:buClr>
                <a:schemeClr val="dk1"/>
              </a:buClr>
              <a:buSzPts val="1800"/>
              <a:buChar char="•"/>
            </a:pPr>
            <a:r>
              <a:rPr lang="en-US"/>
              <a:t>&lt;li&gt;Take out the trash&lt;/li&gt;</a:t>
            </a:r>
            <a:endParaRPr/>
          </a:p>
          <a:p>
            <a:pPr marL="457200" lvl="0" indent="-342900" algn="l" rtl="0">
              <a:lnSpc>
                <a:spcPct val="90000"/>
              </a:lnSpc>
              <a:spcBef>
                <a:spcPts val="1000"/>
              </a:spcBef>
              <a:spcAft>
                <a:spcPts val="0"/>
              </a:spcAft>
              <a:buClr>
                <a:schemeClr val="dk1"/>
              </a:buClr>
              <a:buSzPts val="1800"/>
              <a:buChar char="•"/>
            </a:pPr>
            <a:r>
              <a:rPr lang="en-US"/>
              <a:t>&lt;li&gt;Feed the dogs&lt;/li&gt;</a:t>
            </a:r>
            <a:endParaRPr/>
          </a:p>
          <a:p>
            <a:pPr marL="457200" lvl="0" indent="-342900" algn="l" rtl="0">
              <a:lnSpc>
                <a:spcPct val="90000"/>
              </a:lnSpc>
              <a:spcBef>
                <a:spcPts val="1000"/>
              </a:spcBef>
              <a:spcAft>
                <a:spcPts val="0"/>
              </a:spcAft>
              <a:buClr>
                <a:schemeClr val="dk1"/>
              </a:buClr>
              <a:buSzPts val="1800"/>
              <a:buChar char="•"/>
            </a:pPr>
            <a:r>
              <a:rPr lang="en-US"/>
              <a:t>&lt;li&gt;Stop the newspaper delivery&lt;/li&gt;&lt;/ul&gt;&lt;/li&gt;</a:t>
            </a:r>
            <a:endParaRPr/>
          </a:p>
          <a:p>
            <a:pPr marL="457200" lvl="0" indent="-342900" algn="l" rtl="0">
              <a:lnSpc>
                <a:spcPct val="90000"/>
              </a:lnSpc>
              <a:spcBef>
                <a:spcPts val="1000"/>
              </a:spcBef>
              <a:spcAft>
                <a:spcPts val="0"/>
              </a:spcAft>
              <a:buClr>
                <a:schemeClr val="dk1"/>
              </a:buClr>
              <a:buSzPts val="1800"/>
              <a:buChar char="•"/>
            </a:pPr>
            <a:r>
              <a:rPr lang="en-US"/>
              <a:t>&lt;li&gt;Saturday: Wash car&lt;/li&gt;</a:t>
            </a:r>
            <a:endParaRPr/>
          </a:p>
          <a:p>
            <a:pPr marL="457200" lvl="0" indent="-342900" algn="l" rtl="0">
              <a:lnSpc>
                <a:spcPct val="90000"/>
              </a:lnSpc>
              <a:spcBef>
                <a:spcPts val="1000"/>
              </a:spcBef>
              <a:spcAft>
                <a:spcPts val="0"/>
              </a:spcAft>
              <a:buClr>
                <a:schemeClr val="dk1"/>
              </a:buClr>
              <a:buSzPts val="1800"/>
              <a:buChar char="•"/>
            </a:pPr>
            <a:r>
              <a:rPr lang="en-US"/>
              <a:t>&lt;/ol&gt;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endParaRPr/>
          </a:p>
        </p:txBody>
      </p:sp>
      <p:sp>
        <p:nvSpPr>
          <p:cNvPr id="364" name="Google Shape;364;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1800"/>
              <a:buNone/>
            </a:pPr>
            <a:endParaRPr/>
          </a:p>
        </p:txBody>
      </p:sp>
      <p:pic>
        <p:nvPicPr>
          <p:cNvPr id="365" name="Google Shape;365;p58"/>
          <p:cNvPicPr preferRelativeResize="0"/>
          <p:nvPr/>
        </p:nvPicPr>
        <p:blipFill rotWithShape="1">
          <a:blip r:embed="rId3">
            <a:alphaModFix/>
          </a:blip>
          <a:srcRect/>
          <a:stretch/>
        </p:blipFill>
        <p:spPr>
          <a:xfrm>
            <a:off x="2629333" y="2520229"/>
            <a:ext cx="5219629" cy="288304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endParaRPr/>
          </a:p>
        </p:txBody>
      </p:sp>
      <p:sp>
        <p:nvSpPr>
          <p:cNvPr id="371" name="Google Shape;371;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a:t>Changing the Bullet or Number Character</a:t>
            </a:r>
            <a:endParaRPr/>
          </a:p>
        </p:txBody>
      </p:sp>
      <p:pic>
        <p:nvPicPr>
          <p:cNvPr id="372" name="Google Shape;372;p59"/>
          <p:cNvPicPr preferRelativeResize="0"/>
          <p:nvPr/>
        </p:nvPicPr>
        <p:blipFill rotWithShape="1">
          <a:blip r:embed="rId3">
            <a:alphaModFix/>
          </a:blip>
          <a:srcRect/>
          <a:stretch/>
        </p:blipFill>
        <p:spPr>
          <a:xfrm>
            <a:off x="1367269" y="2763116"/>
            <a:ext cx="7803825" cy="359612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b="1"/>
              <a:t>Creating Definition Lists</a:t>
            </a:r>
            <a:endParaRPr/>
          </a:p>
        </p:txBody>
      </p:sp>
      <p:sp>
        <p:nvSpPr>
          <p:cNvPr id="378" name="Google Shape;378;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Char char="•"/>
            </a:pPr>
            <a:r>
              <a:rPr lang="en-US"/>
              <a:t>A definition list is just what it sounds like: a list that presents terms with their definitions, such as you would see in a glossary.</a:t>
            </a:r>
            <a:endParaRPr/>
          </a:p>
          <a:p>
            <a:pPr marL="457200" lvl="0" indent="-342900" algn="just" rtl="0">
              <a:lnSpc>
                <a:spcPct val="90000"/>
              </a:lnSpc>
              <a:spcBef>
                <a:spcPts val="1000"/>
              </a:spcBef>
              <a:spcAft>
                <a:spcPts val="0"/>
              </a:spcAft>
              <a:buSzPts val="1800"/>
              <a:buChar char="•"/>
            </a:pPr>
            <a:r>
              <a:rPr lang="en-US"/>
              <a:t>The complete list (headings and definition paragraphs) is contained within the </a:t>
            </a:r>
            <a:r>
              <a:rPr lang="en-US" i="1"/>
              <a:t>&lt;dl&gt; </a:t>
            </a:r>
            <a:r>
              <a:rPr lang="en-US"/>
              <a:t>and </a:t>
            </a:r>
            <a:r>
              <a:rPr lang="en-US" i="1"/>
              <a:t>&lt;/dl&gt; </a:t>
            </a:r>
            <a:r>
              <a:rPr lang="en-US"/>
              <a:t>tags, which stands for </a:t>
            </a:r>
            <a:r>
              <a:rPr lang="en-US" i="1"/>
              <a:t>definition list</a:t>
            </a:r>
            <a:r>
              <a:rPr lang="en-US"/>
              <a:t>. Each word to be defined is contained in a </a:t>
            </a:r>
            <a:r>
              <a:rPr lang="en-US" i="1"/>
              <a:t>&lt;dt&gt; </a:t>
            </a:r>
            <a:r>
              <a:rPr lang="en-US"/>
              <a:t>(</a:t>
            </a:r>
            <a:r>
              <a:rPr lang="en-US" i="1"/>
              <a:t>definition term</a:t>
            </a:r>
            <a:r>
              <a:rPr lang="en-US"/>
              <a:t>) tag, and the definition paragraphs are in </a:t>
            </a:r>
            <a:r>
              <a:rPr lang="en-US" i="1"/>
              <a:t>&lt;dd&gt; </a:t>
            </a:r>
            <a:r>
              <a:rPr lang="en-US"/>
              <a:t>(</a:t>
            </a:r>
            <a:r>
              <a:rPr lang="en-US" i="1"/>
              <a:t>definition description</a:t>
            </a:r>
            <a:r>
              <a:rPr lang="en-US"/>
              <a:t>) tags. Here’s the code for the example just shown:</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1"/>
          <p:cNvSpPr txBox="1">
            <a:spLocks noGrp="1"/>
          </p:cNvSpPr>
          <p:nvPr>
            <p:ph type="body" idx="1"/>
          </p:nvPr>
        </p:nvSpPr>
        <p:spPr>
          <a:xfrm>
            <a:off x="921328" y="744964"/>
            <a:ext cx="10515600"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a:t>&lt;dl&gt;</a:t>
            </a:r>
            <a:endParaRPr/>
          </a:p>
          <a:p>
            <a:pPr marL="457200" lvl="0" indent="-342900" algn="l" rtl="0">
              <a:lnSpc>
                <a:spcPct val="90000"/>
              </a:lnSpc>
              <a:spcBef>
                <a:spcPts val="1000"/>
              </a:spcBef>
              <a:spcAft>
                <a:spcPts val="0"/>
              </a:spcAft>
              <a:buClr>
                <a:schemeClr val="dk1"/>
              </a:buClr>
              <a:buSzPts val="1800"/>
              <a:buChar char="•"/>
            </a:pPr>
            <a:r>
              <a:rPr lang="en-US"/>
              <a:t>&lt;dt&gt;Fungus&lt;/dt&gt;</a:t>
            </a:r>
            <a:endParaRPr/>
          </a:p>
          <a:p>
            <a:pPr marL="457200" lvl="0" indent="-342900" algn="l" rtl="0">
              <a:lnSpc>
                <a:spcPct val="90000"/>
              </a:lnSpc>
              <a:spcBef>
                <a:spcPts val="1000"/>
              </a:spcBef>
              <a:spcAft>
                <a:spcPts val="0"/>
              </a:spcAft>
              <a:buClr>
                <a:schemeClr val="dk1"/>
              </a:buClr>
              <a:buSzPts val="1800"/>
              <a:buChar char="•"/>
            </a:pPr>
            <a:r>
              <a:rPr lang="en-US"/>
              <a:t>&lt;dd&gt;A primitive, non-vascular, non-photosynthetic form of plant life. Examples include mildews, molds, and mushrooms.&lt;/dd&gt;</a:t>
            </a:r>
            <a:endParaRPr/>
          </a:p>
          <a:p>
            <a:pPr marL="457200" lvl="0" indent="-342900" algn="l" rtl="0">
              <a:lnSpc>
                <a:spcPct val="90000"/>
              </a:lnSpc>
              <a:spcBef>
                <a:spcPts val="1000"/>
              </a:spcBef>
              <a:spcAft>
                <a:spcPts val="0"/>
              </a:spcAft>
              <a:buClr>
                <a:schemeClr val="dk1"/>
              </a:buClr>
              <a:buSzPts val="1800"/>
              <a:buChar char="•"/>
            </a:pPr>
            <a:r>
              <a:rPr lang="en-US"/>
              <a:t>&lt;dt&gt;Nematode&lt;/dt&gt;</a:t>
            </a:r>
            <a:endParaRPr/>
          </a:p>
          <a:p>
            <a:pPr marL="457200" lvl="0" indent="-342900" algn="l" rtl="0">
              <a:lnSpc>
                <a:spcPct val="90000"/>
              </a:lnSpc>
              <a:spcBef>
                <a:spcPts val="1000"/>
              </a:spcBef>
              <a:spcAft>
                <a:spcPts val="0"/>
              </a:spcAft>
              <a:buClr>
                <a:schemeClr val="dk1"/>
              </a:buClr>
              <a:buSzPts val="1800"/>
              <a:buChar char="•"/>
            </a:pPr>
            <a:r>
              <a:rPr lang="en-US"/>
              <a:t>&lt;dd&gt;A microscopic roundworm that lives in the soil. There are both harmful and beneficial nematodes. Harmful ones take their toll on the roots of the plant.</a:t>
            </a:r>
            <a:endParaRPr/>
          </a:p>
          <a:p>
            <a:pPr marL="457200" lvl="0" indent="-342900" algn="l" rtl="0">
              <a:lnSpc>
                <a:spcPct val="90000"/>
              </a:lnSpc>
              <a:spcBef>
                <a:spcPts val="1000"/>
              </a:spcBef>
              <a:spcAft>
                <a:spcPts val="0"/>
              </a:spcAft>
              <a:buClr>
                <a:schemeClr val="dk1"/>
              </a:buClr>
              <a:buSzPts val="1800"/>
              <a:buChar char="•"/>
            </a:pPr>
            <a:r>
              <a:rPr lang="en-US"/>
              <a:t>&lt;/dd&gt;</a:t>
            </a:r>
            <a:endParaRPr/>
          </a:p>
          <a:p>
            <a:pPr marL="457200" lvl="0" indent="-342900" algn="l" rtl="0">
              <a:lnSpc>
                <a:spcPct val="90000"/>
              </a:lnSpc>
              <a:spcBef>
                <a:spcPts val="1000"/>
              </a:spcBef>
              <a:spcAft>
                <a:spcPts val="0"/>
              </a:spcAft>
              <a:buClr>
                <a:schemeClr val="dk1"/>
              </a:buClr>
              <a:buSzPts val="1800"/>
              <a:buChar char="•"/>
            </a:pPr>
            <a:r>
              <a:rPr lang="en-US"/>
              <a:t>&lt;/dl&gt;</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HTML Headings</a:t>
            </a:r>
            <a:br>
              <a:rPr lang="en-US"/>
            </a:br>
            <a:endParaRPr/>
          </a:p>
        </p:txBody>
      </p:sp>
      <p:sp>
        <p:nvSpPr>
          <p:cNvPr id="109" name="Google Shape;10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HTML headings are defined with the </a:t>
            </a:r>
            <a:r>
              <a:rPr lang="en-US" b="1"/>
              <a:t>&lt;h1&gt; to &lt;h6&gt; </a:t>
            </a:r>
            <a:r>
              <a:rPr lang="en-US"/>
              <a:t>tags.</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&lt;h1&gt; defines the most important heading. &lt;h6&gt; defines the least important heading: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endParaRPr/>
          </a:p>
        </p:txBody>
      </p:sp>
      <p:sp>
        <p:nvSpPr>
          <p:cNvPr id="389" name="Google Shape;389;p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1800"/>
              <a:buNone/>
            </a:pPr>
            <a:endParaRPr/>
          </a:p>
        </p:txBody>
      </p:sp>
      <p:pic>
        <p:nvPicPr>
          <p:cNvPr id="390" name="Google Shape;390;p62"/>
          <p:cNvPicPr preferRelativeResize="0"/>
          <p:nvPr/>
        </p:nvPicPr>
        <p:blipFill rotWithShape="1">
          <a:blip r:embed="rId3">
            <a:alphaModFix/>
          </a:blip>
          <a:srcRect/>
          <a:stretch/>
        </p:blipFill>
        <p:spPr>
          <a:xfrm>
            <a:off x="1464686" y="2565688"/>
            <a:ext cx="8652599" cy="190933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endParaRPr/>
          </a:p>
        </p:txBody>
      </p:sp>
      <p:sp>
        <p:nvSpPr>
          <p:cNvPr id="396" name="Google Shape;396;p63"/>
          <p:cNvSpPr txBox="1">
            <a:spLocks noGrp="1"/>
          </p:cNvSpPr>
          <p:nvPr>
            <p:ph type="body" idx="1"/>
          </p:nvPr>
        </p:nvSpPr>
        <p:spPr>
          <a:xfrm>
            <a:off x="685800" y="218498"/>
            <a:ext cx="10515600" cy="4351338"/>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Char char="•"/>
            </a:pPr>
            <a:r>
              <a:rPr lang="en-US" sz="2400"/>
              <a:t>&lt;dl&gt;</a:t>
            </a:r>
            <a:endParaRPr/>
          </a:p>
          <a:p>
            <a:pPr marL="457200" lvl="0" indent="-342900" algn="just" rtl="0">
              <a:lnSpc>
                <a:spcPct val="90000"/>
              </a:lnSpc>
              <a:spcBef>
                <a:spcPts val="1000"/>
              </a:spcBef>
              <a:spcAft>
                <a:spcPts val="0"/>
              </a:spcAft>
              <a:buSzPts val="1800"/>
              <a:buChar char="•"/>
            </a:pPr>
            <a:r>
              <a:rPr lang="en-US" sz="2400"/>
              <a:t>&lt;dt&gt;Acid Soil&lt;/dt&gt;</a:t>
            </a:r>
            <a:endParaRPr/>
          </a:p>
          <a:p>
            <a:pPr marL="457200" lvl="0" indent="-342900" algn="just" rtl="0">
              <a:lnSpc>
                <a:spcPct val="90000"/>
              </a:lnSpc>
              <a:spcBef>
                <a:spcPts val="1000"/>
              </a:spcBef>
              <a:spcAft>
                <a:spcPts val="0"/>
              </a:spcAft>
              <a:buSzPts val="1800"/>
              <a:buChar char="•"/>
            </a:pPr>
            <a:r>
              <a:rPr lang="en-US" sz="2400"/>
              <a:t>&lt;dd&gt;Soil that is lower than 7.0 pH. Acidity is measured by the amount of calcium in the soil. The opposite of acidic soil is alkaline soil.&lt;/dd&gt;</a:t>
            </a:r>
            <a:endParaRPr/>
          </a:p>
          <a:p>
            <a:pPr marL="457200" lvl="0" indent="-342900" algn="just" rtl="0">
              <a:lnSpc>
                <a:spcPct val="90000"/>
              </a:lnSpc>
              <a:spcBef>
                <a:spcPts val="1000"/>
              </a:spcBef>
              <a:spcAft>
                <a:spcPts val="0"/>
              </a:spcAft>
              <a:buSzPts val="1800"/>
              <a:buChar char="•"/>
            </a:pPr>
            <a:r>
              <a:rPr lang="en-US" sz="2400"/>
              <a:t>&lt;dt&gt;Deciduous&lt;/dt&gt;</a:t>
            </a:r>
            <a:endParaRPr/>
          </a:p>
          <a:p>
            <a:pPr marL="457200" lvl="0" indent="-342900" algn="just" rtl="0">
              <a:lnSpc>
                <a:spcPct val="90000"/>
              </a:lnSpc>
              <a:spcBef>
                <a:spcPts val="1000"/>
              </a:spcBef>
              <a:spcAft>
                <a:spcPts val="0"/>
              </a:spcAft>
              <a:buSzPts val="1800"/>
              <a:buChar char="•"/>
            </a:pPr>
            <a:r>
              <a:rPr lang="en-US" sz="2400"/>
              <a:t>&lt;dd&gt;A tree or plant that loses its leaves at the end of the growing season, such as a maple tree.&lt;/dd&gt;</a:t>
            </a:r>
            <a:endParaRPr/>
          </a:p>
          <a:p>
            <a:pPr marL="457200" lvl="0" indent="-342900" algn="just" rtl="0">
              <a:lnSpc>
                <a:spcPct val="90000"/>
              </a:lnSpc>
              <a:spcBef>
                <a:spcPts val="1000"/>
              </a:spcBef>
              <a:spcAft>
                <a:spcPts val="0"/>
              </a:spcAft>
              <a:buSzPts val="1800"/>
              <a:buChar char="•"/>
            </a:pPr>
            <a:r>
              <a:rPr lang="en-US" sz="2400"/>
              <a:t>&lt;dt&gt;Fungus&lt;/dt&gt;</a:t>
            </a:r>
            <a:endParaRPr/>
          </a:p>
          <a:p>
            <a:pPr marL="457200" lvl="0" indent="-342900" algn="just" rtl="0">
              <a:lnSpc>
                <a:spcPct val="90000"/>
              </a:lnSpc>
              <a:spcBef>
                <a:spcPts val="1000"/>
              </a:spcBef>
              <a:spcAft>
                <a:spcPts val="0"/>
              </a:spcAft>
              <a:buSzPts val="1800"/>
              <a:buChar char="•"/>
            </a:pPr>
            <a:r>
              <a:rPr lang="en-US" sz="2400"/>
              <a:t>&lt;dd&gt;A primitive, non-vascular, non-photosynthetic form of plant life. Examples include mildews, molds, and mushrooms.&lt;/dd&gt;</a:t>
            </a:r>
            <a:endParaRPr/>
          </a:p>
          <a:p>
            <a:pPr marL="457200" lvl="0" indent="-342900" algn="just" rtl="0">
              <a:lnSpc>
                <a:spcPct val="90000"/>
              </a:lnSpc>
              <a:spcBef>
                <a:spcPts val="1000"/>
              </a:spcBef>
              <a:spcAft>
                <a:spcPts val="0"/>
              </a:spcAft>
              <a:buSzPts val="1800"/>
              <a:buChar char="•"/>
            </a:pPr>
            <a:r>
              <a:rPr lang="en-US" sz="2400"/>
              <a:t>&lt;dt&gt;Nematode&lt;/dt&gt;</a:t>
            </a:r>
            <a:endParaRPr/>
          </a:p>
          <a:p>
            <a:pPr marL="457200" lvl="0" indent="-342900" algn="just" rtl="0">
              <a:lnSpc>
                <a:spcPct val="90000"/>
              </a:lnSpc>
              <a:spcBef>
                <a:spcPts val="1000"/>
              </a:spcBef>
              <a:spcAft>
                <a:spcPts val="0"/>
              </a:spcAft>
              <a:buSzPts val="1800"/>
              <a:buChar char="•"/>
            </a:pPr>
            <a:r>
              <a:rPr lang="en-US" sz="2400"/>
              <a:t>&lt;dd&gt;A microscopic roundworm that lives in the soil. There are both harmful and beneficial nematodes. Harmful ones take their toll on the roots of the plant.&lt;/dd&gt;</a:t>
            </a:r>
            <a:endParaRPr/>
          </a:p>
          <a:p>
            <a:pPr marL="457200" lvl="0" indent="-342900" algn="just" rtl="0">
              <a:lnSpc>
                <a:spcPct val="90000"/>
              </a:lnSpc>
              <a:spcBef>
                <a:spcPts val="1000"/>
              </a:spcBef>
              <a:spcAft>
                <a:spcPts val="0"/>
              </a:spcAft>
              <a:buSzPts val="1800"/>
              <a:buChar char="•"/>
            </a:pPr>
            <a:r>
              <a:rPr lang="en-US" sz="2400"/>
              <a:t>&lt;/dl&gt;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endParaRPr/>
          </a:p>
        </p:txBody>
      </p:sp>
      <p:sp>
        <p:nvSpPr>
          <p:cNvPr id="402" name="Google Shape;402;p6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1800"/>
              <a:buNone/>
            </a:pPr>
            <a:endParaRPr/>
          </a:p>
        </p:txBody>
      </p:sp>
      <p:pic>
        <p:nvPicPr>
          <p:cNvPr id="403" name="Google Shape;403;p64"/>
          <p:cNvPicPr preferRelativeResize="0"/>
          <p:nvPr/>
        </p:nvPicPr>
        <p:blipFill rotWithShape="1">
          <a:blip r:embed="rId3">
            <a:alphaModFix/>
          </a:blip>
          <a:srcRect/>
          <a:stretch/>
        </p:blipFill>
        <p:spPr>
          <a:xfrm>
            <a:off x="1131311" y="714808"/>
            <a:ext cx="9222139" cy="542275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b="1"/>
              <a:t>Inserting Special Characters</a:t>
            </a:r>
            <a:endParaRPr/>
          </a:p>
        </p:txBody>
      </p:sp>
      <p:sp>
        <p:nvSpPr>
          <p:cNvPr id="409" name="Google Shape;409;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1800"/>
              <a:buNone/>
            </a:pPr>
            <a:endParaRPr/>
          </a:p>
        </p:txBody>
      </p:sp>
      <p:pic>
        <p:nvPicPr>
          <p:cNvPr id="410" name="Google Shape;410;p65"/>
          <p:cNvPicPr preferRelativeResize="0"/>
          <p:nvPr/>
        </p:nvPicPr>
        <p:blipFill rotWithShape="1">
          <a:blip r:embed="rId3">
            <a:alphaModFix/>
          </a:blip>
          <a:srcRect/>
          <a:stretch/>
        </p:blipFill>
        <p:spPr>
          <a:xfrm>
            <a:off x="1404938" y="1504082"/>
            <a:ext cx="8096458" cy="466118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6"/>
          <p:cNvSpPr txBox="1">
            <a:spLocks noGrp="1"/>
          </p:cNvSpPr>
          <p:nvPr>
            <p:ph type="body" idx="1"/>
          </p:nvPr>
        </p:nvSpPr>
        <p:spPr>
          <a:xfrm>
            <a:off x="727363" y="232352"/>
            <a:ext cx="10515600" cy="4351338"/>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Char char="•"/>
            </a:pPr>
            <a:r>
              <a:rPr lang="en-US"/>
              <a:t>&lt;p&gt;Copyright </a:t>
            </a:r>
            <a:r>
              <a:rPr lang="en-US" b="1"/>
              <a:t>&amp;copy; </a:t>
            </a:r>
            <a:r>
              <a:rPr lang="en-US"/>
              <a:t>2012 The Garden Company </a:t>
            </a:r>
            <a:r>
              <a:rPr lang="en-US" b="1"/>
              <a:t>&amp;trade;</a:t>
            </a:r>
            <a:r>
              <a:rPr lang="en-US"/>
              <a:t>&lt;br&gt;</a:t>
            </a:r>
            <a:endParaRPr/>
          </a:p>
          <a:p>
            <a:pPr marL="457200" lvl="0" indent="-342900" algn="just" rtl="0">
              <a:lnSpc>
                <a:spcPct val="90000"/>
              </a:lnSpc>
              <a:spcBef>
                <a:spcPts val="1000"/>
              </a:spcBef>
              <a:spcAft>
                <a:spcPts val="0"/>
              </a:spcAft>
              <a:buSzPts val="1800"/>
              <a:buChar char="•"/>
            </a:pPr>
            <a:r>
              <a:rPr lang="en-US"/>
              <a:t>No material may be reproduced without written permission&lt;/p&gt;</a:t>
            </a:r>
            <a:endParaRPr/>
          </a:p>
        </p:txBody>
      </p:sp>
      <p:pic>
        <p:nvPicPr>
          <p:cNvPr id="416" name="Google Shape;416;p66"/>
          <p:cNvPicPr preferRelativeResize="0"/>
          <p:nvPr/>
        </p:nvPicPr>
        <p:blipFill rotWithShape="1">
          <a:blip r:embed="rId3">
            <a:alphaModFix/>
          </a:blip>
          <a:srcRect/>
          <a:stretch/>
        </p:blipFill>
        <p:spPr>
          <a:xfrm>
            <a:off x="2017999" y="1522702"/>
            <a:ext cx="7629525" cy="48101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b="1"/>
              <a:t>Inserting Horizontal Lines</a:t>
            </a:r>
            <a:endParaRPr/>
          </a:p>
        </p:txBody>
      </p:sp>
      <p:sp>
        <p:nvSpPr>
          <p:cNvPr id="422" name="Google Shape;422;p67"/>
          <p:cNvSpPr txBox="1">
            <a:spLocks noGrp="1"/>
          </p:cNvSpPr>
          <p:nvPr>
            <p:ph type="body" idx="1"/>
          </p:nvPr>
        </p:nvSpPr>
        <p:spPr>
          <a:xfrm>
            <a:off x="741218" y="1382279"/>
            <a:ext cx="10515600"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a:t>&lt;hr style="color: green; background-color: green; height: 3; width: 50%"&gt;</a:t>
            </a:r>
            <a:endParaRPr/>
          </a:p>
        </p:txBody>
      </p:sp>
      <p:pic>
        <p:nvPicPr>
          <p:cNvPr id="423" name="Google Shape;423;p67"/>
          <p:cNvPicPr preferRelativeResize="0"/>
          <p:nvPr/>
        </p:nvPicPr>
        <p:blipFill rotWithShape="1">
          <a:blip r:embed="rId3">
            <a:alphaModFix/>
          </a:blip>
          <a:srcRect/>
          <a:stretch/>
        </p:blipFill>
        <p:spPr>
          <a:xfrm>
            <a:off x="3112511" y="2047874"/>
            <a:ext cx="7629525" cy="48101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endParaRPr/>
          </a:p>
        </p:txBody>
      </p:sp>
      <p:sp>
        <p:nvSpPr>
          <p:cNvPr id="429" name="Google Shape;429;p6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1800"/>
              <a:buNone/>
            </a:pPr>
            <a:endParaRPr/>
          </a:p>
        </p:txBody>
      </p:sp>
      <p:pic>
        <p:nvPicPr>
          <p:cNvPr id="430" name="Google Shape;430;p68"/>
          <p:cNvPicPr preferRelativeResize="0"/>
          <p:nvPr/>
        </p:nvPicPr>
        <p:blipFill rotWithShape="1">
          <a:blip r:embed="rId3">
            <a:alphaModFix/>
          </a:blip>
          <a:srcRect/>
          <a:stretch/>
        </p:blipFill>
        <p:spPr>
          <a:xfrm>
            <a:off x="1278516" y="2159578"/>
            <a:ext cx="8778329" cy="235700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b="1"/>
              <a:t>Choosing Background and Foreground Colors</a:t>
            </a:r>
            <a:endParaRPr/>
          </a:p>
        </p:txBody>
      </p:sp>
      <p:sp>
        <p:nvSpPr>
          <p:cNvPr id="436" name="Google Shape;436;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Char char="•"/>
            </a:pPr>
            <a:r>
              <a:rPr lang="en-US"/>
              <a:t>Applying a Background Color</a:t>
            </a:r>
            <a:endParaRPr/>
          </a:p>
          <a:p>
            <a:pPr marL="457200" lvl="0" indent="-342900" algn="just" rtl="0">
              <a:lnSpc>
                <a:spcPct val="90000"/>
              </a:lnSpc>
              <a:spcBef>
                <a:spcPts val="1000"/>
              </a:spcBef>
              <a:spcAft>
                <a:spcPts val="0"/>
              </a:spcAft>
              <a:buSzPts val="1800"/>
              <a:buChar char="•"/>
            </a:pPr>
            <a:r>
              <a:rPr lang="en-US"/>
              <a:t>&lt;body style="background-color: yellow"&gt;</a:t>
            </a:r>
            <a:endParaRPr/>
          </a:p>
          <a:p>
            <a:pPr marL="457200" lvl="0" indent="-342900" algn="just" rtl="0">
              <a:lnSpc>
                <a:spcPct val="90000"/>
              </a:lnSpc>
              <a:spcBef>
                <a:spcPts val="1000"/>
              </a:spcBef>
              <a:spcAft>
                <a:spcPts val="0"/>
              </a:spcAft>
              <a:buSzPts val="1800"/>
              <a:buChar char="•"/>
            </a:pPr>
            <a:r>
              <a:rPr lang="en-US" b="1"/>
              <a:t>You can use the color name, the RGB value, or the hexadecimal value. Therefore, the following are equivalent to the code just shown:</a:t>
            </a:r>
            <a:endParaRPr/>
          </a:p>
          <a:p>
            <a:pPr marL="457200" lvl="0" indent="-342900" algn="just" rtl="0">
              <a:lnSpc>
                <a:spcPct val="90000"/>
              </a:lnSpc>
              <a:spcBef>
                <a:spcPts val="1000"/>
              </a:spcBef>
              <a:spcAft>
                <a:spcPts val="0"/>
              </a:spcAft>
              <a:buSzPts val="1800"/>
              <a:buChar char="•"/>
            </a:pPr>
            <a:r>
              <a:rPr lang="en-US"/>
              <a:t>&lt;body style="background-color: #FFFF00"&gt;</a:t>
            </a:r>
            <a:endParaRPr/>
          </a:p>
          <a:p>
            <a:pPr marL="457200" lvl="0" indent="-228600" algn="just" rtl="0">
              <a:lnSpc>
                <a:spcPct val="90000"/>
              </a:lnSpc>
              <a:spcBef>
                <a:spcPts val="1000"/>
              </a:spcBef>
              <a:spcAft>
                <a:spcPts val="0"/>
              </a:spcAft>
              <a:buSzPts val="180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endParaRPr/>
          </a:p>
        </p:txBody>
      </p:sp>
      <p:sp>
        <p:nvSpPr>
          <p:cNvPr id="442" name="Google Shape;442;p7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Char char="•"/>
            </a:pPr>
            <a:r>
              <a:rPr lang="en-US"/>
              <a:t>Applying a Foreground Color</a:t>
            </a:r>
            <a:endParaRPr/>
          </a:p>
          <a:p>
            <a:pPr marL="457200" lvl="0" indent="-228600" algn="just" rtl="0">
              <a:lnSpc>
                <a:spcPct val="90000"/>
              </a:lnSpc>
              <a:spcBef>
                <a:spcPts val="1000"/>
              </a:spcBef>
              <a:spcAft>
                <a:spcPts val="0"/>
              </a:spcAft>
              <a:buSzPts val="1800"/>
              <a:buNone/>
            </a:pPr>
            <a:endParaRPr/>
          </a:p>
          <a:p>
            <a:pPr marL="457200" lvl="0" indent="-342900" algn="just" rtl="0">
              <a:lnSpc>
                <a:spcPct val="90000"/>
              </a:lnSpc>
              <a:spcBef>
                <a:spcPts val="1000"/>
              </a:spcBef>
              <a:spcAft>
                <a:spcPts val="0"/>
              </a:spcAft>
              <a:buSzPts val="1800"/>
              <a:buChar char="•"/>
            </a:pPr>
            <a:r>
              <a:rPr lang="en-US"/>
              <a:t>&lt;body style="background-color: navy; color: yellow"&gt;</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b="1"/>
              <a:t>Specifying a Background Image File</a:t>
            </a:r>
            <a:br>
              <a:rPr lang="en-US" b="1"/>
            </a:br>
            <a:endParaRPr/>
          </a:p>
        </p:txBody>
      </p:sp>
      <p:sp>
        <p:nvSpPr>
          <p:cNvPr id="448" name="Google Shape;448;p7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Char char="•"/>
            </a:pPr>
            <a:r>
              <a:rPr lang="en-US" dirty="0"/>
              <a:t>For example, to use the background image file called </a:t>
            </a:r>
            <a:r>
              <a:rPr lang="en-US" i="1" dirty="0"/>
              <a:t>granite.gif </a:t>
            </a:r>
            <a:r>
              <a:rPr lang="en-US" dirty="0"/>
              <a:t>that is located in the same folder as the HTML file, you would write:</a:t>
            </a:r>
            <a:endParaRPr/>
          </a:p>
          <a:p>
            <a:pPr marL="457200" lvl="0" indent="-342900" algn="just" rtl="0">
              <a:lnSpc>
                <a:spcPct val="90000"/>
              </a:lnSpc>
              <a:spcBef>
                <a:spcPts val="1000"/>
              </a:spcBef>
              <a:spcAft>
                <a:spcPts val="0"/>
              </a:spcAft>
              <a:buSzPts val="1800"/>
              <a:buChar char="•"/>
            </a:pPr>
            <a:r>
              <a:rPr lang="en-US" b="1" dirty="0"/>
              <a:t>&lt;body style="background-image: </a:t>
            </a:r>
            <a:r>
              <a:rPr lang="en-US" b="1" dirty="0" err="1"/>
              <a:t>url</a:t>
            </a:r>
            <a:r>
              <a:rPr lang="en-US" b="1" dirty="0"/>
              <a:t>(granite.gif)"&gt;</a:t>
            </a:r>
            <a:endParaRPr/>
          </a:p>
          <a:p>
            <a:pPr marL="457200" lvl="0" indent="-228600" algn="just" rtl="0">
              <a:lnSpc>
                <a:spcPct val="90000"/>
              </a:lnSpc>
              <a:spcBef>
                <a:spcPts val="1000"/>
              </a:spcBef>
              <a:spcAft>
                <a:spcPts val="0"/>
              </a:spcAft>
              <a:buSzPts val="1800"/>
              <a:buNone/>
            </a:pPr>
            <a:endParaRPr/>
          </a:p>
          <a:p>
            <a:pPr marL="457200" lvl="0" indent="-342900" algn="just" rtl="0">
              <a:lnSpc>
                <a:spcPct val="90000"/>
              </a:lnSpc>
              <a:spcBef>
                <a:spcPts val="1000"/>
              </a:spcBef>
              <a:spcAft>
                <a:spcPts val="0"/>
              </a:spcAft>
              <a:buSzPts val="1800"/>
              <a:buChar char="•"/>
            </a:pPr>
            <a:r>
              <a:rPr lang="en-US" dirty="0"/>
              <a:t>For example, to combine the background image, background color, and foreground color in a single attribute, do the following:</a:t>
            </a:r>
            <a:endParaRPr/>
          </a:p>
          <a:p>
            <a:pPr marL="457200" lvl="0" indent="-342900" algn="just" rtl="0">
              <a:lnSpc>
                <a:spcPct val="90000"/>
              </a:lnSpc>
              <a:spcBef>
                <a:spcPts val="1000"/>
              </a:spcBef>
              <a:spcAft>
                <a:spcPts val="0"/>
              </a:spcAft>
              <a:buSzPts val="1800"/>
              <a:buChar char="•"/>
            </a:pPr>
            <a:r>
              <a:rPr lang="en-US" b="1" dirty="0"/>
              <a:t>&lt;body style="background-image: </a:t>
            </a:r>
            <a:r>
              <a:rPr lang="en-US" b="1" dirty="0" err="1"/>
              <a:t>url</a:t>
            </a:r>
            <a:r>
              <a:rPr lang="en-US" b="1" dirty="0"/>
              <a:t>(granite.gif); color: green; background-color: beige"&gt;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HTML Paragraphs</a:t>
            </a:r>
            <a:br>
              <a:rPr lang="en-US"/>
            </a:br>
            <a:endParaRPr/>
          </a:p>
        </p:txBody>
      </p:sp>
      <p:sp>
        <p:nvSpPr>
          <p:cNvPr id="115" name="Google Shape;115;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590"/>
              <a:buChar char="•"/>
            </a:pPr>
            <a:r>
              <a:rPr lang="en-US" sz="2590"/>
              <a:t>The HTML &lt;p&gt; element defines a paragraph:</a:t>
            </a:r>
            <a:endParaRPr/>
          </a:p>
          <a:p>
            <a:pPr marL="228600" lvl="0" indent="-64135" algn="l" rtl="0">
              <a:lnSpc>
                <a:spcPct val="70000"/>
              </a:lnSpc>
              <a:spcBef>
                <a:spcPts val="1000"/>
              </a:spcBef>
              <a:spcAft>
                <a:spcPts val="0"/>
              </a:spcAft>
              <a:buClr>
                <a:schemeClr val="dk1"/>
              </a:buClr>
              <a:buSzPts val="2590"/>
              <a:buNone/>
            </a:pPr>
            <a:endParaRPr sz="2590"/>
          </a:p>
          <a:p>
            <a:pPr marL="228600" lvl="0" indent="-228600" algn="l" rtl="0">
              <a:lnSpc>
                <a:spcPct val="70000"/>
              </a:lnSpc>
              <a:spcBef>
                <a:spcPts val="1000"/>
              </a:spcBef>
              <a:spcAft>
                <a:spcPts val="0"/>
              </a:spcAft>
              <a:buClr>
                <a:schemeClr val="dk1"/>
              </a:buClr>
              <a:buSzPts val="2590"/>
              <a:buNone/>
            </a:pPr>
            <a:r>
              <a:rPr lang="en-US" sz="2590"/>
              <a:t>Example</a:t>
            </a:r>
            <a:endParaRPr/>
          </a:p>
          <a:p>
            <a:pPr marL="228600" lvl="0" indent="-228600" algn="l" rtl="0">
              <a:lnSpc>
                <a:spcPct val="70000"/>
              </a:lnSpc>
              <a:spcBef>
                <a:spcPts val="1000"/>
              </a:spcBef>
              <a:spcAft>
                <a:spcPts val="0"/>
              </a:spcAft>
              <a:buClr>
                <a:schemeClr val="dk1"/>
              </a:buClr>
              <a:buSzPts val="2590"/>
              <a:buNone/>
            </a:pPr>
            <a:r>
              <a:rPr lang="en-US" sz="2590"/>
              <a:t>&lt;p&gt;</a:t>
            </a:r>
            <a:endParaRPr/>
          </a:p>
          <a:p>
            <a:pPr marL="228600" lvl="0" indent="-228600" algn="l" rtl="0">
              <a:lnSpc>
                <a:spcPct val="70000"/>
              </a:lnSpc>
              <a:spcBef>
                <a:spcPts val="1000"/>
              </a:spcBef>
              <a:spcAft>
                <a:spcPts val="0"/>
              </a:spcAft>
              <a:buClr>
                <a:schemeClr val="dk1"/>
              </a:buClr>
              <a:buSzPts val="2590"/>
              <a:buNone/>
            </a:pPr>
            <a:r>
              <a:rPr lang="en-US" sz="2590"/>
              <a:t>This paragraph</a:t>
            </a:r>
            <a:endParaRPr/>
          </a:p>
          <a:p>
            <a:pPr marL="228600" lvl="0" indent="-228600" algn="l" rtl="0">
              <a:lnSpc>
                <a:spcPct val="70000"/>
              </a:lnSpc>
              <a:spcBef>
                <a:spcPts val="1000"/>
              </a:spcBef>
              <a:spcAft>
                <a:spcPts val="0"/>
              </a:spcAft>
              <a:buClr>
                <a:schemeClr val="dk1"/>
              </a:buClr>
              <a:buSzPts val="2590"/>
              <a:buNone/>
            </a:pPr>
            <a:r>
              <a:rPr lang="en-US" sz="2590"/>
              <a:t>contains a lot of lines</a:t>
            </a:r>
            <a:endParaRPr/>
          </a:p>
          <a:p>
            <a:pPr marL="228600" lvl="0" indent="-228600" algn="l" rtl="0">
              <a:lnSpc>
                <a:spcPct val="70000"/>
              </a:lnSpc>
              <a:spcBef>
                <a:spcPts val="1000"/>
              </a:spcBef>
              <a:spcAft>
                <a:spcPts val="0"/>
              </a:spcAft>
              <a:buClr>
                <a:schemeClr val="dk1"/>
              </a:buClr>
              <a:buSzPts val="2590"/>
              <a:buNone/>
            </a:pPr>
            <a:r>
              <a:rPr lang="en-US" sz="2590"/>
              <a:t>in the source code,</a:t>
            </a:r>
            <a:endParaRPr/>
          </a:p>
          <a:p>
            <a:pPr marL="228600" lvl="0" indent="-228600" algn="l" rtl="0">
              <a:lnSpc>
                <a:spcPct val="70000"/>
              </a:lnSpc>
              <a:spcBef>
                <a:spcPts val="1000"/>
              </a:spcBef>
              <a:spcAft>
                <a:spcPts val="0"/>
              </a:spcAft>
              <a:buClr>
                <a:schemeClr val="dk1"/>
              </a:buClr>
              <a:buSzPts val="2590"/>
              <a:buNone/>
            </a:pPr>
            <a:r>
              <a:rPr lang="en-US" sz="2590"/>
              <a:t>but the browser</a:t>
            </a:r>
            <a:endParaRPr/>
          </a:p>
          <a:p>
            <a:pPr marL="228600" lvl="0" indent="-228600" algn="l" rtl="0">
              <a:lnSpc>
                <a:spcPct val="70000"/>
              </a:lnSpc>
              <a:spcBef>
                <a:spcPts val="1000"/>
              </a:spcBef>
              <a:spcAft>
                <a:spcPts val="0"/>
              </a:spcAft>
              <a:buClr>
                <a:schemeClr val="dk1"/>
              </a:buClr>
              <a:buSzPts val="2590"/>
              <a:buNone/>
            </a:pPr>
            <a:r>
              <a:rPr lang="en-US" sz="2590"/>
              <a:t>ignores it.</a:t>
            </a:r>
            <a:endParaRPr/>
          </a:p>
          <a:p>
            <a:pPr marL="228600" lvl="0" indent="-228600" algn="l" rtl="0">
              <a:lnSpc>
                <a:spcPct val="70000"/>
              </a:lnSpc>
              <a:spcBef>
                <a:spcPts val="1000"/>
              </a:spcBef>
              <a:spcAft>
                <a:spcPts val="0"/>
              </a:spcAft>
              <a:buClr>
                <a:schemeClr val="dk1"/>
              </a:buClr>
              <a:buSzPts val="2590"/>
              <a:buNone/>
            </a:pPr>
            <a:r>
              <a:rPr lang="en-US" sz="2590"/>
              <a:t>&lt;/p&gt;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Creating Hyperlinks and Anchors</a:t>
            </a:r>
            <a:endParaRPr/>
          </a:p>
          <a:p>
            <a:pPr marL="0" lvl="0" indent="0" algn="ctr" rtl="0">
              <a:spcBef>
                <a:spcPts val="0"/>
              </a:spcBef>
              <a:spcAft>
                <a:spcPts val="0"/>
              </a:spcAft>
              <a:buNone/>
            </a:pPr>
            <a:endParaRPr/>
          </a:p>
        </p:txBody>
      </p:sp>
      <p:sp>
        <p:nvSpPr>
          <p:cNvPr id="454" name="Google Shape;454;p7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just" rtl="0">
              <a:spcBef>
                <a:spcPts val="1000"/>
              </a:spcBef>
              <a:spcAft>
                <a:spcPts val="0"/>
              </a:spcAft>
              <a:buSzPts val="1800"/>
              <a:buChar char="•"/>
            </a:pPr>
            <a:r>
              <a:rPr lang="en-US" dirty="0"/>
              <a:t>The </a:t>
            </a:r>
            <a:r>
              <a:rPr lang="en-US" b="1" dirty="0"/>
              <a:t>Web is based on hyperlinks</a:t>
            </a:r>
            <a:r>
              <a:rPr lang="en-US" dirty="0"/>
              <a:t>. Each Web page contains active links to other pages, which in turn link to even more pages, until presumably the entire Web (or at least a great chunk of it) is bound together.</a:t>
            </a:r>
            <a:endParaRPr/>
          </a:p>
          <a:p>
            <a:pPr marL="457200" lvl="0" indent="-342900" algn="just" rtl="0">
              <a:spcBef>
                <a:spcPts val="0"/>
              </a:spcBef>
              <a:spcAft>
                <a:spcPts val="0"/>
              </a:spcAft>
              <a:buSzPts val="1800"/>
              <a:buChar char="•"/>
            </a:pPr>
            <a:r>
              <a:rPr lang="en-US" b="1" dirty="0"/>
              <a:t>&lt;a&gt; tag</a:t>
            </a:r>
            <a:r>
              <a:rPr lang="en-US" dirty="0"/>
              <a:t>, which is used to create various types of hyperlinks. </a:t>
            </a: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Hyperlinking to a Web Page</a:t>
            </a:r>
            <a:endParaRPr/>
          </a:p>
        </p:txBody>
      </p:sp>
      <p:sp>
        <p:nvSpPr>
          <p:cNvPr id="460" name="Google Shape;460;p7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Clr>
                <a:schemeClr val="dk1"/>
              </a:buClr>
              <a:buSzPts val="1100"/>
              <a:buFont typeface="Arial"/>
              <a:buNone/>
            </a:pPr>
            <a:r>
              <a:rPr lang="en-US" dirty="0"/>
              <a:t>It starts with the &lt;a&gt; tag, and then uses an </a:t>
            </a:r>
            <a:r>
              <a:rPr lang="en-US" dirty="0" err="1"/>
              <a:t>href</a:t>
            </a:r>
            <a:r>
              <a:rPr lang="en-US" dirty="0"/>
              <a:t>= attribute which provides the URL or the path to the destination. For example, an opening tag might look like this:</a:t>
            </a:r>
            <a:endParaRPr/>
          </a:p>
          <a:p>
            <a:pPr marL="0" lvl="0" indent="0" algn="just" rtl="0">
              <a:spcBef>
                <a:spcPts val="1000"/>
              </a:spcBef>
              <a:spcAft>
                <a:spcPts val="0"/>
              </a:spcAft>
              <a:buNone/>
            </a:pPr>
            <a:r>
              <a:rPr lang="en-US" b="1" dirty="0"/>
              <a:t>&lt;a </a:t>
            </a:r>
            <a:r>
              <a:rPr lang="en-US" b="1" dirty="0" err="1"/>
              <a:t>href</a:t>
            </a:r>
            <a:r>
              <a:rPr lang="en-US" b="1" dirty="0"/>
              <a:t>="</a:t>
            </a:r>
            <a:r>
              <a:rPr lang="en-US" b="1" u="sng" dirty="0">
                <a:solidFill>
                  <a:schemeClr val="hlink"/>
                </a:solidFill>
                <a:hlinkClick r:id="rId3"/>
              </a:rPr>
              <a:t>http://www.microsoft.com</a:t>
            </a:r>
            <a:r>
              <a:rPr lang="en-US" b="1" dirty="0"/>
              <a:t>"&gt;</a:t>
            </a:r>
            <a:endParaRPr b="1"/>
          </a:p>
          <a:p>
            <a:pPr marL="0" lvl="0" indent="0" algn="just" rtl="0">
              <a:spcBef>
                <a:spcPts val="1000"/>
              </a:spcBef>
              <a:spcAft>
                <a:spcPts val="0"/>
              </a:spcAft>
              <a:buNone/>
            </a:pPr>
            <a:endParaRPr/>
          </a:p>
          <a:p>
            <a:pPr marL="0" lvl="0" indent="0" algn="just" rtl="0">
              <a:spcBef>
                <a:spcPts val="1000"/>
              </a:spcBef>
              <a:spcAft>
                <a:spcPts val="0"/>
              </a:spcAft>
              <a:buNone/>
            </a:pPr>
            <a:r>
              <a:rPr lang="en-US" dirty="0"/>
              <a:t>Visit </a:t>
            </a:r>
            <a:r>
              <a:rPr lang="en-US" b="1" dirty="0"/>
              <a:t>&lt;a </a:t>
            </a:r>
            <a:r>
              <a:rPr lang="en-US" b="1" dirty="0" err="1"/>
              <a:t>href</a:t>
            </a:r>
            <a:r>
              <a:rPr lang="en-US" b="1" dirty="0"/>
              <a:t>="http://www.microsoft.com"&gt;</a:t>
            </a:r>
            <a:r>
              <a:rPr lang="en-US" dirty="0"/>
              <a:t>Microsoft.com&lt;/a&gt; for the latest information.</a:t>
            </a:r>
            <a:endParaRPr/>
          </a:p>
          <a:p>
            <a:pPr marL="0" lvl="0" indent="0" algn="just" rtl="0">
              <a:spcBef>
                <a:spcPts val="1000"/>
              </a:spcBef>
              <a:spcAft>
                <a:spcPts val="0"/>
              </a:spcAft>
              <a:buNone/>
            </a:pPr>
            <a:r>
              <a:rPr lang="en-US" dirty="0"/>
              <a:t>When viewed in a browser, this produces a text-based hyperlink similar to that shown in the following image:</a:t>
            </a:r>
            <a:endParaRPr/>
          </a:p>
          <a:p>
            <a:pPr marL="0" lvl="0" indent="0" algn="just"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pic>
        <p:nvPicPr>
          <p:cNvPr id="461" name="Google Shape;461;p73"/>
          <p:cNvPicPr preferRelativeResize="0"/>
          <p:nvPr/>
        </p:nvPicPr>
        <p:blipFill>
          <a:blip r:embed="rId4">
            <a:alphaModFix/>
          </a:blip>
          <a:stretch>
            <a:fillRect/>
          </a:stretch>
        </p:blipFill>
        <p:spPr>
          <a:xfrm>
            <a:off x="1387925" y="6176825"/>
            <a:ext cx="5630025" cy="5301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67" name="Google Shape;467;p74"/>
          <p:cNvSpPr txBox="1">
            <a:spLocks noGrp="1"/>
          </p:cNvSpPr>
          <p:nvPr>
            <p:ph type="body" idx="1"/>
          </p:nvPr>
        </p:nvSpPr>
        <p:spPr>
          <a:xfrm>
            <a:off x="165725" y="1825625"/>
            <a:ext cx="11889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a:t>if you wanted to provide a direct link to the page where users can download Windows Media Player, you would use this tag:</a:t>
            </a:r>
            <a:endParaRPr/>
          </a:p>
          <a:p>
            <a:pPr marL="0" lvl="0" indent="0" algn="l" rtl="0">
              <a:spcBef>
                <a:spcPts val="1000"/>
              </a:spcBef>
              <a:spcAft>
                <a:spcPts val="0"/>
              </a:spcAft>
              <a:buClr>
                <a:schemeClr val="dk1"/>
              </a:buClr>
              <a:buSzPts val="1100"/>
              <a:buFont typeface="Arial"/>
              <a:buNone/>
            </a:pPr>
            <a:r>
              <a:rPr lang="en-US"/>
              <a:t>&lt;a href=</a:t>
            </a:r>
            <a:endParaRPr/>
          </a:p>
          <a:p>
            <a:pPr marL="0" lvl="0" indent="0" algn="l" rtl="0">
              <a:spcBef>
                <a:spcPts val="1000"/>
              </a:spcBef>
              <a:spcAft>
                <a:spcPts val="0"/>
              </a:spcAft>
              <a:buClr>
                <a:schemeClr val="dk1"/>
              </a:buClr>
              <a:buSzPts val="1100"/>
              <a:buFont typeface="Arial"/>
              <a:buNone/>
            </a:pPr>
            <a:r>
              <a:rPr lang="en-US"/>
              <a:t>"</a:t>
            </a:r>
            <a:r>
              <a:rPr lang="en-US" u="sng">
                <a:solidFill>
                  <a:schemeClr val="hlink"/>
                </a:solidFill>
                <a:hlinkClick r:id="rId3"/>
              </a:rPr>
              <a:t>http://www.microsoft.com/windows/windowsmedia/player/download/download.aspx</a:t>
            </a:r>
            <a:r>
              <a:rPr lang="en-US"/>
              <a:t>"&gt; Download Windows Media Player&lt;/a&gt;</a:t>
            </a:r>
            <a:endParaRPr/>
          </a:p>
          <a:p>
            <a:pPr marL="0" lvl="0" indent="0" algn="l" rtl="0">
              <a:spcBef>
                <a:spcPts val="1000"/>
              </a:spcBef>
              <a:spcAft>
                <a:spcPts val="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Using Relative and Absolute Paths</a:t>
            </a:r>
            <a:endParaRPr/>
          </a:p>
        </p:txBody>
      </p:sp>
      <p:sp>
        <p:nvSpPr>
          <p:cNvPr id="473" name="Google Shape;473;p7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dirty="0"/>
              <a:t>Paths that contain a complete address that anyone can use to get to that page are called absolute paths. Absolute paths are very reliable, but they are also long and </a:t>
            </a:r>
            <a:r>
              <a:rPr lang="en-US" dirty="0" smtClean="0"/>
              <a:t>awkward </a:t>
            </a:r>
            <a:r>
              <a:rPr lang="en-US" dirty="0"/>
              <a:t>to type. For example:</a:t>
            </a:r>
            <a:endParaRPr/>
          </a:p>
          <a:p>
            <a:pPr marL="0" lvl="0" indent="0" algn="l" rtl="0">
              <a:spcBef>
                <a:spcPts val="1000"/>
              </a:spcBef>
              <a:spcAft>
                <a:spcPts val="0"/>
              </a:spcAft>
              <a:buNone/>
            </a:pPr>
            <a:r>
              <a:rPr lang="en-US" dirty="0"/>
              <a:t>&lt;a </a:t>
            </a:r>
            <a:r>
              <a:rPr lang="en-US" dirty="0" err="1"/>
              <a:t>href</a:t>
            </a:r>
            <a:r>
              <a:rPr lang="en-US" dirty="0"/>
              <a:t>="http://www.contoso.com/gardener/images/foliage.htm"&gt;Diagnosing Foliage Problems&lt;/a&gt;</a:t>
            </a: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79" name="Google Shape;479;p7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Clr>
                <a:schemeClr val="dk1"/>
              </a:buClr>
              <a:buSzPts val="1100"/>
              <a:buFont typeface="Arial"/>
              <a:buNone/>
            </a:pPr>
            <a:r>
              <a:rPr lang="en-US"/>
              <a:t>When you are linking to files in the same Web site as the link itself, you do not need to include the complete path to the file; you can simply provide its name. When the file is in the same folder, you need only supply the file name. For example, if the index.htm and foliage.htm pages of The Garden Company Web site were in the same folder, in the</a:t>
            </a:r>
            <a:endParaRPr/>
          </a:p>
          <a:p>
            <a:pPr marL="0" lvl="0" indent="0" algn="just" rtl="0">
              <a:spcBef>
                <a:spcPts val="1000"/>
              </a:spcBef>
              <a:spcAft>
                <a:spcPts val="0"/>
              </a:spcAft>
              <a:buClr>
                <a:schemeClr val="dk1"/>
              </a:buClr>
              <a:buSzPts val="1100"/>
              <a:buFont typeface="Arial"/>
              <a:buNone/>
            </a:pPr>
            <a:r>
              <a:rPr lang="en-US"/>
              <a:t>index.htm file, you could refer to foliage.htm like this:</a:t>
            </a:r>
            <a:endParaRPr/>
          </a:p>
          <a:p>
            <a:pPr marL="0" lvl="0" indent="0" algn="just" rtl="0">
              <a:spcBef>
                <a:spcPts val="1000"/>
              </a:spcBef>
              <a:spcAft>
                <a:spcPts val="0"/>
              </a:spcAft>
              <a:buClr>
                <a:schemeClr val="dk1"/>
              </a:buClr>
              <a:buSzPts val="1100"/>
              <a:buFont typeface="Arial"/>
              <a:buNone/>
            </a:pPr>
            <a:r>
              <a:rPr lang="en-US"/>
              <a:t>&lt;a href="foliage.htm"&gt;Diagnosing Foliage Problems&lt;/a&gt;</a:t>
            </a:r>
            <a:endParaRPr/>
          </a:p>
          <a:p>
            <a:pPr marL="0" lvl="0" indent="0" algn="just" rtl="0">
              <a:spcBef>
                <a:spcPts val="1000"/>
              </a:spcBef>
              <a:spcAft>
                <a:spcPts val="0"/>
              </a:spcAft>
              <a:buClr>
                <a:schemeClr val="dk1"/>
              </a:buClr>
              <a:buSzPts val="1100"/>
              <a:buFont typeface="Arial"/>
              <a:buNone/>
            </a:pPr>
            <a:r>
              <a:rPr lang="en-US"/>
              <a:t>This is called a relative path, because the destination file is relative to the current file’s location.</a:t>
            </a:r>
            <a:endParaRPr/>
          </a:p>
          <a:p>
            <a:pPr marL="0" lvl="0" indent="0" algn="l" rtl="0">
              <a:spcBef>
                <a:spcPts val="100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85" name="Google Shape;485;p7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Clr>
                <a:schemeClr val="dk1"/>
              </a:buClr>
              <a:buSzPts val="1100"/>
              <a:buFont typeface="Arial"/>
              <a:buNone/>
            </a:pPr>
            <a:r>
              <a:rPr lang="en-US" dirty="0"/>
              <a:t>To direct the hyperlink to </a:t>
            </a:r>
            <a:r>
              <a:rPr lang="en-US" b="1" dirty="0"/>
              <a:t>open a page in a new window</a:t>
            </a:r>
            <a:r>
              <a:rPr lang="en-US" dirty="0"/>
              <a:t>, add the attribute </a:t>
            </a:r>
            <a:r>
              <a:rPr lang="en-US" b="1" dirty="0"/>
              <a:t>target=″_blank″ </a:t>
            </a:r>
            <a:r>
              <a:rPr lang="en-US" dirty="0"/>
              <a:t>to the &lt;a&gt; tag. For example, to open the foliage.htm file in a new window, the tag would be structured like this:</a:t>
            </a:r>
            <a:endParaRPr/>
          </a:p>
          <a:p>
            <a:pPr marL="0" lvl="0" indent="0" algn="just" rtl="0">
              <a:spcBef>
                <a:spcPts val="1000"/>
              </a:spcBef>
              <a:spcAft>
                <a:spcPts val="0"/>
              </a:spcAft>
              <a:buClr>
                <a:schemeClr val="dk1"/>
              </a:buClr>
              <a:buSzPts val="1100"/>
              <a:buFont typeface="Arial"/>
              <a:buNone/>
            </a:pPr>
            <a:r>
              <a:rPr lang="en-US" b="1" dirty="0"/>
              <a:t>&lt;a </a:t>
            </a:r>
            <a:r>
              <a:rPr lang="en-US" b="1" dirty="0" err="1"/>
              <a:t>href</a:t>
            </a:r>
            <a:r>
              <a:rPr lang="en-US" b="1" dirty="0"/>
              <a:t>="foliage.htm" target="_blank"&gt;Diagnosing Foliage Problems&lt;/a&gt;</a:t>
            </a:r>
            <a:endParaRPr b="1"/>
          </a:p>
          <a:p>
            <a:pPr marL="0" lvl="0" indent="0" algn="l" rtl="0">
              <a:spcBef>
                <a:spcPts val="100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Hyperlinking to an E-Mail Address</a:t>
            </a:r>
            <a:endParaRPr/>
          </a:p>
        </p:txBody>
      </p:sp>
      <p:sp>
        <p:nvSpPr>
          <p:cNvPr id="491" name="Google Shape;491;p7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dirty="0"/>
              <a:t>Hyperlinks can point to anything, not just to Web pages. You can create e-mail hyperlinks, for example, that start the user’s default e-mail program, create a new message, and enter the recipient’s address.</a:t>
            </a:r>
            <a:endParaRPr/>
          </a:p>
          <a:p>
            <a:pPr marL="0" lvl="0" indent="0" algn="just" rtl="0">
              <a:spcBef>
                <a:spcPts val="1000"/>
              </a:spcBef>
              <a:spcAft>
                <a:spcPts val="0"/>
              </a:spcAft>
              <a:buNone/>
            </a:pPr>
            <a:endParaRPr/>
          </a:p>
          <a:p>
            <a:pPr marL="0" lvl="0" indent="0" algn="just" rtl="0">
              <a:spcBef>
                <a:spcPts val="1000"/>
              </a:spcBef>
              <a:spcAft>
                <a:spcPts val="0"/>
              </a:spcAft>
              <a:buNone/>
            </a:pPr>
            <a:r>
              <a:rPr lang="en-US" dirty="0"/>
              <a:t>To create a hyperlink to an e-mail address, use the same </a:t>
            </a:r>
            <a:r>
              <a:rPr lang="en-US" dirty="0" err="1"/>
              <a:t>href</a:t>
            </a:r>
            <a:r>
              <a:rPr lang="en-US" dirty="0"/>
              <a:t>= attribute as you did previously, but instead of a Web address, type </a:t>
            </a:r>
            <a:r>
              <a:rPr lang="en-US" b="1" dirty="0"/>
              <a:t>mailto: </a:t>
            </a:r>
            <a:r>
              <a:rPr lang="en-US" dirty="0"/>
              <a:t>followed by the e-mail address, like this:</a:t>
            </a:r>
            <a:endParaRPr/>
          </a:p>
          <a:p>
            <a:pPr marL="0" lvl="0" indent="0" algn="just" rtl="0">
              <a:spcBef>
                <a:spcPts val="1000"/>
              </a:spcBef>
              <a:spcAft>
                <a:spcPts val="0"/>
              </a:spcAft>
              <a:buNone/>
            </a:pPr>
            <a:r>
              <a:rPr lang="en-US" b="1" dirty="0"/>
              <a:t>&lt;a </a:t>
            </a:r>
            <a:r>
              <a:rPr lang="en-US" b="1" dirty="0" err="1"/>
              <a:t>href</a:t>
            </a:r>
            <a:r>
              <a:rPr lang="en-US" b="1" dirty="0"/>
              <a:t>="mailto:support@adatum.com"&gt;Contact Us&lt;/a&gt;</a:t>
            </a:r>
            <a:endParaRPr b="1"/>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Creating and Hyperlinking to Anchors</a:t>
            </a:r>
            <a:endParaRPr/>
          </a:p>
        </p:txBody>
      </p:sp>
      <p:sp>
        <p:nvSpPr>
          <p:cNvPr id="497" name="Google Shape;497;p7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dirty="0"/>
              <a:t>An anchor is a marker within an HTML document, roughly analogous to a bookmark in a Word document. You define a specific location in the document with an anchor name, and then you can hyperlink directly to that anchor.</a:t>
            </a:r>
            <a:endParaRPr/>
          </a:p>
          <a:p>
            <a:pPr marL="0" lvl="0" indent="0" algn="just" rtl="0">
              <a:spcBef>
                <a:spcPts val="1000"/>
              </a:spcBef>
              <a:spcAft>
                <a:spcPts val="0"/>
              </a:spcAft>
              <a:buNone/>
            </a:pPr>
            <a:r>
              <a:rPr lang="en-US" dirty="0"/>
              <a:t>Anchors are most valuable in long documents with multiple sections. They provide a means for users to jump directly to whatever section they want rather than having to read or scroll through the entire document.</a:t>
            </a:r>
            <a:endParaRPr/>
          </a:p>
          <a:p>
            <a:pPr marL="0" lvl="0" indent="0" algn="l" rtl="0">
              <a:spcBef>
                <a:spcPts val="1000"/>
              </a:spcBef>
              <a:spcAft>
                <a:spcPts val="0"/>
              </a:spcAft>
              <a:buClr>
                <a:schemeClr val="dk1"/>
              </a:buClr>
              <a:buSzPts val="1100"/>
              <a:buFont typeface="Arial"/>
              <a:buNone/>
            </a:pPr>
            <a:r>
              <a:rPr lang="en-US" dirty="0"/>
              <a:t>&lt;a name="conclusion"&gt;Conclusion&lt;/a&gt;</a:t>
            </a:r>
            <a:endParaRPr/>
          </a:p>
          <a:p>
            <a:pPr marL="0" lvl="0" indent="0" algn="l" rtl="0">
              <a:spcBef>
                <a:spcPts val="1000"/>
              </a:spcBef>
              <a:spcAft>
                <a:spcPts val="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8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03" name="Google Shape;503;p8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504" name="Google Shape;504;p80"/>
          <p:cNvPicPr preferRelativeResize="0"/>
          <p:nvPr/>
        </p:nvPicPr>
        <p:blipFill>
          <a:blip r:embed="rId3">
            <a:alphaModFix/>
          </a:blip>
          <a:stretch>
            <a:fillRect/>
          </a:stretch>
        </p:blipFill>
        <p:spPr>
          <a:xfrm>
            <a:off x="1498150" y="252400"/>
            <a:ext cx="8206900" cy="618594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81"/>
          <p:cNvSpPr txBox="1">
            <a:spLocks noGrp="1"/>
          </p:cNvSpPr>
          <p:nvPr>
            <p:ph type="title"/>
          </p:nvPr>
        </p:nvSpPr>
        <p:spPr>
          <a:xfrm>
            <a:off x="838200" y="-1587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Hyperlinking to Other Content</a:t>
            </a:r>
            <a:endParaRPr/>
          </a:p>
        </p:txBody>
      </p:sp>
      <p:sp>
        <p:nvSpPr>
          <p:cNvPr id="510" name="Google Shape;510;p8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511" name="Google Shape;511;p81"/>
          <p:cNvPicPr preferRelativeResize="0"/>
          <p:nvPr/>
        </p:nvPicPr>
        <p:blipFill>
          <a:blip r:embed="rId3">
            <a:alphaModFix/>
          </a:blip>
          <a:stretch>
            <a:fillRect/>
          </a:stretch>
        </p:blipFill>
        <p:spPr>
          <a:xfrm>
            <a:off x="2286000" y="1129425"/>
            <a:ext cx="7620000" cy="5743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1" name="Google Shape;12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None/>
            </a:pPr>
            <a:r>
              <a:rPr lang="en-US"/>
              <a:t>&lt;html&gt;</a:t>
            </a:r>
            <a:endParaRPr/>
          </a:p>
          <a:p>
            <a:pPr marL="228600" lvl="0" indent="-228600" algn="l" rtl="0">
              <a:lnSpc>
                <a:spcPct val="90000"/>
              </a:lnSpc>
              <a:spcBef>
                <a:spcPts val="1000"/>
              </a:spcBef>
              <a:spcAft>
                <a:spcPts val="0"/>
              </a:spcAft>
              <a:buClr>
                <a:schemeClr val="dk1"/>
              </a:buClr>
              <a:buSzPts val="2800"/>
              <a:buNone/>
            </a:pPr>
            <a:r>
              <a:rPr lang="en-US"/>
              <a:t>&lt;body&gt;</a:t>
            </a:r>
            <a:endParaRPr/>
          </a:p>
          <a:p>
            <a:pPr marL="228600" lvl="0" indent="-228600" algn="l" rtl="0">
              <a:lnSpc>
                <a:spcPct val="90000"/>
              </a:lnSpc>
              <a:spcBef>
                <a:spcPts val="1000"/>
              </a:spcBef>
              <a:spcAft>
                <a:spcPts val="0"/>
              </a:spcAft>
              <a:buClr>
                <a:schemeClr val="dk1"/>
              </a:buClr>
              <a:buSzPts val="2800"/>
              <a:buNone/>
            </a:pPr>
            <a:r>
              <a:rPr lang="en-US"/>
              <a:t>&lt;h1&gt;My First Heading&lt;/h1&gt;</a:t>
            </a:r>
            <a:endParaRPr/>
          </a:p>
          <a:p>
            <a:pPr marL="228600" lvl="0" indent="-228600" algn="l" rtl="0">
              <a:lnSpc>
                <a:spcPct val="90000"/>
              </a:lnSpc>
              <a:spcBef>
                <a:spcPts val="1000"/>
              </a:spcBef>
              <a:spcAft>
                <a:spcPts val="0"/>
              </a:spcAft>
              <a:buClr>
                <a:schemeClr val="dk1"/>
              </a:buClr>
              <a:buSzPts val="2800"/>
              <a:buNone/>
            </a:pPr>
            <a:r>
              <a:rPr lang="en-US"/>
              <a:t>&lt;p&gt;My first paragraph.&lt;/p&gt;</a:t>
            </a:r>
            <a:endParaRPr/>
          </a:p>
          <a:p>
            <a:pPr marL="228600" lvl="0" indent="-228600" algn="l" rtl="0">
              <a:lnSpc>
                <a:spcPct val="90000"/>
              </a:lnSpc>
              <a:spcBef>
                <a:spcPts val="1000"/>
              </a:spcBef>
              <a:spcAft>
                <a:spcPts val="0"/>
              </a:spcAft>
              <a:buClr>
                <a:schemeClr val="dk1"/>
              </a:buClr>
              <a:buSzPts val="2800"/>
              <a:buNone/>
            </a:pPr>
            <a:r>
              <a:rPr lang="en-US"/>
              <a:t>&lt;/body&gt;</a:t>
            </a:r>
            <a:endParaRPr/>
          </a:p>
          <a:p>
            <a:pPr marL="228600" lvl="0" indent="-228600" algn="l" rtl="0">
              <a:lnSpc>
                <a:spcPct val="90000"/>
              </a:lnSpc>
              <a:spcBef>
                <a:spcPts val="1000"/>
              </a:spcBef>
              <a:spcAft>
                <a:spcPts val="0"/>
              </a:spcAft>
              <a:buClr>
                <a:schemeClr val="dk1"/>
              </a:buClr>
              <a:buSzPts val="2800"/>
              <a:buNone/>
            </a:pPr>
            <a:r>
              <a:rPr lang="en-US"/>
              <a:t>&lt;/html&gt;</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8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Introduction to Style Sheets</a:t>
            </a:r>
            <a:endParaRPr/>
          </a:p>
          <a:p>
            <a:pPr marL="0" lvl="0" indent="0" algn="ctr" rtl="0">
              <a:spcBef>
                <a:spcPts val="0"/>
              </a:spcBef>
              <a:spcAft>
                <a:spcPts val="0"/>
              </a:spcAft>
              <a:buNone/>
            </a:pPr>
            <a:endParaRPr/>
          </a:p>
        </p:txBody>
      </p:sp>
      <p:sp>
        <p:nvSpPr>
          <p:cNvPr id="523" name="Google Shape;523;p8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US" dirty="0"/>
              <a:t>A cascading style sheet (CSS) is code that </a:t>
            </a:r>
            <a:r>
              <a:rPr lang="en-US" b="1" dirty="0"/>
              <a:t>specifies formatting based on styles. </a:t>
            </a:r>
            <a:r>
              <a:rPr lang="en-US" dirty="0"/>
              <a:t>You can store the </a:t>
            </a:r>
            <a:r>
              <a:rPr lang="en-US" b="1" dirty="0"/>
              <a:t>CSS code in the &lt;head&gt; section </a:t>
            </a:r>
            <a:r>
              <a:rPr lang="en-US" dirty="0"/>
              <a:t>of the Web page to which you want it to apply, or you </a:t>
            </a:r>
            <a:r>
              <a:rPr lang="en-US" b="1" dirty="0"/>
              <a:t>can store it in a separate file with a .</a:t>
            </a:r>
            <a:r>
              <a:rPr lang="en-US" b="1" dirty="0" err="1"/>
              <a:t>css</a:t>
            </a:r>
            <a:r>
              <a:rPr lang="en-US" b="1" dirty="0"/>
              <a:t> extension</a:t>
            </a:r>
            <a:r>
              <a:rPr lang="en-US" dirty="0"/>
              <a:t> (which works well if you want the same CSS to apply to more than one Web page).</a:t>
            </a:r>
            <a:endParaRPr/>
          </a:p>
          <a:p>
            <a:pPr marL="0" lvl="0" indent="0" algn="just"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Understanding Styles</a:t>
            </a:r>
            <a:endParaRPr/>
          </a:p>
        </p:txBody>
      </p:sp>
      <p:sp>
        <p:nvSpPr>
          <p:cNvPr id="529" name="Google Shape;529;p8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just" rtl="0">
              <a:spcBef>
                <a:spcPts val="1000"/>
              </a:spcBef>
              <a:spcAft>
                <a:spcPts val="0"/>
              </a:spcAft>
              <a:buSzPts val="1800"/>
              <a:buChar char="•"/>
            </a:pPr>
            <a:r>
              <a:rPr lang="en-US" dirty="0"/>
              <a:t>a style </a:t>
            </a:r>
            <a:r>
              <a:rPr lang="en-US" b="1" dirty="0"/>
              <a:t>is a formatting rule</a:t>
            </a:r>
            <a:r>
              <a:rPr lang="en-US" dirty="0"/>
              <a:t>. That rule can be applied to an individual tag, to all instances of a certain tag within a document, or to all instances of a certain tag across a group of documents.</a:t>
            </a:r>
            <a:endParaRPr/>
          </a:p>
          <a:p>
            <a:pPr marL="457200" lvl="0" indent="-342900" algn="just" rtl="0">
              <a:spcBef>
                <a:spcPts val="0"/>
              </a:spcBef>
              <a:spcAft>
                <a:spcPts val="0"/>
              </a:spcAft>
              <a:buSzPts val="1800"/>
              <a:buChar char="•"/>
            </a:pPr>
            <a:r>
              <a:rPr lang="en-US" dirty="0"/>
              <a:t>For example, to use a square bullet character in an unordered list, you would use the </a:t>
            </a:r>
            <a:r>
              <a:rPr lang="en-US" b="1" dirty="0"/>
              <a:t>style= </a:t>
            </a:r>
            <a:r>
              <a:rPr lang="en-US" dirty="0"/>
              <a:t>attribute with the </a:t>
            </a:r>
            <a:r>
              <a:rPr lang="en-US" b="1" dirty="0"/>
              <a:t>&lt;</a:t>
            </a:r>
            <a:r>
              <a:rPr lang="en-US" b="1" dirty="0" err="1"/>
              <a:t>ul</a:t>
            </a:r>
            <a:r>
              <a:rPr lang="en-US" b="1" dirty="0"/>
              <a:t>&gt; tag </a:t>
            </a:r>
            <a:r>
              <a:rPr lang="en-US" dirty="0"/>
              <a:t>like this:</a:t>
            </a:r>
            <a:endParaRPr/>
          </a:p>
          <a:p>
            <a:pPr marL="457200" lvl="0" indent="-342900" algn="just" rtl="0">
              <a:spcBef>
                <a:spcPts val="0"/>
              </a:spcBef>
              <a:spcAft>
                <a:spcPts val="0"/>
              </a:spcAft>
              <a:buSzPts val="1800"/>
              <a:buChar char="•"/>
            </a:pPr>
            <a:r>
              <a:rPr lang="en-US" b="1" dirty="0"/>
              <a:t>&lt;</a:t>
            </a:r>
            <a:r>
              <a:rPr lang="en-US" b="1" dirty="0" err="1"/>
              <a:t>ul</a:t>
            </a:r>
            <a:r>
              <a:rPr lang="en-US" b="1" dirty="0"/>
              <a:t> style="list-style-type: square"&gt;</a:t>
            </a:r>
            <a:endParaRPr b="1"/>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8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35" name="Google Shape;535;p8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dirty="0"/>
              <a:t>But suppose you have several unordered lists in your document, and you want them all to use the same square bullet character</a:t>
            </a:r>
            <a:r>
              <a:rPr lang="en-US" dirty="0" smtClean="0"/>
              <a:t>.</a:t>
            </a:r>
          </a:p>
          <a:p>
            <a:r>
              <a:rPr lang="en-US" dirty="0" smtClean="0"/>
              <a:t>The </a:t>
            </a:r>
            <a:r>
              <a:rPr lang="en-US" i="1" dirty="0" smtClean="0"/>
              <a:t>&lt;style&gt; section might look like this:</a:t>
            </a:r>
          </a:p>
          <a:p>
            <a:pPr>
              <a:buNone/>
            </a:pPr>
            <a:r>
              <a:rPr lang="en-US" dirty="0" smtClean="0"/>
              <a:t>&lt;style type="text/</a:t>
            </a:r>
            <a:r>
              <a:rPr lang="en-US" dirty="0" err="1" smtClean="0"/>
              <a:t>css</a:t>
            </a:r>
            <a:r>
              <a:rPr lang="en-US" dirty="0" smtClean="0"/>
              <a:t>"&gt;</a:t>
            </a:r>
          </a:p>
          <a:p>
            <a:pPr>
              <a:buNone/>
            </a:pPr>
            <a:r>
              <a:rPr lang="en-US" dirty="0" err="1" smtClean="0"/>
              <a:t>ul</a:t>
            </a:r>
            <a:r>
              <a:rPr lang="en-US" dirty="0" smtClean="0"/>
              <a:t> {</a:t>
            </a:r>
          </a:p>
          <a:p>
            <a:pPr>
              <a:buNone/>
            </a:pPr>
            <a:r>
              <a:rPr lang="en-US" dirty="0" smtClean="0"/>
              <a:t>list-style-type: square</a:t>
            </a:r>
          </a:p>
          <a:p>
            <a:pPr>
              <a:buNone/>
            </a:pPr>
            <a:r>
              <a:rPr lang="en-US" dirty="0" smtClean="0"/>
              <a:t>}</a:t>
            </a:r>
          </a:p>
          <a:p>
            <a:pPr>
              <a:buNone/>
            </a:pPr>
            <a:r>
              <a:rPr lang="en-US" dirty="0" smtClean="0"/>
              <a:t>&lt;/style&gt;</a:t>
            </a:r>
            <a:endParaRPr/>
          </a:p>
          <a:p>
            <a:pPr marL="0" lvl="0" indent="0" algn="l" rtl="0">
              <a:spcBef>
                <a:spcPts val="1000"/>
              </a:spcBef>
              <a:spcAft>
                <a:spcPts val="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Constructing Style Rules</a:t>
            </a:r>
            <a:endParaRPr lang="en-US" dirty="0"/>
          </a:p>
        </p:txBody>
      </p:sp>
      <p:sp>
        <p:nvSpPr>
          <p:cNvPr id="3" name="Text Placeholder 2"/>
          <p:cNvSpPr>
            <a:spLocks noGrp="1"/>
          </p:cNvSpPr>
          <p:nvPr>
            <p:ph type="body" idx="1"/>
          </p:nvPr>
        </p:nvSpPr>
        <p:spPr/>
        <p:txBody>
          <a:bodyPr/>
          <a:lstStyle/>
          <a:p>
            <a:pPr algn="just"/>
            <a:r>
              <a:rPr lang="en-US" dirty="0" smtClean="0"/>
              <a:t>A style rule begins with the name of the tag or other element to which the style applies.</a:t>
            </a:r>
          </a:p>
          <a:p>
            <a:pPr algn="just"/>
            <a:r>
              <a:rPr lang="en-US" dirty="0" smtClean="0"/>
              <a:t>For example, if you are creating a rule that will apply to all instances of the </a:t>
            </a:r>
            <a:r>
              <a:rPr lang="en-US" i="1" dirty="0" smtClean="0"/>
              <a:t>&lt;h1&gt; tag, </a:t>
            </a:r>
            <a:r>
              <a:rPr lang="en-US" dirty="0" smtClean="0"/>
              <a:t>start the rule with </a:t>
            </a:r>
            <a:r>
              <a:rPr lang="en-US" i="1" dirty="0" smtClean="0"/>
              <a:t>h1 (no brackets):</a:t>
            </a:r>
          </a:p>
          <a:p>
            <a:pPr algn="just"/>
            <a:r>
              <a:rPr lang="en-US" dirty="0" smtClean="0"/>
              <a:t>&lt;style&gt;</a:t>
            </a:r>
          </a:p>
          <a:p>
            <a:pPr algn="just"/>
            <a:r>
              <a:rPr lang="en-US" b="1" dirty="0" smtClean="0"/>
              <a:t>h1</a:t>
            </a:r>
          </a:p>
          <a:p>
            <a:pPr algn="just"/>
            <a:r>
              <a:rPr lang="en-US" dirty="0" smtClean="0"/>
              <a:t>&lt;/style&gt;</a:t>
            </a:r>
          </a:p>
          <a:p>
            <a:pPr algn="just"/>
            <a:r>
              <a:rPr lang="en-US" dirty="0" smtClean="0"/>
              <a:t>No brackets are necessary around </a:t>
            </a:r>
            <a:r>
              <a:rPr lang="en-US" i="1" dirty="0" smtClean="0"/>
              <a:t>h1 because it’s already enclosed in the &lt;style&gt; tag.</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Next, type a set of curly braces (you can place them on separate lines for greater readability, if you want).</a:t>
            </a:r>
          </a:p>
          <a:p>
            <a:endParaRPr lang="en-US" dirty="0" smtClean="0"/>
          </a:p>
          <a:p>
            <a:r>
              <a:rPr lang="en-US" dirty="0" smtClean="0"/>
              <a:t>&lt;style&gt;</a:t>
            </a:r>
          </a:p>
          <a:p>
            <a:r>
              <a:rPr lang="en-US" dirty="0" smtClean="0"/>
              <a:t>h1 </a:t>
            </a:r>
            <a:r>
              <a:rPr lang="en-US" b="1" dirty="0" smtClean="0"/>
              <a:t>{</a:t>
            </a:r>
          </a:p>
          <a:p>
            <a:r>
              <a:rPr lang="en-US" b="1" dirty="0" smtClean="0"/>
              <a:t>color: red</a:t>
            </a:r>
          </a:p>
          <a:p>
            <a:r>
              <a:rPr lang="en-US" b="1" dirty="0" smtClean="0"/>
              <a:t>}</a:t>
            </a:r>
          </a:p>
          <a:p>
            <a:r>
              <a:rPr lang="en-US" dirty="0" smtClean="0"/>
              <a:t>&lt;/style&gt;</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If you have more than one rule to apply, such as a color plus a typeface, separate the rules with semicolons within the curly braces.</a:t>
            </a:r>
          </a:p>
          <a:p>
            <a:r>
              <a:rPr lang="en-US" dirty="0" smtClean="0"/>
              <a:t>&lt;style&gt;</a:t>
            </a:r>
          </a:p>
          <a:p>
            <a:r>
              <a:rPr lang="en-US" dirty="0" smtClean="0"/>
              <a:t>h1 {</a:t>
            </a:r>
          </a:p>
          <a:p>
            <a:r>
              <a:rPr lang="en-US" dirty="0" smtClean="0"/>
              <a:t>color: red;</a:t>
            </a:r>
          </a:p>
          <a:p>
            <a:r>
              <a:rPr lang="en-US" b="1" dirty="0" smtClean="0"/>
              <a:t>font-size: 14px;</a:t>
            </a:r>
          </a:p>
          <a:p>
            <a:r>
              <a:rPr lang="en-US" dirty="0" smtClean="0"/>
              <a:t>}</a:t>
            </a:r>
          </a:p>
          <a:p>
            <a:r>
              <a:rPr lang="en-US" dirty="0" smtClean="0"/>
              <a:t>&lt;/style&gt;</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If multiple tags should have the same rule applied to them, you can list them together and separate them by commas. For example, if all heading styles </a:t>
            </a:r>
            <a:r>
              <a:rPr lang="en-US" i="1" dirty="0" smtClean="0"/>
              <a:t>&lt;h1&gt; through &lt;h6&gt; </a:t>
            </a:r>
            <a:r>
              <a:rPr lang="en-US" dirty="0" smtClean="0"/>
              <a:t>should be red, you could write:</a:t>
            </a:r>
          </a:p>
          <a:p>
            <a:r>
              <a:rPr lang="en-US" dirty="0" smtClean="0"/>
              <a:t>&lt;style&gt;</a:t>
            </a:r>
          </a:p>
          <a:p>
            <a:r>
              <a:rPr lang="pt-BR" dirty="0" smtClean="0"/>
              <a:t>h1</a:t>
            </a:r>
            <a:r>
              <a:rPr lang="pt-BR" b="1" dirty="0" smtClean="0"/>
              <a:t>, h2, h3, h4, h5, h6 {</a:t>
            </a:r>
          </a:p>
          <a:p>
            <a:r>
              <a:rPr lang="en-US" dirty="0" smtClean="0"/>
              <a:t>color: red</a:t>
            </a:r>
          </a:p>
          <a:p>
            <a:r>
              <a:rPr lang="en-US" dirty="0" smtClean="0"/>
              <a:t>}</a:t>
            </a:r>
          </a:p>
          <a:p>
            <a:r>
              <a:rPr lang="en-US" dirty="0" smtClean="0"/>
              <a:t>&lt;/style&gt;</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027" name="Picture 3"/>
          <p:cNvPicPr>
            <a:picLocks noChangeAspect="1" noChangeArrowheads="1"/>
          </p:cNvPicPr>
          <p:nvPr/>
        </p:nvPicPr>
        <p:blipFill>
          <a:blip r:embed="rId2"/>
          <a:srcRect/>
          <a:stretch>
            <a:fillRect/>
          </a:stretch>
        </p:blipFill>
        <p:spPr bwMode="auto">
          <a:xfrm>
            <a:off x="1341620" y="0"/>
            <a:ext cx="8911652" cy="6683739"/>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&lt;style&gt;</a:t>
            </a:r>
          </a:p>
          <a:p>
            <a:r>
              <a:rPr lang="en-US" dirty="0" smtClean="0"/>
              <a:t>hr {</a:t>
            </a:r>
          </a:p>
          <a:p>
            <a:r>
              <a:rPr lang="en-US" dirty="0" smtClean="0"/>
              <a:t>color: </a:t>
            </a:r>
            <a:r>
              <a:rPr lang="en-US" b="1" dirty="0" smtClean="0"/>
              <a:t>red;</a:t>
            </a:r>
          </a:p>
          <a:p>
            <a:r>
              <a:rPr lang="en-US" dirty="0" smtClean="0"/>
              <a:t>background-color: </a:t>
            </a:r>
            <a:r>
              <a:rPr lang="en-US" b="1" dirty="0" smtClean="0"/>
              <a:t>red;</a:t>
            </a:r>
          </a:p>
          <a:p>
            <a:r>
              <a:rPr lang="en-US" dirty="0" smtClean="0"/>
              <a:t>height: </a:t>
            </a:r>
            <a:r>
              <a:rPr lang="en-US" b="1" dirty="0" smtClean="0"/>
              <a:t>10px;</a:t>
            </a:r>
          </a:p>
          <a:p>
            <a:r>
              <a:rPr lang="en-US" b="1" dirty="0" smtClean="0"/>
              <a:t>width: 50%;</a:t>
            </a:r>
          </a:p>
          <a:p>
            <a:r>
              <a:rPr lang="en-US" b="1" dirty="0" smtClean="0"/>
              <a:t>text-align: left;</a:t>
            </a:r>
          </a:p>
          <a:p>
            <a:r>
              <a:rPr lang="en-US" dirty="0" smtClean="0"/>
              <a:t>}</a:t>
            </a:r>
          </a:p>
          <a:p>
            <a:r>
              <a:rPr lang="en-US" dirty="0" smtClean="0"/>
              <a:t>&lt;/style&gt;</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Creating Styles for Nested Tags</a:t>
            </a:r>
            <a:endParaRPr lang="en-US" dirty="0"/>
          </a:p>
        </p:txBody>
      </p:sp>
      <p:sp>
        <p:nvSpPr>
          <p:cNvPr id="3" name="Text Placeholder 2"/>
          <p:cNvSpPr>
            <a:spLocks noGrp="1"/>
          </p:cNvSpPr>
          <p:nvPr>
            <p:ph type="body" idx="1"/>
          </p:nvPr>
        </p:nvSpPr>
        <p:spPr/>
        <p:txBody>
          <a:bodyPr/>
          <a:lstStyle/>
          <a:p>
            <a:pPr algn="just"/>
            <a:r>
              <a:rPr lang="en-US" dirty="0" smtClean="0"/>
              <a:t>Sometimes you might want to apply a specific formatting only when one tag is nested within another. For example, perhaps you want a bulleted list that’s nested within another bulleted list to use a different bullet character.</a:t>
            </a:r>
          </a:p>
          <a:p>
            <a:pPr algn="just"/>
            <a:r>
              <a:rPr lang="en-US" dirty="0" smtClean="0"/>
              <a:t>For example, to use round bullets for all bulleted lists that are nested within numbered lists, specify the following:</a:t>
            </a:r>
          </a:p>
          <a:p>
            <a:pPr algn="just"/>
            <a:r>
              <a:rPr lang="en-US" dirty="0" err="1" smtClean="0"/>
              <a:t>ol</a:t>
            </a:r>
            <a:r>
              <a:rPr lang="en-US" dirty="0" smtClean="0"/>
              <a:t> </a:t>
            </a:r>
            <a:r>
              <a:rPr lang="en-US" dirty="0" err="1" smtClean="0"/>
              <a:t>ul</a:t>
            </a:r>
            <a:r>
              <a:rPr lang="en-US" dirty="0" smtClean="0"/>
              <a:t> {list-style-type: circle}</a:t>
            </a:r>
          </a:p>
          <a:p>
            <a:pPr algn="just"/>
            <a:r>
              <a:rPr lang="pl-PL" dirty="0" smtClean="0"/>
              <a:t>ol ul ul {list-style-type: circle}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The HTML Style Attribute</a:t>
            </a:r>
            <a:br>
              <a:rPr lang="en-US"/>
            </a:br>
            <a:endParaRPr/>
          </a:p>
        </p:txBody>
      </p:sp>
      <p:sp>
        <p:nvSpPr>
          <p:cNvPr id="127" name="Google Shape;12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en-US"/>
              <a:t>The HTML Style Attribute</a:t>
            </a:r>
            <a:endParaRPr/>
          </a:p>
          <a:p>
            <a:pPr marL="228600" lvl="0" indent="-50800" algn="just" rtl="0">
              <a:lnSpc>
                <a:spcPct val="90000"/>
              </a:lnSpc>
              <a:spcBef>
                <a:spcPts val="1000"/>
              </a:spcBef>
              <a:spcAft>
                <a:spcPts val="0"/>
              </a:spcAft>
              <a:buClr>
                <a:schemeClr val="dk1"/>
              </a:buClr>
              <a:buSzPts val="2800"/>
              <a:buNone/>
            </a:pPr>
            <a:endParaRPr/>
          </a:p>
          <a:p>
            <a:pPr marL="228600" lvl="0" indent="-228600" algn="just" rtl="0">
              <a:lnSpc>
                <a:spcPct val="90000"/>
              </a:lnSpc>
              <a:spcBef>
                <a:spcPts val="1000"/>
              </a:spcBef>
              <a:spcAft>
                <a:spcPts val="0"/>
              </a:spcAft>
              <a:buClr>
                <a:schemeClr val="dk1"/>
              </a:buClr>
              <a:buSzPts val="2800"/>
              <a:buChar char="•"/>
            </a:pPr>
            <a:r>
              <a:rPr lang="en-US"/>
              <a:t>Setting the style of an HTML element, can be done with the style attribute.</a:t>
            </a:r>
            <a:endParaRPr/>
          </a:p>
          <a:p>
            <a:pPr marL="228600" lvl="0" indent="-228600" algn="just" rtl="0">
              <a:lnSpc>
                <a:spcPct val="90000"/>
              </a:lnSpc>
              <a:spcBef>
                <a:spcPts val="1000"/>
              </a:spcBef>
              <a:spcAft>
                <a:spcPts val="0"/>
              </a:spcAft>
              <a:buClr>
                <a:schemeClr val="dk1"/>
              </a:buClr>
              <a:buSzPts val="2800"/>
              <a:buChar char="•"/>
            </a:pPr>
            <a:r>
              <a:rPr lang="en-US"/>
              <a:t>The HTML style attribute has the following syntax:</a:t>
            </a:r>
            <a:endParaRPr/>
          </a:p>
          <a:p>
            <a:pPr marL="228600" lvl="0" indent="-228600" algn="just" rtl="0">
              <a:lnSpc>
                <a:spcPct val="90000"/>
              </a:lnSpc>
              <a:spcBef>
                <a:spcPts val="1000"/>
              </a:spcBef>
              <a:spcAft>
                <a:spcPts val="0"/>
              </a:spcAft>
              <a:buClr>
                <a:schemeClr val="dk1"/>
              </a:buClr>
              <a:buSzPts val="2800"/>
              <a:buChar char="•"/>
            </a:pPr>
            <a:r>
              <a:rPr lang="en-US" b="1"/>
              <a:t>&lt;tagname style="property:value;"&gt;</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Creating Classes and IDs for Applying Styles</a:t>
            </a:r>
            <a:endParaRPr lang="en-US" dirty="0"/>
          </a:p>
        </p:txBody>
      </p:sp>
      <p:sp>
        <p:nvSpPr>
          <p:cNvPr id="3" name="Text Placeholder 2"/>
          <p:cNvSpPr>
            <a:spLocks noGrp="1"/>
          </p:cNvSpPr>
          <p:nvPr>
            <p:ph type="body" idx="1"/>
          </p:nvPr>
        </p:nvSpPr>
        <p:spPr/>
        <p:txBody>
          <a:bodyPr/>
          <a:lstStyle/>
          <a:p>
            <a:pPr algn="just"/>
            <a:r>
              <a:rPr lang="en-US" i="1" dirty="0" smtClean="0"/>
              <a:t>Classes and IDs mark certain elements so that you can refer to them in your style sheet.</a:t>
            </a:r>
          </a:p>
          <a:p>
            <a:pPr algn="just"/>
            <a:r>
              <a:rPr lang="en-US" dirty="0" smtClean="0"/>
              <a:t>A </a:t>
            </a:r>
            <a:r>
              <a:rPr lang="en-US" b="1" dirty="0" smtClean="0"/>
              <a:t>class can be applied to multiple selections</a:t>
            </a:r>
            <a:r>
              <a:rPr lang="en-US" dirty="0" smtClean="0"/>
              <a:t>, whereas an </a:t>
            </a:r>
            <a:r>
              <a:rPr lang="en-US" b="1" dirty="0" smtClean="0"/>
              <a:t>ID uniquely identifies a specific selection </a:t>
            </a:r>
            <a:r>
              <a:rPr lang="en-US" dirty="0" smtClean="0"/>
              <a:t>within a document. (Different documents can use the same ID.)</a:t>
            </a:r>
          </a:p>
          <a:p>
            <a:r>
              <a:rPr lang="en-US" dirty="0" smtClean="0"/>
              <a:t>For example, suppose you have an unordered list of products, and you want new products to appear in red. One way to do it would be to manually add the </a:t>
            </a:r>
            <a:r>
              <a:rPr lang="en-US" i="1" dirty="0" smtClean="0"/>
              <a:t>style=”color: red” </a:t>
            </a:r>
            <a:r>
              <a:rPr lang="en-US" dirty="0" smtClean="0"/>
              <a:t>attribute to each of the list items, like this:</a:t>
            </a:r>
          </a:p>
          <a:p>
            <a:r>
              <a:rPr lang="en-US" b="1" dirty="0" smtClean="0"/>
              <a:t>&lt;</a:t>
            </a:r>
            <a:r>
              <a:rPr lang="en-US" b="1" dirty="0" err="1" smtClean="0"/>
              <a:t>li</a:t>
            </a:r>
            <a:r>
              <a:rPr lang="en-US" b="1" dirty="0" smtClean="0"/>
              <a:t> style="color: red"&gt;Spraying Techniques for Fruit Trees&lt;/</a:t>
            </a:r>
            <a:r>
              <a:rPr lang="en-US" b="1" dirty="0" err="1" smtClean="0"/>
              <a:t>li</a:t>
            </a:r>
            <a:r>
              <a:rPr lang="en-US" b="1" dirty="0" smtClean="0"/>
              <a:t>&gt;</a:t>
            </a:r>
            <a:endParaRPr lang="en-US" b="1"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just"/>
            <a:r>
              <a:rPr lang="en-US" dirty="0" smtClean="0"/>
              <a:t>However, this method is not optimal because if you change your mind and decide to make the new items blue instead, you would need to make the change manually for each instance. A better way is to create a class called </a:t>
            </a:r>
            <a:r>
              <a:rPr lang="en-US" i="1" dirty="0" smtClean="0"/>
              <a:t>new and define formatting for it in </a:t>
            </a:r>
            <a:r>
              <a:rPr lang="en-US" dirty="0" smtClean="0"/>
              <a:t>the </a:t>
            </a:r>
            <a:r>
              <a:rPr lang="en-US" i="1" dirty="0" smtClean="0"/>
              <a:t>&lt;style&gt; area. Then you could apply the new class to each bullet point you want to </a:t>
            </a:r>
            <a:r>
              <a:rPr lang="en-US" dirty="0" smtClean="0"/>
              <a:t>spotlight.</a:t>
            </a:r>
          </a:p>
          <a:p>
            <a:pPr algn="just"/>
            <a:r>
              <a:rPr lang="en-US" dirty="0" smtClean="0"/>
              <a:t>To apply a class style, add a </a:t>
            </a:r>
            <a:r>
              <a:rPr lang="en-US" i="1" dirty="0" smtClean="0"/>
              <a:t>class= attribute to the opening tag for the element. For </a:t>
            </a:r>
            <a:r>
              <a:rPr lang="en-US" dirty="0" smtClean="0"/>
              <a:t>example, to make a list item part of the </a:t>
            </a:r>
            <a:r>
              <a:rPr lang="en-US" i="1" dirty="0" smtClean="0"/>
              <a:t>new class, use the following:</a:t>
            </a:r>
          </a:p>
          <a:p>
            <a:pPr algn="just"/>
            <a:r>
              <a:rPr lang="en-US" b="1" dirty="0" smtClean="0"/>
              <a:t>&lt;</a:t>
            </a:r>
            <a:r>
              <a:rPr lang="en-US" b="1" dirty="0" err="1" smtClean="0"/>
              <a:t>li</a:t>
            </a:r>
            <a:r>
              <a:rPr lang="en-US" b="1" dirty="0" smtClean="0"/>
              <a:t> class="new"&gt;Spraying Techniques for Fruit Trees&lt;/</a:t>
            </a:r>
            <a:r>
              <a:rPr lang="en-US" b="1" dirty="0" err="1" smtClean="0"/>
              <a:t>li</a:t>
            </a:r>
            <a:r>
              <a:rPr lang="en-US" b="1" dirty="0" smtClean="0"/>
              <a:t>&gt;</a:t>
            </a:r>
            <a:endParaRPr lang="en-US" b="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dirty="0" smtClean="0"/>
              <a:t>Then in the </a:t>
            </a:r>
            <a:r>
              <a:rPr lang="en-US" i="1" dirty="0" smtClean="0"/>
              <a:t>&lt;style&gt; area, add a style that defines the class as red.</a:t>
            </a:r>
          </a:p>
          <a:p>
            <a:r>
              <a:rPr lang="en-US" dirty="0" smtClean="0"/>
              <a:t>&lt;style&gt;</a:t>
            </a:r>
          </a:p>
          <a:p>
            <a:r>
              <a:rPr lang="en-US" dirty="0" smtClean="0"/>
              <a:t>.new {</a:t>
            </a:r>
          </a:p>
          <a:p>
            <a:r>
              <a:rPr lang="en-US" dirty="0" smtClean="0"/>
              <a:t>color: red</a:t>
            </a:r>
          </a:p>
          <a:p>
            <a:r>
              <a:rPr lang="en-US" dirty="0" smtClean="0"/>
              <a:t>}</a:t>
            </a:r>
          </a:p>
          <a:p>
            <a:r>
              <a:rPr lang="en-US" dirty="0" smtClean="0"/>
              <a:t>&lt;/style&gt;</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838200" y="1181055"/>
            <a:ext cx="10515600" cy="4351338"/>
          </a:xfrm>
        </p:spPr>
        <p:txBody>
          <a:bodyPr/>
          <a:lstStyle/>
          <a:p>
            <a:pPr algn="just"/>
            <a:r>
              <a:rPr lang="en-US" dirty="0" smtClean="0"/>
              <a:t>IDs work the same way, except that you can apply them only once per document. For example, you might apply an ID to a unique heading. To create an ID, add an </a:t>
            </a:r>
            <a:r>
              <a:rPr lang="en-US" i="1" dirty="0" smtClean="0"/>
              <a:t>id= attribute </a:t>
            </a:r>
            <a:r>
              <a:rPr lang="en-US" dirty="0" smtClean="0"/>
              <a:t>to the tag, like this:</a:t>
            </a:r>
          </a:p>
          <a:p>
            <a:pPr algn="just"/>
            <a:r>
              <a:rPr lang="en-US" b="1" dirty="0" smtClean="0"/>
              <a:t>&lt;</a:t>
            </a:r>
            <a:r>
              <a:rPr lang="en-US" b="1" dirty="0" err="1" smtClean="0"/>
              <a:t>li</a:t>
            </a:r>
            <a:r>
              <a:rPr lang="en-US" b="1" dirty="0" smtClean="0"/>
              <a:t> id="special"&gt;Spraying Techniques for Fruit Trees&lt;/</a:t>
            </a:r>
            <a:r>
              <a:rPr lang="en-US" b="1" dirty="0" err="1" smtClean="0"/>
              <a:t>li</a:t>
            </a:r>
            <a:r>
              <a:rPr lang="en-US" b="1" dirty="0" smtClean="0"/>
              <a:t>&gt;</a:t>
            </a:r>
          </a:p>
          <a:p>
            <a:pPr algn="just"/>
            <a:r>
              <a:rPr lang="en-US" dirty="0" smtClean="0"/>
              <a:t>Then define the ID in the </a:t>
            </a:r>
            <a:r>
              <a:rPr lang="en-US" i="1" dirty="0" smtClean="0"/>
              <a:t>&lt;style&gt; area, preceding the ID name with a hash symbol (#), </a:t>
            </a:r>
            <a:r>
              <a:rPr lang="en-US" dirty="0" smtClean="0"/>
              <a:t>like this:</a:t>
            </a:r>
          </a:p>
          <a:p>
            <a:pPr algn="just"/>
            <a:r>
              <a:rPr lang="en-US" dirty="0" smtClean="0"/>
              <a:t>&lt;style&gt;</a:t>
            </a:r>
          </a:p>
          <a:p>
            <a:pPr algn="just"/>
            <a:r>
              <a:rPr lang="en-US" dirty="0" smtClean="0"/>
              <a:t>#special {</a:t>
            </a:r>
          </a:p>
          <a:p>
            <a:pPr algn="just"/>
            <a:r>
              <a:rPr lang="en-US" dirty="0" smtClean="0"/>
              <a:t>color: red</a:t>
            </a:r>
          </a:p>
          <a:p>
            <a:pPr algn="just"/>
            <a:r>
              <a:rPr lang="en-US" dirty="0" smtClean="0"/>
              <a:t>}</a:t>
            </a:r>
          </a:p>
          <a:p>
            <a:pPr algn="just"/>
            <a:r>
              <a:rPr lang="en-US" dirty="0" smtClean="0"/>
              <a:t>&lt;/style&gt;</a:t>
            </a:r>
            <a:endParaRPr lang="en-US"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Applying Styles to Hyperlinks</a:t>
            </a:r>
            <a:endParaRPr lang="en-US" dirty="0"/>
          </a:p>
        </p:txBody>
      </p:sp>
      <p:sp>
        <p:nvSpPr>
          <p:cNvPr id="3" name="Text Placeholder 2"/>
          <p:cNvSpPr>
            <a:spLocks noGrp="1"/>
          </p:cNvSpPr>
          <p:nvPr>
            <p:ph type="body" idx="1"/>
          </p:nvPr>
        </p:nvSpPr>
        <p:spPr/>
        <p:txBody>
          <a:bodyPr/>
          <a:lstStyle/>
          <a:p>
            <a:pPr algn="just"/>
            <a:r>
              <a:rPr lang="en-US" dirty="0" smtClean="0"/>
              <a:t>By default in most browsers, textual hyperlinks appear as underlined blue text, and </a:t>
            </a:r>
            <a:r>
              <a:rPr lang="en-US" i="1" dirty="0" smtClean="0"/>
              <a:t>visited hyperlinks (that is, hyperlinks to pages you have already visited) appear as underlined </a:t>
            </a:r>
            <a:r>
              <a:rPr lang="en-US" dirty="0" smtClean="0"/>
              <a:t>purple text.</a:t>
            </a:r>
          </a:p>
          <a:p>
            <a:pPr algn="just"/>
            <a:r>
              <a:rPr lang="en-US" dirty="0" smtClean="0"/>
              <a:t>You can control hyperlink formatting by placing attributes in the </a:t>
            </a:r>
            <a:r>
              <a:rPr lang="en-US" i="1" dirty="0" smtClean="0"/>
              <a:t>&lt;a&gt; tag for each link, </a:t>
            </a:r>
            <a:r>
              <a:rPr lang="en-US" dirty="0" smtClean="0"/>
              <a:t>although it’s tedious to do so. For example, to make an individual hyperlink magenta, use the following:</a:t>
            </a:r>
          </a:p>
          <a:p>
            <a:pPr algn="just"/>
            <a:r>
              <a:rPr lang="en-US" b="1" dirty="0" smtClean="0"/>
              <a:t>&lt;a </a:t>
            </a:r>
            <a:r>
              <a:rPr lang="en-US" b="1" dirty="0" err="1" smtClean="0"/>
              <a:t>href</a:t>
            </a:r>
            <a:r>
              <a:rPr lang="en-US" b="1" dirty="0" smtClean="0"/>
              <a:t>="foliage.htm" style="color: magenta"&gt;Diagnosing Foliage Problems&lt;/a&gt;</a:t>
            </a:r>
            <a:endParaRPr lang="en-US"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For example, to make all visited links magenta and all unvisited links black:</a:t>
            </a:r>
          </a:p>
          <a:p>
            <a:r>
              <a:rPr lang="en-US" dirty="0" smtClean="0"/>
              <a:t>&lt;style&gt;</a:t>
            </a:r>
          </a:p>
          <a:p>
            <a:r>
              <a:rPr lang="en-US" dirty="0" smtClean="0"/>
              <a:t>a:link {color: black}</a:t>
            </a:r>
          </a:p>
          <a:p>
            <a:r>
              <a:rPr lang="en-US" dirty="0" smtClean="0"/>
              <a:t>a:visited {color: magenta}</a:t>
            </a:r>
          </a:p>
          <a:p>
            <a:r>
              <a:rPr lang="en-US" dirty="0" smtClean="0"/>
              <a:t>&lt;/style&gt;</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just"/>
            <a:r>
              <a:rPr lang="en-US" dirty="0" smtClean="0"/>
              <a:t>To apply different colors, you can use </a:t>
            </a:r>
            <a:r>
              <a:rPr lang="en-US" i="1" dirty="0" smtClean="0"/>
              <a:t>pseudo-classes.</a:t>
            </a:r>
          </a:p>
          <a:p>
            <a:pPr algn="just"/>
            <a:r>
              <a:rPr lang="en-US" dirty="0" smtClean="0"/>
              <a:t>There are three additional pseudo-classes that you can use with hyperlink styles:</a:t>
            </a:r>
          </a:p>
          <a:p>
            <a:pPr algn="just"/>
            <a:r>
              <a:rPr lang="en-US" b="1" dirty="0" smtClean="0"/>
              <a:t>focus: This is used for links that are selected by using the keyboard but not yet </a:t>
            </a:r>
            <a:r>
              <a:rPr lang="en-US" dirty="0" smtClean="0"/>
              <a:t>activated.</a:t>
            </a:r>
          </a:p>
          <a:p>
            <a:pPr algn="just"/>
            <a:r>
              <a:rPr lang="en-US" b="1" dirty="0" smtClean="0"/>
              <a:t>Hover: This is used to change the appearance of a link when the mouse is positioned </a:t>
            </a:r>
            <a:r>
              <a:rPr lang="en-US" dirty="0" smtClean="0"/>
              <a:t>over it.</a:t>
            </a:r>
          </a:p>
          <a:p>
            <a:pPr algn="just"/>
            <a:r>
              <a:rPr lang="en-US" b="1" dirty="0" smtClean="0"/>
              <a:t>Active: This is used for a link when it is clicked. Immediately after being clicked, </a:t>
            </a:r>
            <a:r>
              <a:rPr lang="en-US" dirty="0" smtClean="0"/>
              <a:t>the link changes to the visited state.</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Creating and Linking to External Style Sheets</a:t>
            </a:r>
            <a:endParaRPr lang="en-US" dirty="0"/>
          </a:p>
        </p:txBody>
      </p:sp>
      <p:sp>
        <p:nvSpPr>
          <p:cNvPr id="3" name="Text Placeholder 2"/>
          <p:cNvSpPr>
            <a:spLocks noGrp="1"/>
          </p:cNvSpPr>
          <p:nvPr>
            <p:ph type="body" idx="1"/>
          </p:nvPr>
        </p:nvSpPr>
        <p:spPr/>
        <p:txBody>
          <a:bodyPr/>
          <a:lstStyle/>
          <a:p>
            <a:pPr algn="just"/>
            <a:r>
              <a:rPr lang="en-US" dirty="0" smtClean="0"/>
              <a:t>A </a:t>
            </a:r>
            <a:r>
              <a:rPr lang="en-US" b="1" dirty="0" smtClean="0"/>
              <a:t>single external style sheet can be linked to multiple documents</a:t>
            </a:r>
            <a:r>
              <a:rPr lang="en-US" dirty="0" smtClean="0"/>
              <a:t>, ensuring complete consistency even in a large site. An external style sheet also makes it </a:t>
            </a:r>
            <a:r>
              <a:rPr lang="en-US" b="1" dirty="0" smtClean="0"/>
              <a:t>easy to change the formatting of your site </a:t>
            </a:r>
            <a:r>
              <a:rPr lang="en-US" dirty="0" smtClean="0"/>
              <a:t>after the pages have been constructed. </a:t>
            </a:r>
            <a:r>
              <a:rPr lang="en-US" b="1" dirty="0" smtClean="0"/>
              <a:t>Rather than having to edit each page individually, you can simply change the style sheet.</a:t>
            </a:r>
          </a:p>
          <a:p>
            <a:pPr algn="just"/>
            <a:r>
              <a:rPr lang="en-US" b="1" dirty="0" smtClean="0"/>
              <a:t>An external style sheet is a plain text file, just like an HTML file.</a:t>
            </a:r>
            <a:r>
              <a:rPr lang="en-US" dirty="0" smtClean="0"/>
              <a:t> The only difference is that you </a:t>
            </a:r>
            <a:r>
              <a:rPr lang="en-US" b="1" dirty="0" smtClean="0"/>
              <a:t>assign it a .</a:t>
            </a:r>
            <a:r>
              <a:rPr lang="en-US" b="1" dirty="0" err="1" smtClean="0"/>
              <a:t>css</a:t>
            </a:r>
            <a:r>
              <a:rPr lang="en-US" b="1" dirty="0" smtClean="0"/>
              <a:t> rather than an .</a:t>
            </a:r>
            <a:r>
              <a:rPr lang="en-US" b="1" dirty="0" err="1" smtClean="0"/>
              <a:t>htm</a:t>
            </a:r>
            <a:r>
              <a:rPr lang="en-US" b="1" dirty="0" smtClean="0"/>
              <a:t> </a:t>
            </a:r>
            <a:r>
              <a:rPr lang="en-US" dirty="0" smtClean="0"/>
              <a:t>extension. It contains anything you would place within the </a:t>
            </a:r>
            <a:r>
              <a:rPr lang="en-US" i="1" dirty="0" smtClean="0"/>
              <a:t>&lt;style&gt; tag if you were creating the style sheet internally. You do not need the &lt;style&gt; and &lt;/style&gt; tags themselves.</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&lt;link </a:t>
            </a:r>
            <a:r>
              <a:rPr lang="en-US" dirty="0" err="1" smtClean="0"/>
              <a:t>rel</a:t>
            </a:r>
            <a:r>
              <a:rPr lang="en-US" dirty="0" smtClean="0"/>
              <a:t>="</a:t>
            </a:r>
            <a:r>
              <a:rPr lang="en-US" dirty="0" err="1" smtClean="0"/>
              <a:t>stylesheet</a:t>
            </a:r>
            <a:r>
              <a:rPr lang="en-US" dirty="0" smtClean="0"/>
              <a:t>" type="text/</a:t>
            </a:r>
            <a:r>
              <a:rPr lang="en-US" dirty="0" err="1" smtClean="0"/>
              <a:t>css</a:t>
            </a:r>
            <a:r>
              <a:rPr lang="en-US" dirty="0" smtClean="0"/>
              <a:t>" </a:t>
            </a:r>
            <a:r>
              <a:rPr lang="en-US" dirty="0" err="1" smtClean="0"/>
              <a:t>href</a:t>
            </a:r>
            <a:r>
              <a:rPr lang="en-US" dirty="0" smtClean="0"/>
              <a:t>="default.css" /&gt;</a:t>
            </a:r>
          </a:p>
          <a:p>
            <a:endParaRPr lang="en-US" dirty="0" smtClean="0"/>
          </a:p>
          <a:p>
            <a:pPr algn="just"/>
            <a:r>
              <a:rPr lang="en-US" dirty="0" smtClean="0"/>
              <a:t>The name “default.css” is common, but not required. You can name your style sheet anything you like, as long as the name ends with a .</a:t>
            </a:r>
            <a:r>
              <a:rPr lang="en-US" dirty="0" err="1" smtClean="0"/>
              <a:t>css</a:t>
            </a:r>
            <a:r>
              <a:rPr lang="en-US" dirty="0" smtClean="0"/>
              <a:t> extension.</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Formatting Text </a:t>
            </a:r>
            <a:r>
              <a:rPr lang="en-US" dirty="0" smtClean="0"/>
              <a:t>by Using </a:t>
            </a:r>
            <a:r>
              <a:rPr lang="en-US" dirty="0"/>
              <a:t>Style Sheets</a:t>
            </a:r>
          </a:p>
        </p:txBody>
      </p:sp>
      <p:sp>
        <p:nvSpPr>
          <p:cNvPr id="3" name="Text Placeholder 2"/>
          <p:cNvSpPr>
            <a:spLocks noGrp="1"/>
          </p:cNvSpPr>
          <p:nvPr>
            <p:ph type="body" idx="1"/>
          </p:nvPr>
        </p:nvSpPr>
        <p:spPr/>
        <p:txBody>
          <a:bodyPr/>
          <a:lstStyle/>
          <a:p>
            <a:pPr algn="just"/>
            <a:r>
              <a:rPr lang="en-US" b="1" dirty="0"/>
              <a:t>Specifying a Font </a:t>
            </a:r>
            <a:r>
              <a:rPr lang="en-US" b="1" dirty="0" smtClean="0"/>
              <a:t>Family</a:t>
            </a:r>
          </a:p>
          <a:p>
            <a:pPr algn="just"/>
            <a:r>
              <a:rPr lang="en-US" b="1" dirty="0"/>
              <a:t>&lt;p style="font-family: Arial, Helvetica, sans-serif</a:t>
            </a:r>
            <a:r>
              <a:rPr lang="en-US" b="1" dirty="0" smtClean="0"/>
              <a:t>"&gt;</a:t>
            </a:r>
          </a:p>
          <a:p>
            <a:pPr algn="just"/>
            <a:r>
              <a:rPr lang="en-US" dirty="0"/>
              <a:t>In the </a:t>
            </a:r>
            <a:r>
              <a:rPr lang="en-US" i="1" dirty="0"/>
              <a:t>default.css </a:t>
            </a:r>
            <a:r>
              <a:rPr lang="en-US" dirty="0"/>
              <a:t>style sheet, add a style rule that defines a font family of Verdana</a:t>
            </a:r>
            <a:r>
              <a:rPr lang="en-US" dirty="0" smtClean="0"/>
              <a:t>, Arial</a:t>
            </a:r>
            <a:r>
              <a:rPr lang="en-US" dirty="0"/>
              <a:t>, Helvetica, and sans-serif for the </a:t>
            </a:r>
            <a:r>
              <a:rPr lang="en-US" i="1" dirty="0"/>
              <a:t>&lt;p&gt; </a:t>
            </a:r>
            <a:r>
              <a:rPr lang="en-US" dirty="0"/>
              <a:t>tag and the </a:t>
            </a:r>
            <a:r>
              <a:rPr lang="en-US" i="1" dirty="0" smtClean="0"/>
              <a:t>&lt;</a:t>
            </a:r>
            <a:r>
              <a:rPr lang="en-US" i="1" dirty="0" err="1" smtClean="0"/>
              <a:t>li</a:t>
            </a:r>
            <a:r>
              <a:rPr lang="en-US" i="1" dirty="0"/>
              <a:t>&gt; </a:t>
            </a:r>
            <a:r>
              <a:rPr lang="en-US" dirty="0"/>
              <a:t>tag, as shown in </a:t>
            </a:r>
            <a:r>
              <a:rPr lang="en-US" dirty="0" smtClean="0"/>
              <a:t>the following</a:t>
            </a:r>
            <a:r>
              <a:rPr lang="en-US" dirty="0"/>
              <a:t>:</a:t>
            </a:r>
          </a:p>
          <a:p>
            <a:pPr algn="just"/>
            <a:r>
              <a:rPr lang="sv-SE" b="1" dirty="0"/>
              <a:t>p, li {font-family: "Verdana", "Arial", "Helvetica", sans-serif}</a:t>
            </a:r>
            <a:endParaRPr lang="en-US" dirty="0"/>
          </a:p>
        </p:txBody>
      </p:sp>
    </p:spTree>
    <p:extLst>
      <p:ext uri="{BB962C8B-B14F-4D97-AF65-F5344CB8AC3E}">
        <p14:creationId xmlns:p14="http://schemas.microsoft.com/office/powerpoint/2010/main" xmlns="" val="400079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Background Color</a:t>
            </a:r>
            <a:br>
              <a:rPr lang="en-US"/>
            </a:br>
            <a:endParaRPr b="1"/>
          </a:p>
        </p:txBody>
      </p:sp>
      <p:sp>
        <p:nvSpPr>
          <p:cNvPr id="133" name="Google Shape;13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00"/>
              <a:buChar char="•"/>
            </a:pPr>
            <a:r>
              <a:rPr lang="en-US"/>
              <a:t>The CSS background-color property defines the background color for an HTML element.</a:t>
            </a:r>
            <a:endParaRPr/>
          </a:p>
          <a:p>
            <a:pPr marL="228600" lvl="0" indent="-228600" algn="l" rtl="0">
              <a:lnSpc>
                <a:spcPct val="80000"/>
              </a:lnSpc>
              <a:spcBef>
                <a:spcPts val="1000"/>
              </a:spcBef>
              <a:spcAft>
                <a:spcPts val="0"/>
              </a:spcAft>
              <a:buClr>
                <a:schemeClr val="dk1"/>
              </a:buClr>
              <a:buSzPts val="2800"/>
              <a:buChar char="•"/>
            </a:pPr>
            <a:r>
              <a:rPr lang="en-US"/>
              <a:t>This example sets the background color for a page to powderblue:</a:t>
            </a:r>
            <a:endParaRPr/>
          </a:p>
          <a:p>
            <a:pPr marL="228600" lvl="0" indent="-50800" algn="l" rtl="0">
              <a:lnSpc>
                <a:spcPct val="80000"/>
              </a:lnSpc>
              <a:spcBef>
                <a:spcPts val="1000"/>
              </a:spcBef>
              <a:spcAft>
                <a:spcPts val="0"/>
              </a:spcAft>
              <a:buClr>
                <a:schemeClr val="dk1"/>
              </a:buClr>
              <a:buSzPts val="2800"/>
              <a:buNone/>
            </a:pPr>
            <a:endParaRPr/>
          </a:p>
          <a:p>
            <a:pPr marL="228600" lvl="0" indent="-228600" algn="l" rtl="0">
              <a:lnSpc>
                <a:spcPct val="80000"/>
              </a:lnSpc>
              <a:spcBef>
                <a:spcPts val="1000"/>
              </a:spcBef>
              <a:spcAft>
                <a:spcPts val="0"/>
              </a:spcAft>
              <a:buClr>
                <a:schemeClr val="dk1"/>
              </a:buClr>
              <a:buSzPts val="2800"/>
              <a:buNone/>
            </a:pPr>
            <a:r>
              <a:rPr lang="en-US"/>
              <a:t>Example</a:t>
            </a:r>
            <a:endParaRPr/>
          </a:p>
          <a:p>
            <a:pPr marL="228600" lvl="0" indent="-228600" algn="l" rtl="0">
              <a:lnSpc>
                <a:spcPct val="80000"/>
              </a:lnSpc>
              <a:spcBef>
                <a:spcPts val="1000"/>
              </a:spcBef>
              <a:spcAft>
                <a:spcPts val="0"/>
              </a:spcAft>
              <a:buClr>
                <a:schemeClr val="dk1"/>
              </a:buClr>
              <a:buSzPts val="2800"/>
              <a:buNone/>
            </a:pPr>
            <a:r>
              <a:rPr lang="en-US"/>
              <a:t>&lt;body style="background-color:powderblue;"&gt;</a:t>
            </a:r>
            <a:endParaRPr/>
          </a:p>
          <a:p>
            <a:pPr marL="228600" lvl="0" indent="-228600" algn="l" rtl="0">
              <a:lnSpc>
                <a:spcPct val="80000"/>
              </a:lnSpc>
              <a:spcBef>
                <a:spcPts val="1000"/>
              </a:spcBef>
              <a:spcAft>
                <a:spcPts val="0"/>
              </a:spcAft>
              <a:buClr>
                <a:schemeClr val="dk1"/>
              </a:buClr>
              <a:buSzPts val="2800"/>
              <a:buNone/>
            </a:pPr>
            <a:r>
              <a:rPr lang="en-US"/>
              <a:t>&lt;h1&gt;This is a heading&lt;/h1&gt;</a:t>
            </a:r>
            <a:endParaRPr/>
          </a:p>
          <a:p>
            <a:pPr marL="228600" lvl="0" indent="-228600" algn="l" rtl="0">
              <a:lnSpc>
                <a:spcPct val="80000"/>
              </a:lnSpc>
              <a:spcBef>
                <a:spcPts val="1000"/>
              </a:spcBef>
              <a:spcAft>
                <a:spcPts val="0"/>
              </a:spcAft>
              <a:buClr>
                <a:schemeClr val="dk1"/>
              </a:buClr>
              <a:buSzPts val="2800"/>
              <a:buNone/>
            </a:pPr>
            <a:r>
              <a:rPr lang="en-US"/>
              <a:t>&lt;p&gt;This is a paragraph.&lt;/p&gt;</a:t>
            </a:r>
            <a:endParaRPr/>
          </a:p>
          <a:p>
            <a:pPr marL="228600" lvl="0" indent="-228600" algn="l" rtl="0">
              <a:lnSpc>
                <a:spcPct val="80000"/>
              </a:lnSpc>
              <a:spcBef>
                <a:spcPts val="1000"/>
              </a:spcBef>
              <a:spcAft>
                <a:spcPts val="0"/>
              </a:spcAft>
              <a:buClr>
                <a:schemeClr val="dk1"/>
              </a:buClr>
              <a:buSzPts val="2800"/>
              <a:buNone/>
            </a:pPr>
            <a:r>
              <a:rPr lang="en-US"/>
              <a:t>&lt;/body&gt;</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Specifying a Font Size and Color</a:t>
            </a:r>
            <a:endParaRPr lang="en-US" dirty="0"/>
          </a:p>
        </p:txBody>
      </p:sp>
      <p:sp>
        <p:nvSpPr>
          <p:cNvPr id="3" name="Text Placeholder 2"/>
          <p:cNvSpPr>
            <a:spLocks noGrp="1"/>
          </p:cNvSpPr>
          <p:nvPr>
            <p:ph type="body" idx="1"/>
          </p:nvPr>
        </p:nvSpPr>
        <p:spPr>
          <a:xfrm>
            <a:off x="299803" y="1825625"/>
            <a:ext cx="11782269" cy="4351338"/>
          </a:xfrm>
        </p:spPr>
        <p:txBody>
          <a:bodyPr/>
          <a:lstStyle/>
          <a:p>
            <a:r>
              <a:rPr lang="en-US" dirty="0"/>
              <a:t>p {font-size: 12px</a:t>
            </a:r>
            <a:r>
              <a:rPr lang="en-US" dirty="0" smtClean="0"/>
              <a:t>}</a:t>
            </a:r>
          </a:p>
          <a:p>
            <a:r>
              <a:rPr lang="en-US" dirty="0"/>
              <a:t>&lt;p style="font-size: x-small"&gt;This text is extra-small.&lt;/p</a:t>
            </a:r>
            <a:r>
              <a:rPr lang="en-US" dirty="0" smtClean="0"/>
              <a:t>&gt;</a:t>
            </a:r>
          </a:p>
          <a:p>
            <a:r>
              <a:rPr lang="en-US" dirty="0"/>
              <a:t>p {color: blue</a:t>
            </a:r>
            <a:r>
              <a:rPr lang="en-US" dirty="0" smtClean="0"/>
              <a:t>}</a:t>
            </a:r>
          </a:p>
          <a:p>
            <a:r>
              <a:rPr lang="en-US" dirty="0"/>
              <a:t>&lt;p style="color: blue"&gt;This is blue text.&lt;/p</a:t>
            </a:r>
            <a:r>
              <a:rPr lang="en-US" dirty="0" smtClean="0"/>
              <a:t>&gt;</a:t>
            </a:r>
          </a:p>
          <a:p>
            <a:endParaRPr lang="en-US" dirty="0"/>
          </a:p>
          <a:p>
            <a:r>
              <a:rPr lang="en-US" dirty="0"/>
              <a:t>In the default style sheet, change the style rule for the </a:t>
            </a:r>
            <a:r>
              <a:rPr lang="en-US" i="1" dirty="0"/>
              <a:t>&lt;p&gt; </a:t>
            </a:r>
            <a:r>
              <a:rPr lang="en-US" dirty="0"/>
              <a:t>and </a:t>
            </a:r>
            <a:r>
              <a:rPr lang="en-US" i="1" dirty="0"/>
              <a:t>&lt;li&gt; </a:t>
            </a:r>
            <a:r>
              <a:rPr lang="en-US" dirty="0"/>
              <a:t>tags so </a:t>
            </a:r>
            <a:r>
              <a:rPr lang="en-US" dirty="0" smtClean="0"/>
              <a:t>they include </a:t>
            </a:r>
            <a:r>
              <a:rPr lang="en-US" dirty="0"/>
              <a:t>a font size of </a:t>
            </a:r>
            <a:r>
              <a:rPr lang="en-US" b="1" dirty="0"/>
              <a:t>13px</a:t>
            </a:r>
            <a:r>
              <a:rPr lang="en-US" dirty="0"/>
              <a:t>.</a:t>
            </a:r>
          </a:p>
          <a:p>
            <a:r>
              <a:rPr lang="en-US" dirty="0"/>
              <a:t>p, li {font-family: "Verdana", "Arial", "Helvetica", sans-serif</a:t>
            </a:r>
            <a:r>
              <a:rPr lang="en-US" b="1" dirty="0"/>
              <a:t>; font-size</a:t>
            </a:r>
            <a:r>
              <a:rPr lang="en-US" b="1" dirty="0" smtClean="0"/>
              <a:t>: 13px</a:t>
            </a:r>
            <a:r>
              <a:rPr lang="en-US" dirty="0"/>
              <a:t>}</a:t>
            </a:r>
          </a:p>
        </p:txBody>
      </p:sp>
    </p:spTree>
    <p:extLst>
      <p:ext uri="{BB962C8B-B14F-4D97-AF65-F5344CB8AC3E}">
        <p14:creationId xmlns:p14="http://schemas.microsoft.com/office/powerpoint/2010/main" xmlns="" val="6928756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Applying Bold and Italics</a:t>
            </a:r>
            <a:endParaRPr lang="en-US" dirty="0"/>
          </a:p>
        </p:txBody>
      </p:sp>
      <p:sp>
        <p:nvSpPr>
          <p:cNvPr id="3" name="Text Placeholder 2"/>
          <p:cNvSpPr>
            <a:spLocks noGrp="1"/>
          </p:cNvSpPr>
          <p:nvPr>
            <p:ph type="body" idx="1"/>
          </p:nvPr>
        </p:nvSpPr>
        <p:spPr/>
        <p:txBody>
          <a:bodyPr/>
          <a:lstStyle/>
          <a:p>
            <a:pPr algn="just"/>
            <a:r>
              <a:rPr lang="en-US" dirty="0"/>
              <a:t>To include boldface in a style, use the </a:t>
            </a:r>
            <a:r>
              <a:rPr lang="en-US" i="1" dirty="0"/>
              <a:t>font-weight </a:t>
            </a:r>
            <a:r>
              <a:rPr lang="en-US" dirty="0"/>
              <a:t>attribute. For example, you might </a:t>
            </a:r>
            <a:r>
              <a:rPr lang="en-US" dirty="0" smtClean="0"/>
              <a:t>create a </a:t>
            </a:r>
            <a:r>
              <a:rPr lang="en-US" dirty="0"/>
              <a:t>class called </a:t>
            </a:r>
            <a:r>
              <a:rPr lang="en-US" i="1" dirty="0"/>
              <a:t>boldface </a:t>
            </a:r>
            <a:r>
              <a:rPr lang="en-US" dirty="0"/>
              <a:t>in your style sheet like this:</a:t>
            </a:r>
          </a:p>
          <a:p>
            <a:pPr algn="just"/>
            <a:r>
              <a:rPr lang="en-US" b="1" dirty="0"/>
              <a:t>.boldface {font-weight: bold}</a:t>
            </a:r>
          </a:p>
          <a:p>
            <a:pPr algn="just"/>
            <a:r>
              <a:rPr lang="en-US" dirty="0"/>
              <a:t>You can apply the boldface class to all text elements of a specified type, for example, </a:t>
            </a:r>
            <a:r>
              <a:rPr lang="en-US" dirty="0" smtClean="0"/>
              <a:t>all paragraphs</a:t>
            </a:r>
            <a:r>
              <a:rPr lang="en-US" dirty="0"/>
              <a:t>, in style sheets.</a:t>
            </a:r>
          </a:p>
          <a:p>
            <a:pPr algn="just"/>
            <a:r>
              <a:rPr lang="en-US" b="1" dirty="0"/>
              <a:t>p {font-weight: bold}</a:t>
            </a:r>
          </a:p>
          <a:p>
            <a:pPr algn="just"/>
            <a:r>
              <a:rPr lang="en-US" dirty="0"/>
              <a:t>You can also apply it by using a </a:t>
            </a:r>
            <a:r>
              <a:rPr lang="en-US" i="1" dirty="0"/>
              <a:t>style= </a:t>
            </a:r>
            <a:r>
              <a:rPr lang="en-US" dirty="0"/>
              <a:t>attribute in an individual paragraph.</a:t>
            </a:r>
          </a:p>
          <a:p>
            <a:pPr algn="just"/>
            <a:r>
              <a:rPr lang="en-US" b="1" dirty="0"/>
              <a:t>&lt;p style="font-weight: bold"&gt;This text is bold.&lt;/p&gt;</a:t>
            </a:r>
          </a:p>
        </p:txBody>
      </p:sp>
    </p:spTree>
    <p:extLst>
      <p:ext uri="{BB962C8B-B14F-4D97-AF65-F5344CB8AC3E}">
        <p14:creationId xmlns:p14="http://schemas.microsoft.com/office/powerpoint/2010/main" xmlns="" val="42361025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p {font-style: italic</a:t>
            </a:r>
            <a:r>
              <a:rPr lang="en-US" dirty="0" smtClean="0"/>
              <a:t>}</a:t>
            </a:r>
          </a:p>
          <a:p>
            <a:r>
              <a:rPr lang="en-US" dirty="0"/>
              <a:t>&lt;p style="font-style: normal"&gt;This paragraph is not italicized.&lt;/p&gt;</a:t>
            </a:r>
          </a:p>
        </p:txBody>
      </p:sp>
    </p:spTree>
    <p:extLst>
      <p:ext uri="{BB962C8B-B14F-4D97-AF65-F5344CB8AC3E}">
        <p14:creationId xmlns:p14="http://schemas.microsoft.com/office/powerpoint/2010/main" xmlns="" val="13938291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34912" y="635566"/>
            <a:ext cx="11632367" cy="5060695"/>
          </a:xfrm>
          <a:prstGeom prst="rect">
            <a:avLst/>
          </a:prstGeom>
        </p:spPr>
      </p:pic>
    </p:spTree>
    <p:extLst>
      <p:ext uri="{BB962C8B-B14F-4D97-AF65-F5344CB8AC3E}">
        <p14:creationId xmlns:p14="http://schemas.microsoft.com/office/powerpoint/2010/main" xmlns="" val="38101452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909257" y="-112641"/>
            <a:ext cx="10373485" cy="7083282"/>
          </a:xfrm>
          <a:prstGeom prst="rect">
            <a:avLst/>
          </a:prstGeom>
        </p:spPr>
      </p:pic>
    </p:spTree>
    <p:extLst>
      <p:ext uri="{BB962C8B-B14F-4D97-AF65-F5344CB8AC3E}">
        <p14:creationId xmlns:p14="http://schemas.microsoft.com/office/powerpoint/2010/main" xmlns="" val="9504885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Applying Strikethrough and Underlining</a:t>
            </a:r>
            <a:endParaRPr lang="en-US" dirty="0"/>
          </a:p>
        </p:txBody>
      </p:sp>
      <p:sp>
        <p:nvSpPr>
          <p:cNvPr id="3" name="Text Placeholder 2"/>
          <p:cNvSpPr>
            <a:spLocks noGrp="1"/>
          </p:cNvSpPr>
          <p:nvPr>
            <p:ph type="body" idx="1"/>
          </p:nvPr>
        </p:nvSpPr>
        <p:spPr>
          <a:xfrm>
            <a:off x="374754" y="1825625"/>
            <a:ext cx="11527436" cy="4351338"/>
          </a:xfrm>
        </p:spPr>
        <p:txBody>
          <a:bodyPr/>
          <a:lstStyle/>
          <a:p>
            <a:pPr algn="just"/>
            <a:r>
              <a:rPr lang="en-US" dirty="0"/>
              <a:t>&lt;p&gt;List price: &lt;del&gt;$24.00&lt;/del&gt; &lt;ins&gt;Now only $9.99&lt;/ins&gt;&lt;/p</a:t>
            </a:r>
            <a:r>
              <a:rPr lang="en-US" dirty="0" smtClean="0"/>
              <a:t>&gt;</a:t>
            </a:r>
          </a:p>
          <a:p>
            <a:pPr algn="just"/>
            <a:r>
              <a:rPr lang="en-US" dirty="0"/>
              <a:t>&lt;p style="text-decoration: underline"&gt;This looks clickable, but isn’t.&lt;/p&gt;</a:t>
            </a:r>
          </a:p>
          <a:p>
            <a:pPr algn="just"/>
            <a:r>
              <a:rPr lang="en-US" dirty="0"/>
              <a:t>&lt;p style="text-decoration: line-through"&gt;This is struck-through.&lt;/p&gt;</a:t>
            </a:r>
          </a:p>
          <a:p>
            <a:pPr algn="just"/>
            <a:r>
              <a:rPr lang="en-US" dirty="0"/>
              <a:t>&lt;p style="text-decoration: blink"&gt;Congratulations, you win!&lt;/p</a:t>
            </a:r>
            <a:r>
              <a:rPr lang="en-US" dirty="0" smtClean="0"/>
              <a:t>&gt;</a:t>
            </a:r>
          </a:p>
          <a:p>
            <a:pPr algn="just"/>
            <a:r>
              <a:rPr lang="en-US" dirty="0"/>
              <a:t>.underlined {text-decoration: underline}</a:t>
            </a:r>
          </a:p>
        </p:txBody>
      </p:sp>
    </p:spTree>
    <p:extLst>
      <p:ext uri="{BB962C8B-B14F-4D97-AF65-F5344CB8AC3E}">
        <p14:creationId xmlns:p14="http://schemas.microsoft.com/office/powerpoint/2010/main" xmlns="" val="4610530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Creating Inline Spans</a:t>
            </a:r>
            <a:endParaRPr lang="en-US" dirty="0"/>
          </a:p>
        </p:txBody>
      </p:sp>
      <p:sp>
        <p:nvSpPr>
          <p:cNvPr id="3" name="Text Placeholder 2"/>
          <p:cNvSpPr>
            <a:spLocks noGrp="1"/>
          </p:cNvSpPr>
          <p:nvPr>
            <p:ph type="body" idx="1"/>
          </p:nvPr>
        </p:nvSpPr>
        <p:spPr/>
        <p:txBody>
          <a:bodyPr/>
          <a:lstStyle/>
          <a:p>
            <a:pPr algn="just"/>
            <a:r>
              <a:rPr lang="en-US" dirty="0"/>
              <a:t>Part of the problem with replacing the old style tags like </a:t>
            </a:r>
            <a:r>
              <a:rPr lang="en-US" i="1" dirty="0"/>
              <a:t>&lt;b&gt;</a:t>
            </a:r>
            <a:r>
              <a:rPr lang="en-US" dirty="0"/>
              <a:t>, </a:t>
            </a:r>
            <a:r>
              <a:rPr lang="en-US" i="1" dirty="0"/>
              <a:t>&lt;</a:t>
            </a:r>
            <a:r>
              <a:rPr lang="en-US" i="1" dirty="0" err="1"/>
              <a:t>i</a:t>
            </a:r>
            <a:r>
              <a:rPr lang="en-US" i="1" dirty="0"/>
              <a:t>&gt;</a:t>
            </a:r>
            <a:r>
              <a:rPr lang="en-US" dirty="0"/>
              <a:t>, and </a:t>
            </a:r>
            <a:r>
              <a:rPr lang="en-US" i="1" dirty="0"/>
              <a:t>&lt;del&gt; </a:t>
            </a:r>
            <a:r>
              <a:rPr lang="en-US" dirty="0"/>
              <a:t>with </a:t>
            </a:r>
            <a:r>
              <a:rPr lang="en-US" dirty="0" smtClean="0"/>
              <a:t>styles for </a:t>
            </a:r>
            <a:r>
              <a:rPr lang="en-US" dirty="0"/>
              <a:t>individual items is that the </a:t>
            </a:r>
            <a:r>
              <a:rPr lang="en-US" i="1" dirty="0"/>
              <a:t>style= </a:t>
            </a:r>
            <a:r>
              <a:rPr lang="en-US" dirty="0"/>
              <a:t>attribute must be placed within an existing tag. </a:t>
            </a:r>
            <a:r>
              <a:rPr lang="en-US" dirty="0" smtClean="0"/>
              <a:t>For example</a:t>
            </a:r>
            <a:r>
              <a:rPr lang="en-US" dirty="0"/>
              <a:t>, in the following sentence, how would you avoid using </a:t>
            </a:r>
            <a:r>
              <a:rPr lang="en-US" i="1" dirty="0"/>
              <a:t>&lt;b&gt; </a:t>
            </a:r>
            <a:r>
              <a:rPr lang="en-US" dirty="0"/>
              <a:t>to make only </a:t>
            </a:r>
            <a:r>
              <a:rPr lang="en-US" dirty="0" smtClean="0"/>
              <a:t>one word </a:t>
            </a:r>
            <a:r>
              <a:rPr lang="en-US" dirty="0"/>
              <a:t>bold?</a:t>
            </a:r>
          </a:p>
          <a:p>
            <a:pPr algn="just"/>
            <a:r>
              <a:rPr lang="en-US" dirty="0"/>
              <a:t>&lt;p&gt;I had a &lt;b&gt;great&lt;/b&gt; time.&lt;/p</a:t>
            </a:r>
            <a:r>
              <a:rPr lang="en-US" dirty="0" smtClean="0"/>
              <a:t>&gt;</a:t>
            </a:r>
          </a:p>
          <a:p>
            <a:pPr algn="just"/>
            <a:r>
              <a:rPr lang="en-US" dirty="0"/>
              <a:t>&lt;p&gt;I had a &lt;span style="text-weight: bold"&gt;great&lt;/span&gt; time.&lt;/p</a:t>
            </a:r>
            <a:r>
              <a:rPr lang="en-US" dirty="0" smtClean="0"/>
              <a:t>&gt; </a:t>
            </a:r>
            <a:endParaRPr lang="en-US" dirty="0"/>
          </a:p>
        </p:txBody>
      </p:sp>
    </p:spTree>
    <p:extLst>
      <p:ext uri="{BB962C8B-B14F-4D97-AF65-F5344CB8AC3E}">
        <p14:creationId xmlns:p14="http://schemas.microsoft.com/office/powerpoint/2010/main" xmlns="" val="14423454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just"/>
            <a:r>
              <a:rPr lang="en-US" dirty="0"/>
              <a:t>You </a:t>
            </a:r>
            <a:r>
              <a:rPr lang="en-US" dirty="0" smtClean="0"/>
              <a:t>can create </a:t>
            </a:r>
            <a:r>
              <a:rPr lang="en-US" dirty="0"/>
              <a:t>a class called </a:t>
            </a:r>
            <a:r>
              <a:rPr lang="en-US" i="1" dirty="0"/>
              <a:t>vocabulary</a:t>
            </a:r>
            <a:r>
              <a:rPr lang="en-US" dirty="0"/>
              <a:t>, and apply that class to each vocabulary word.</a:t>
            </a:r>
          </a:p>
          <a:p>
            <a:pPr algn="just"/>
            <a:r>
              <a:rPr lang="en-US" dirty="0"/>
              <a:t>&lt;span class="vocabulary"&gt;Deciduous&lt;/span&gt;</a:t>
            </a:r>
          </a:p>
          <a:p>
            <a:pPr algn="just"/>
            <a:r>
              <a:rPr lang="en-US" dirty="0"/>
              <a:t>Then in your style sheet, you can define the class with the formatting you want. </a:t>
            </a:r>
            <a:r>
              <a:rPr lang="en-US" dirty="0" smtClean="0"/>
              <a:t>Suppose, for </a:t>
            </a:r>
            <a:r>
              <a:rPr lang="en-US" dirty="0"/>
              <a:t>example, that you decide to make vocabulary words italicized. Simply create a </a:t>
            </a:r>
            <a:r>
              <a:rPr lang="en-US" dirty="0" smtClean="0"/>
              <a:t>style that </a:t>
            </a:r>
            <a:r>
              <a:rPr lang="en-US" dirty="0"/>
              <a:t>defines </a:t>
            </a:r>
            <a:r>
              <a:rPr lang="en-US" i="1" dirty="0"/>
              <a:t>vocabulary </a:t>
            </a:r>
            <a:r>
              <a:rPr lang="en-US" dirty="0"/>
              <a:t>as italic:</a:t>
            </a:r>
          </a:p>
          <a:p>
            <a:pPr algn="just"/>
            <a:r>
              <a:rPr lang="en-US" dirty="0"/>
              <a:t>.vocabulary {font-style: italic</a:t>
            </a:r>
            <a:r>
              <a:rPr lang="en-US" dirty="0" smtClean="0"/>
              <a:t>} </a:t>
            </a:r>
            <a:endParaRPr lang="en-US" dirty="0"/>
          </a:p>
        </p:txBody>
      </p:sp>
    </p:spTree>
    <p:extLst>
      <p:ext uri="{BB962C8B-B14F-4D97-AF65-F5344CB8AC3E}">
        <p14:creationId xmlns:p14="http://schemas.microsoft.com/office/powerpoint/2010/main" xmlns="" val="104074093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Adjusting Spacing Between Letters</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46760" y="1825624"/>
            <a:ext cx="9468314" cy="4035529"/>
          </a:xfrm>
          <a:prstGeom prst="rect">
            <a:avLst/>
          </a:prstGeom>
        </p:spPr>
      </p:pic>
    </p:spTree>
    <p:extLst>
      <p:ext uri="{BB962C8B-B14F-4D97-AF65-F5344CB8AC3E}">
        <p14:creationId xmlns:p14="http://schemas.microsoft.com/office/powerpoint/2010/main" xmlns="" val="271767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just"/>
            <a:r>
              <a:rPr lang="en-US" dirty="0"/>
              <a:t>To apply word and/or letter spacing, add spacing to the </a:t>
            </a:r>
            <a:r>
              <a:rPr lang="en-US" i="1" dirty="0"/>
              <a:t>style= </a:t>
            </a:r>
            <a:r>
              <a:rPr lang="en-US" dirty="0"/>
              <a:t>attribute for a specific tag.</a:t>
            </a:r>
          </a:p>
          <a:p>
            <a:pPr algn="just"/>
            <a:r>
              <a:rPr lang="en-US" b="1" dirty="0"/>
              <a:t>&lt;p style="letter-spacing: 4px"&gt;This text has increased letter spacing.&lt;/p&gt;</a:t>
            </a:r>
          </a:p>
          <a:p>
            <a:pPr algn="just"/>
            <a:r>
              <a:rPr lang="en-US" dirty="0"/>
              <a:t>You can also add spacing to a style rule in the style sheet.</a:t>
            </a:r>
          </a:p>
          <a:p>
            <a:pPr algn="just"/>
            <a:r>
              <a:rPr lang="en-US" b="1" dirty="0"/>
              <a:t>p {letter-spacing: 4px}</a:t>
            </a:r>
          </a:p>
        </p:txBody>
      </p:sp>
    </p:spTree>
    <p:extLst>
      <p:ext uri="{BB962C8B-B14F-4D97-AF65-F5344CB8AC3E}">
        <p14:creationId xmlns:p14="http://schemas.microsoft.com/office/powerpoint/2010/main" xmlns="" val="296761509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6392</Words>
  <Application>Microsoft Office PowerPoint</Application>
  <PresentationFormat>Custom</PresentationFormat>
  <Paragraphs>507</Paragraphs>
  <Slides>120</Slides>
  <Notes>72</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Office Theme</vt:lpstr>
      <vt:lpstr>Unit 1- Chapter 2 </vt:lpstr>
      <vt:lpstr>What Is HTML?</vt:lpstr>
      <vt:lpstr>Slide 3</vt:lpstr>
      <vt:lpstr>HTML Documents </vt:lpstr>
      <vt:lpstr>HTML Headings </vt:lpstr>
      <vt:lpstr>HTML Paragraphs </vt:lpstr>
      <vt:lpstr>Slide 7</vt:lpstr>
      <vt:lpstr>The HTML Style Attribute </vt:lpstr>
      <vt:lpstr>Background Color </vt:lpstr>
      <vt:lpstr>Text Color </vt:lpstr>
      <vt:lpstr>Fonts </vt:lpstr>
      <vt:lpstr>Text Size </vt:lpstr>
      <vt:lpstr>Text Alignment</vt:lpstr>
      <vt:lpstr>HTML Formatting Elements </vt:lpstr>
      <vt:lpstr>HTML &lt;b&gt; and &lt;strong&gt; Elements </vt:lpstr>
      <vt:lpstr>Slide 16</vt:lpstr>
      <vt:lpstr>HTML &lt;i&gt; and &lt;em&gt; Elements </vt:lpstr>
      <vt:lpstr>Slide 18</vt:lpstr>
      <vt:lpstr>Slide 19</vt:lpstr>
      <vt:lpstr>Slide 20</vt:lpstr>
      <vt:lpstr>Slide 21</vt:lpstr>
      <vt:lpstr>Slide 22</vt:lpstr>
      <vt:lpstr>Slide 23</vt:lpstr>
      <vt:lpstr>Slide 24</vt:lpstr>
      <vt:lpstr>Specifying the Document Type</vt:lpstr>
      <vt:lpstr>Line Breaks</vt:lpstr>
      <vt:lpstr>Slide 27</vt:lpstr>
      <vt:lpstr>Slide 28</vt:lpstr>
      <vt:lpstr>Specifying a Page Title and Metatags</vt:lpstr>
      <vt:lpstr>Meta tags</vt:lpstr>
      <vt:lpstr>Slide 31</vt:lpstr>
      <vt:lpstr>Slide 32</vt:lpstr>
      <vt:lpstr>Slide 33</vt:lpstr>
      <vt:lpstr>Publishing a File to a Server</vt:lpstr>
      <vt:lpstr>Slide 35</vt:lpstr>
      <vt:lpstr>Slide 36</vt:lpstr>
      <vt:lpstr>Using Monospace and Preformatted Text</vt:lpstr>
      <vt:lpstr>Slide 38</vt:lpstr>
      <vt:lpstr>Slide 39</vt:lpstr>
      <vt:lpstr>Slide 40</vt:lpstr>
      <vt:lpstr>Slide 41</vt:lpstr>
      <vt:lpstr>using lists and backgrounds</vt:lpstr>
      <vt:lpstr>Slide 43</vt:lpstr>
      <vt:lpstr>Slide 44</vt:lpstr>
      <vt:lpstr>Nesting Lists</vt:lpstr>
      <vt:lpstr>Slide 46</vt:lpstr>
      <vt:lpstr>Slide 47</vt:lpstr>
      <vt:lpstr>Creating Definition Lists</vt:lpstr>
      <vt:lpstr>Slide 49</vt:lpstr>
      <vt:lpstr>Slide 50</vt:lpstr>
      <vt:lpstr>Slide 51</vt:lpstr>
      <vt:lpstr>Slide 52</vt:lpstr>
      <vt:lpstr>Inserting Special Characters</vt:lpstr>
      <vt:lpstr>Slide 54</vt:lpstr>
      <vt:lpstr>Inserting Horizontal Lines</vt:lpstr>
      <vt:lpstr>Slide 56</vt:lpstr>
      <vt:lpstr>Choosing Background and Foreground Colors</vt:lpstr>
      <vt:lpstr>Slide 58</vt:lpstr>
      <vt:lpstr>Specifying a Background Image File </vt:lpstr>
      <vt:lpstr>Creating Hyperlinks and Anchors </vt:lpstr>
      <vt:lpstr>Hyperlinking to a Web Page</vt:lpstr>
      <vt:lpstr>Slide 62</vt:lpstr>
      <vt:lpstr>Using Relative and Absolute Paths</vt:lpstr>
      <vt:lpstr>Slide 64</vt:lpstr>
      <vt:lpstr>Slide 65</vt:lpstr>
      <vt:lpstr>Hyperlinking to an E-Mail Address</vt:lpstr>
      <vt:lpstr>Creating and Hyperlinking to Anchors</vt:lpstr>
      <vt:lpstr>Slide 68</vt:lpstr>
      <vt:lpstr>Hyperlinking to Other Content</vt:lpstr>
      <vt:lpstr>Introduction to Style Sheets </vt:lpstr>
      <vt:lpstr>Understanding Styles</vt:lpstr>
      <vt:lpstr>Slide 72</vt:lpstr>
      <vt:lpstr>Constructing Style Rules</vt:lpstr>
      <vt:lpstr>Slide 74</vt:lpstr>
      <vt:lpstr>Slide 75</vt:lpstr>
      <vt:lpstr>Slide 76</vt:lpstr>
      <vt:lpstr>Slide 77</vt:lpstr>
      <vt:lpstr>Slide 78</vt:lpstr>
      <vt:lpstr>Creating Styles for Nested Tags</vt:lpstr>
      <vt:lpstr>Creating Classes and IDs for Applying Styles</vt:lpstr>
      <vt:lpstr>Slide 81</vt:lpstr>
      <vt:lpstr>Slide 82</vt:lpstr>
      <vt:lpstr>Slide 83</vt:lpstr>
      <vt:lpstr>Applying Styles to Hyperlinks</vt:lpstr>
      <vt:lpstr>Slide 85</vt:lpstr>
      <vt:lpstr>Slide 86</vt:lpstr>
      <vt:lpstr>Creating and Linking to External Style Sheets</vt:lpstr>
      <vt:lpstr>Slide 88</vt:lpstr>
      <vt:lpstr>Formatting Text by Using Style Sheets</vt:lpstr>
      <vt:lpstr>Specifying a Font Size and Color</vt:lpstr>
      <vt:lpstr>Applying Bold and Italics</vt:lpstr>
      <vt:lpstr>Slide 92</vt:lpstr>
      <vt:lpstr>Slide 93</vt:lpstr>
      <vt:lpstr>Slide 94</vt:lpstr>
      <vt:lpstr>Applying Strikethrough and Underlining</vt:lpstr>
      <vt:lpstr>Creating Inline Spans</vt:lpstr>
      <vt:lpstr>Slide 97</vt:lpstr>
      <vt:lpstr>Adjusting Spacing Between Letters</vt:lpstr>
      <vt:lpstr>Slide 99</vt:lpstr>
      <vt:lpstr>Slide 100</vt:lpstr>
      <vt:lpstr>Slide 101</vt:lpstr>
      <vt:lpstr>Slide 102</vt:lpstr>
      <vt:lpstr>Slide 103</vt:lpstr>
      <vt:lpstr>Formatting Paragraphs by Using Style Sheets</vt:lpstr>
      <vt:lpstr>Slide 105</vt:lpstr>
      <vt:lpstr>Slide 106</vt:lpstr>
      <vt:lpstr>Slide 107</vt:lpstr>
      <vt:lpstr>Slide 108</vt:lpstr>
      <vt:lpstr>Applying a Border to a Paragraph</vt:lpstr>
      <vt:lpstr>Slide 110</vt:lpstr>
      <vt:lpstr>Slide 111</vt:lpstr>
      <vt:lpstr>Setting Border Padding </vt:lpstr>
      <vt:lpstr>Specifying Border Width and Color</vt:lpstr>
      <vt:lpstr>Formatting Border Sides Individually</vt:lpstr>
      <vt:lpstr>Slide 115</vt:lpstr>
      <vt:lpstr>Setting All Border Attributes at Once </vt:lpstr>
      <vt:lpstr>Specifying the Horizontal Alignment of a Paragraph</vt:lpstr>
      <vt:lpstr>Slide 118</vt:lpstr>
      <vt:lpstr>Specifying Vertical Space within a Paragraph</vt:lpstr>
      <vt:lpstr>Slide 120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Chapter 2 </dc:title>
  <cp:lastModifiedBy>Windows User</cp:lastModifiedBy>
  <cp:revision>23</cp:revision>
  <dcterms:modified xsi:type="dcterms:W3CDTF">2020-01-08T02:10:04Z</dcterms:modified>
</cp:coreProperties>
</file>