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1" r:id="rId35"/>
    <p:sldId id="293" r:id="rId36"/>
    <p:sldId id="294" r:id="rId37"/>
    <p:sldId id="296" r:id="rId38"/>
    <p:sldId id="297" r:id="rId39"/>
    <p:sldId id="298" r:id="rId40"/>
    <p:sldId id="299" r:id="rId41"/>
    <p:sldId id="300" r:id="rId42"/>
    <p:sldId id="302" r:id="rId43"/>
    <p:sldId id="303" r:id="rId44"/>
    <p:sldId id="305" r:id="rId45"/>
    <p:sldId id="306" r:id="rId46"/>
    <p:sldId id="307" r:id="rId47"/>
    <p:sldId id="308" r:id="rId48"/>
    <p:sldId id="309" r:id="rId49"/>
    <p:sldId id="313" r:id="rId50"/>
    <p:sldId id="314" r:id="rId51"/>
    <p:sldId id="315" r:id="rId52"/>
    <p:sldId id="316" r:id="rId53"/>
    <p:sldId id="317" r:id="rId54"/>
    <p:sldId id="318" r:id="rId55"/>
    <p:sldId id="319" r:id="rId56"/>
    <p:sldId id="320" r:id="rId57"/>
    <p:sldId id="312" r:id="rId58"/>
    <p:sldId id="310"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7D9DE-CE03-42B1-A6DA-C0D7D651C20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12374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D9DE-CE03-42B1-A6DA-C0D7D651C20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19414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D9DE-CE03-42B1-A6DA-C0D7D651C20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66075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D9DE-CE03-42B1-A6DA-C0D7D651C20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385801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7D9DE-CE03-42B1-A6DA-C0D7D651C20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256993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7D9DE-CE03-42B1-A6DA-C0D7D651C20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290025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7D9DE-CE03-42B1-A6DA-C0D7D651C20F}"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106971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7D9DE-CE03-42B1-A6DA-C0D7D651C20F}"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262496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7D9DE-CE03-42B1-A6DA-C0D7D651C20F}"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67690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D9DE-CE03-42B1-A6DA-C0D7D651C20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379867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D9DE-CE03-42B1-A6DA-C0D7D651C20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F29F5-B27E-4813-896F-C74468F15BDE}" type="slidenum">
              <a:rPr lang="en-US" smtClean="0"/>
              <a:t>‹#›</a:t>
            </a:fld>
            <a:endParaRPr lang="en-US"/>
          </a:p>
        </p:txBody>
      </p:sp>
    </p:spTree>
    <p:extLst>
      <p:ext uri="{BB962C8B-B14F-4D97-AF65-F5344CB8AC3E}">
        <p14:creationId xmlns:p14="http://schemas.microsoft.com/office/powerpoint/2010/main" val="7023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7D9DE-CE03-42B1-A6DA-C0D7D651C20F}"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F29F5-B27E-4813-896F-C74468F15BDE}" type="slidenum">
              <a:rPr lang="en-US" smtClean="0"/>
              <a:t>‹#›</a:t>
            </a:fld>
            <a:endParaRPr lang="en-US"/>
          </a:p>
        </p:txBody>
      </p:sp>
    </p:spTree>
    <p:extLst>
      <p:ext uri="{BB962C8B-B14F-4D97-AF65-F5344CB8AC3E}">
        <p14:creationId xmlns:p14="http://schemas.microsoft.com/office/powerpoint/2010/main" val="1668157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lh6.ggpht.com/_1wtadqGaaPs/TICj_YF0NiI/AAAAAAAAXyM/fA6_ZcrgPrM/s1600-h/tmp185182_thumb3.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support.smartbear.com/testcomplete/docs/testing-with/advanced/tracing-critical-errors/report-generator/working-with.html" TargetMode="External"/><Relationship Id="rId2" Type="http://schemas.openxmlformats.org/officeDocument/2006/relationships/hyperlink" Target="https://support.smartbear.com/testcomplete/docs/testing-with/advanced/tracing-critical-errors/report-generator/about.html" TargetMode="External"/><Relationship Id="rId1" Type="http://schemas.openxmlformats.org/officeDocument/2006/relationships/slideLayout" Target="../slideLayouts/slideLayout2.xml"/><Relationship Id="rId6" Type="http://schemas.openxmlformats.org/officeDocument/2006/relationships/hyperlink" Target="https://support.smartbear.com/testcomplete/docs/testing-with/advanced/tracing-critical-errors/report-generator/command-line.html" TargetMode="External"/><Relationship Id="rId5" Type="http://schemas.openxmlformats.org/officeDocument/2006/relationships/hyperlink" Target="https://support.smartbear.com/testcomplete/docs/testing-with/advanced/tracing-critical-errors/report-generator/system-requirements.html" TargetMode="External"/><Relationship Id="rId4" Type="http://schemas.openxmlformats.org/officeDocument/2006/relationships/hyperlink" Target="https://support.smartbear.com/testcomplete/docs/testing-with/advanced/tracing-critical-errors/report-generator/pages/index.html"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4397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Developing KPI: This stage focuses on using the ratios (and counts) and infusing them with business strategies, referred to as Key Performance Indicators (KPI). Many times, KPIs deal with conversion aspects, but not always. It depends on the organization.</a:t>
            </a:r>
            <a:endParaRPr lang="en-US" dirty="0"/>
          </a:p>
          <a:p>
            <a:pPr lvl="0" algn="just"/>
            <a:r>
              <a:rPr lang="en-IN" dirty="0"/>
              <a:t>Formulating online strategy: This stage is concerned with the online goals, objectives, and standards for the organization or business. These strategies are usually related to making money, saving money, or increasing </a:t>
            </a:r>
            <a:r>
              <a:rPr lang="en-IN" dirty="0" err="1"/>
              <a:t>marketshare</a:t>
            </a:r>
            <a:r>
              <a:rPr lang="en-IN" dirty="0"/>
              <a:t>.</a:t>
            </a:r>
            <a:endParaRPr lang="en-US" dirty="0"/>
          </a:p>
          <a:p>
            <a:pPr algn="just"/>
            <a:endParaRPr lang="en-US" dirty="0"/>
          </a:p>
        </p:txBody>
      </p:sp>
    </p:spTree>
    <p:extLst>
      <p:ext uri="{BB962C8B-B14F-4D97-AF65-F5344CB8AC3E}">
        <p14:creationId xmlns:p14="http://schemas.microsoft.com/office/powerpoint/2010/main" val="81274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Web analytics technologies</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IN" dirty="0"/>
              <a:t>There are at least two categories of web analytics; </a:t>
            </a:r>
            <a:r>
              <a:rPr lang="en-IN" i="1" dirty="0"/>
              <a:t>off-site</a:t>
            </a:r>
            <a:r>
              <a:rPr lang="en-IN" dirty="0"/>
              <a:t> and </a:t>
            </a:r>
            <a:r>
              <a:rPr lang="en-IN" i="1" dirty="0"/>
              <a:t>on-site</a:t>
            </a:r>
            <a:r>
              <a:rPr lang="en-IN" dirty="0"/>
              <a:t> web analytics.</a:t>
            </a:r>
            <a:endParaRPr lang="en-US" dirty="0"/>
          </a:p>
          <a:p>
            <a:pPr lvl="0" algn="just"/>
            <a:r>
              <a:rPr lang="en-IN" dirty="0"/>
              <a:t>Off-site web analytics refers to web measurement and analysis regardless of whether you own or maintain a website. It includes the measurement of a website's </a:t>
            </a:r>
            <a:r>
              <a:rPr lang="en-IN" i="1" dirty="0"/>
              <a:t>potential</a:t>
            </a:r>
            <a:r>
              <a:rPr lang="en-IN" dirty="0"/>
              <a:t> audience (opportunity), share of voice (visibility), and buzz (comments) that is happening on the Internet as a whole.</a:t>
            </a:r>
            <a:endParaRPr lang="en-US" dirty="0"/>
          </a:p>
          <a:p>
            <a:pPr algn="just"/>
            <a:endParaRPr lang="en-US" dirty="0"/>
          </a:p>
        </p:txBody>
      </p:sp>
    </p:spTree>
    <p:extLst>
      <p:ext uri="{BB962C8B-B14F-4D97-AF65-F5344CB8AC3E}">
        <p14:creationId xmlns:p14="http://schemas.microsoft.com/office/powerpoint/2010/main" val="21992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a:t>On-site web analytics, the most common, measure a visitor's </a:t>
            </a:r>
            <a:r>
              <a:rPr lang="en-IN" dirty="0" err="1"/>
              <a:t>behavior</a:t>
            </a:r>
            <a:r>
              <a:rPr lang="en-IN" dirty="0"/>
              <a:t> once </a:t>
            </a:r>
            <a:r>
              <a:rPr lang="en-IN" i="1" dirty="0"/>
              <a:t>on your website</a:t>
            </a:r>
            <a:r>
              <a:rPr lang="en-IN" dirty="0"/>
              <a:t>. This includes its drivers and conversions; for example, the degree to which different landing pages are associated with online purchases. On-site web analytics measures the performance of your website in a commercial context. </a:t>
            </a:r>
            <a:endParaRPr lang="en-IN" dirty="0" smtClean="0"/>
          </a:p>
          <a:p>
            <a:pPr algn="just"/>
            <a:r>
              <a:rPr lang="en-IN" dirty="0" smtClean="0"/>
              <a:t>This </a:t>
            </a:r>
            <a:r>
              <a:rPr lang="en-IN" dirty="0"/>
              <a:t>data is typically compared against key performance indicators for performance, and used to improve a website or marketing campaign's audience response. Google Analytics and Adobe Analytics are the most widely used on-site web analytics service; although new tools are emerging that provide additional layers of information, including heat maps and session replay</a:t>
            </a:r>
            <a:endParaRPr lang="en-US" dirty="0"/>
          </a:p>
        </p:txBody>
      </p:sp>
    </p:spTree>
    <p:extLst>
      <p:ext uri="{BB962C8B-B14F-4D97-AF65-F5344CB8AC3E}">
        <p14:creationId xmlns:p14="http://schemas.microsoft.com/office/powerpoint/2010/main" val="269318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Processing tools for analytics of big data</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IN" b="1" dirty="0"/>
              <a:t>1. Hadoop</a:t>
            </a:r>
            <a:endParaRPr lang="en-US" dirty="0"/>
          </a:p>
          <a:p>
            <a:pPr lvl="0" algn="just"/>
            <a:r>
              <a:rPr lang="en-IN" dirty="0"/>
              <a:t>Hadoop is one of the top frameworks in use today. So prevalent is it, that it has almost become synonymous with Big Data. But you already know about Hadoop, and </a:t>
            </a:r>
            <a:r>
              <a:rPr lang="en-IN" dirty="0" err="1"/>
              <a:t>MapReduce</a:t>
            </a:r>
            <a:r>
              <a:rPr lang="en-IN" dirty="0"/>
              <a:t>, and its ecosystem of tools and technologies including Pig, and Hive, and Flume, and HDFS. And all the others. Hadoop was first out of the gate, and enjoyed (and still does enjoy) widespread adoption in industry.</a:t>
            </a:r>
            <a:endParaRPr lang="en-US" dirty="0"/>
          </a:p>
          <a:p>
            <a:pPr algn="just"/>
            <a:endParaRPr lang="en-US" dirty="0"/>
          </a:p>
        </p:txBody>
      </p:sp>
    </p:spTree>
    <p:extLst>
      <p:ext uri="{BB962C8B-B14F-4D97-AF65-F5344CB8AC3E}">
        <p14:creationId xmlns:p14="http://schemas.microsoft.com/office/powerpoint/2010/main" val="410109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b="1" dirty="0" err="1"/>
              <a:t>Flink</a:t>
            </a:r>
            <a:endParaRPr lang="en-US" dirty="0"/>
          </a:p>
          <a:p>
            <a:pPr lvl="0" algn="just"/>
            <a:r>
              <a:rPr lang="en-IN" u="sng" dirty="0"/>
              <a:t>Apache </a:t>
            </a:r>
            <a:r>
              <a:rPr lang="en-IN" u="sng" dirty="0" err="1"/>
              <a:t>Flink</a:t>
            </a:r>
            <a:r>
              <a:rPr lang="en-IN" dirty="0"/>
              <a:t> is a streaming dataflow engine, aiming to provide facilities for distributed computation over streams of data. Treating batch processes as a special case of streaming data, </a:t>
            </a:r>
            <a:r>
              <a:rPr lang="en-IN" dirty="0" err="1"/>
              <a:t>Flink</a:t>
            </a:r>
            <a:r>
              <a:rPr lang="en-IN" dirty="0"/>
              <a:t> is effectively both a batch and real-time processing framework, but one which clearly puts streaming first.</a:t>
            </a:r>
            <a:endParaRPr lang="en-US" dirty="0"/>
          </a:p>
          <a:p>
            <a:pPr algn="just"/>
            <a:endParaRPr lang="en-US" dirty="0"/>
          </a:p>
        </p:txBody>
      </p:sp>
    </p:spTree>
    <p:extLst>
      <p:ext uri="{BB962C8B-B14F-4D97-AF65-F5344CB8AC3E}">
        <p14:creationId xmlns:p14="http://schemas.microsoft.com/office/powerpoint/2010/main" val="198373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err="1"/>
              <a:t>Flink</a:t>
            </a:r>
            <a:r>
              <a:rPr lang="en-IN" dirty="0"/>
              <a:t> has an impressive set of </a:t>
            </a:r>
            <a:r>
              <a:rPr lang="en-IN" u="sng" dirty="0"/>
              <a:t>additional features</a:t>
            </a:r>
            <a:r>
              <a:rPr lang="en-IN" dirty="0"/>
              <a:t>, including:</a:t>
            </a:r>
            <a:endParaRPr lang="en-US" dirty="0"/>
          </a:p>
          <a:p>
            <a:pPr lvl="0" algn="just"/>
            <a:r>
              <a:rPr lang="en-IN" dirty="0"/>
              <a:t>High Performance &amp; Low Latency</a:t>
            </a:r>
            <a:endParaRPr lang="en-US" dirty="0"/>
          </a:p>
          <a:p>
            <a:pPr lvl="0" algn="just"/>
            <a:r>
              <a:rPr lang="en-IN" dirty="0"/>
              <a:t>Support for Event Time and Out-of-Order Events</a:t>
            </a:r>
            <a:endParaRPr lang="en-US" dirty="0"/>
          </a:p>
          <a:p>
            <a:pPr lvl="0" algn="just"/>
            <a:r>
              <a:rPr lang="en-IN" dirty="0"/>
              <a:t>Exactly-once Semantics for </a:t>
            </a:r>
            <a:r>
              <a:rPr lang="en-IN" dirty="0" err="1"/>
              <a:t>Stateful</a:t>
            </a:r>
            <a:r>
              <a:rPr lang="en-IN" dirty="0"/>
              <a:t> Computations</a:t>
            </a:r>
            <a:endParaRPr lang="en-US" dirty="0"/>
          </a:p>
          <a:p>
            <a:pPr lvl="0" algn="just"/>
            <a:r>
              <a:rPr lang="en-IN" dirty="0"/>
              <a:t>Continuous Streaming Model with Backpressure</a:t>
            </a:r>
            <a:endParaRPr lang="en-US" dirty="0"/>
          </a:p>
          <a:p>
            <a:pPr lvl="0" algn="just"/>
            <a:r>
              <a:rPr lang="en-IN" dirty="0"/>
              <a:t>Fault-tolerance via Lightweight Distributed Snapshots</a:t>
            </a:r>
            <a:endParaRPr lang="en-US" dirty="0"/>
          </a:p>
          <a:p>
            <a:pPr algn="just"/>
            <a:endParaRPr lang="en-US" dirty="0"/>
          </a:p>
        </p:txBody>
      </p:sp>
    </p:spTree>
    <p:extLst>
      <p:ext uri="{BB962C8B-B14F-4D97-AF65-F5344CB8AC3E}">
        <p14:creationId xmlns:p14="http://schemas.microsoft.com/office/powerpoint/2010/main" val="24561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b="1" dirty="0" smtClean="0"/>
              <a:t>Storm</a:t>
            </a:r>
            <a:endParaRPr lang="en-US" dirty="0"/>
          </a:p>
          <a:p>
            <a:pPr lvl="0" algn="just"/>
            <a:r>
              <a:rPr lang="en-IN" u="sng" dirty="0"/>
              <a:t>Apache Storm</a:t>
            </a:r>
            <a:r>
              <a:rPr lang="en-IN" dirty="0"/>
              <a:t> is a distributed real-time computation system, whose applications are designed as directed acyclic graphs. </a:t>
            </a:r>
            <a:endParaRPr lang="en-US" dirty="0"/>
          </a:p>
          <a:p>
            <a:pPr lvl="0" algn="just"/>
            <a:r>
              <a:rPr lang="en-IN" dirty="0"/>
              <a:t>Storm is designed for easily processing unbounded streams, and can be used with any programming language. It has been benchmarked at processing over one million tuples per second per node, is highly scalable, and provides processing job guarantees. </a:t>
            </a:r>
            <a:endParaRPr lang="en-US" dirty="0"/>
          </a:p>
          <a:p>
            <a:pPr algn="just"/>
            <a:endParaRPr lang="en-US" dirty="0"/>
          </a:p>
        </p:txBody>
      </p:sp>
    </p:spTree>
    <p:extLst>
      <p:ext uri="{BB962C8B-B14F-4D97-AF65-F5344CB8AC3E}">
        <p14:creationId xmlns:p14="http://schemas.microsoft.com/office/powerpoint/2010/main" val="159579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r>
              <a:rPr lang="en-IN" dirty="0"/>
              <a:t>Five characteristics which make Storm ideal for real-time processing workloads are :</a:t>
            </a:r>
            <a:endParaRPr lang="en-US" dirty="0"/>
          </a:p>
          <a:p>
            <a:pPr lvl="0" algn="just"/>
            <a:r>
              <a:rPr lang="en-IN" dirty="0"/>
              <a:t>Fast - benchmarked as processing one million 100 byte messages per second per node</a:t>
            </a:r>
            <a:endParaRPr lang="en-US" dirty="0"/>
          </a:p>
          <a:p>
            <a:pPr lvl="0" algn="just"/>
            <a:r>
              <a:rPr lang="en-IN" dirty="0"/>
              <a:t>Scalable - with parallel calculations that run across a cluster of machines</a:t>
            </a:r>
            <a:endParaRPr lang="en-US" dirty="0"/>
          </a:p>
          <a:p>
            <a:pPr lvl="0" algn="just"/>
            <a:r>
              <a:rPr lang="en-IN" dirty="0"/>
              <a:t>Fault-tolerant - when workers die, Storm will automatically restart them. If a node dies, the worker will be restarted on another node.</a:t>
            </a:r>
            <a:endParaRPr lang="en-US" dirty="0"/>
          </a:p>
          <a:p>
            <a:pPr lvl="0" algn="just"/>
            <a:r>
              <a:rPr lang="en-IN" dirty="0"/>
              <a:t>Reliable - Storm guarantees that each unit of data (tuple) will be processed at least once or exactly once. Messages are only replayed when there are failures.</a:t>
            </a:r>
            <a:endParaRPr lang="en-US" dirty="0"/>
          </a:p>
          <a:p>
            <a:pPr lvl="0" algn="just"/>
            <a:r>
              <a:rPr lang="en-IN" dirty="0"/>
              <a:t>Easy to operate - standard configurations are suitable for production on day one. Once deployed, Storm is easy to operate.</a:t>
            </a:r>
            <a:endParaRPr lang="en-US" dirty="0"/>
          </a:p>
          <a:p>
            <a:pPr algn="just"/>
            <a:endParaRPr lang="en-US" dirty="0"/>
          </a:p>
        </p:txBody>
      </p:sp>
    </p:spTree>
    <p:extLst>
      <p:ext uri="{BB962C8B-B14F-4D97-AF65-F5344CB8AC3E}">
        <p14:creationId xmlns:p14="http://schemas.microsoft.com/office/powerpoint/2010/main" val="3331483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b="1" dirty="0"/>
              <a:t>Samza</a:t>
            </a:r>
            <a:endParaRPr lang="en-US" dirty="0"/>
          </a:p>
          <a:p>
            <a:pPr algn="just"/>
            <a:r>
              <a:rPr lang="en-IN" dirty="0"/>
              <a:t>Finally, </a:t>
            </a:r>
            <a:r>
              <a:rPr lang="en-IN" u="sng" dirty="0"/>
              <a:t>Apache Samza</a:t>
            </a:r>
            <a:r>
              <a:rPr lang="en-IN" dirty="0"/>
              <a:t> is another distributed stream processing framework. Samza is built on </a:t>
            </a:r>
            <a:r>
              <a:rPr lang="en-IN" u="sng" dirty="0"/>
              <a:t>Apache Kafka</a:t>
            </a:r>
            <a:r>
              <a:rPr lang="en-IN" dirty="0"/>
              <a:t> for messaging and YARN for cluster resource management. Its website provides the following overview of Samza:</a:t>
            </a:r>
            <a:endParaRPr lang="en-US" dirty="0"/>
          </a:p>
          <a:p>
            <a:pPr lvl="0" algn="just"/>
            <a:r>
              <a:rPr lang="en-IN" dirty="0"/>
              <a:t>Simple API: Unlike most low-level messaging system APIs, Samza provides a very simple </a:t>
            </a:r>
            <a:r>
              <a:rPr lang="en-IN" dirty="0" err="1"/>
              <a:t>callback</a:t>
            </a:r>
            <a:r>
              <a:rPr lang="en-IN" dirty="0"/>
              <a:t>-based “process message” API comparable to </a:t>
            </a:r>
            <a:r>
              <a:rPr lang="en-IN" dirty="0" err="1"/>
              <a:t>MapReduce</a:t>
            </a:r>
            <a:r>
              <a:rPr lang="en-IN" dirty="0"/>
              <a:t>.</a:t>
            </a:r>
            <a:endParaRPr lang="en-US" dirty="0"/>
          </a:p>
          <a:p>
            <a:pPr lvl="0" algn="just"/>
            <a:r>
              <a:rPr lang="en-IN" dirty="0"/>
              <a:t>Managed state: Samza manages snapshotting and restoration of a stream processor’s state. When the processor is restarted, Samza restores its state to a consistent snapshot. Samza is built to handle large amounts of state (many gigabytes per partition).</a:t>
            </a:r>
            <a:endParaRPr lang="en-US" dirty="0"/>
          </a:p>
          <a:p>
            <a:pPr lvl="0" algn="just"/>
            <a:r>
              <a:rPr lang="en-IN" dirty="0"/>
              <a:t>Fault tolerance: Whenever a machine in the cluster fails, Samza works with YARN to transparently migrate your tasks to another machine.</a:t>
            </a:r>
            <a:endParaRPr lang="en-US" dirty="0"/>
          </a:p>
          <a:p>
            <a:pPr algn="just"/>
            <a:endParaRPr lang="en-US" dirty="0"/>
          </a:p>
        </p:txBody>
      </p:sp>
    </p:spTree>
    <p:extLst>
      <p:ext uri="{BB962C8B-B14F-4D97-AF65-F5344CB8AC3E}">
        <p14:creationId xmlns:p14="http://schemas.microsoft.com/office/powerpoint/2010/main" val="1765100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r>
              <a:rPr lang="en-IN" dirty="0"/>
              <a:t>Durability: Samza uses Kafka to guarantee that messages are processed in the order they were written to a partition, and that no messages are ever lost.</a:t>
            </a:r>
            <a:endParaRPr lang="en-US" dirty="0"/>
          </a:p>
          <a:p>
            <a:pPr lvl="0" algn="just"/>
            <a:r>
              <a:rPr lang="en-IN" dirty="0"/>
              <a:t>Scalability: Samza is partitioned and distributed at every level. Kafka provides ordered, partitioned, </a:t>
            </a:r>
            <a:r>
              <a:rPr lang="en-IN" dirty="0" err="1"/>
              <a:t>replayable</a:t>
            </a:r>
            <a:r>
              <a:rPr lang="en-IN" dirty="0"/>
              <a:t>, fault-tolerant streams. YARN provides a distributed environment for Samza containers to run in.</a:t>
            </a:r>
            <a:endParaRPr lang="en-US" dirty="0"/>
          </a:p>
          <a:p>
            <a:pPr lvl="0" algn="just"/>
            <a:r>
              <a:rPr lang="en-IN" dirty="0"/>
              <a:t>Pluggable: Though Samza works out of the box with Kafka and YARN, Samza provides a pluggable API that lets you run Samza with other messaging systems and execution environments.</a:t>
            </a:r>
            <a:endParaRPr lang="en-US" dirty="0"/>
          </a:p>
          <a:p>
            <a:pPr lvl="0" algn="just"/>
            <a:r>
              <a:rPr lang="en-IN" dirty="0"/>
              <a:t>Processor isolation: Samza works with Apache YARN, which supports Hadoop’s security model, and resource isolation through Linux </a:t>
            </a:r>
            <a:r>
              <a:rPr lang="en-IN" dirty="0" err="1"/>
              <a:t>CGroup</a:t>
            </a:r>
            <a:endParaRPr lang="en-US" dirty="0"/>
          </a:p>
          <a:p>
            <a:pPr algn="just"/>
            <a:r>
              <a:rPr lang="en-IN" b="1" dirty="0"/>
              <a:t> </a:t>
            </a:r>
            <a:endParaRPr lang="en-US" dirty="0"/>
          </a:p>
          <a:p>
            <a:pPr algn="just"/>
            <a:endParaRPr lang="en-US" dirty="0"/>
          </a:p>
        </p:txBody>
      </p:sp>
    </p:spTree>
    <p:extLst>
      <p:ext uri="{BB962C8B-B14F-4D97-AF65-F5344CB8AC3E}">
        <p14:creationId xmlns:p14="http://schemas.microsoft.com/office/powerpoint/2010/main" val="417564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sampling with example</a:t>
            </a:r>
            <a:endParaRPr lang="en-US" dirty="0"/>
          </a:p>
        </p:txBody>
      </p:sp>
      <p:sp>
        <p:nvSpPr>
          <p:cNvPr id="3" name="Content Placeholder 2"/>
          <p:cNvSpPr>
            <a:spLocks noGrp="1"/>
          </p:cNvSpPr>
          <p:nvPr>
            <p:ph idx="1"/>
          </p:nvPr>
        </p:nvSpPr>
        <p:spPr/>
        <p:txBody>
          <a:bodyPr>
            <a:normAutofit lnSpcReduction="10000"/>
          </a:bodyPr>
          <a:lstStyle/>
          <a:p>
            <a:pPr lvl="0" algn="just"/>
            <a:r>
              <a:rPr lang="en-IN" dirty="0"/>
              <a:t>Data sampling is a statistical analysis technique used to select, manipulate and </a:t>
            </a:r>
            <a:r>
              <a:rPr lang="en-IN" dirty="0" err="1"/>
              <a:t>analyze</a:t>
            </a:r>
            <a:r>
              <a:rPr lang="en-IN" dirty="0"/>
              <a:t> a representative subset of data points in order to identify patterns and trends in the larger data set being examined.</a:t>
            </a:r>
            <a:endParaRPr lang="en-US" dirty="0"/>
          </a:p>
          <a:p>
            <a:pPr lvl="0" algn="just"/>
            <a:r>
              <a:rPr lang="en-IN" dirty="0"/>
              <a:t>Sampling allows data scientists, predictive </a:t>
            </a:r>
            <a:r>
              <a:rPr lang="en-IN" dirty="0" err="1"/>
              <a:t>modelers</a:t>
            </a:r>
            <a:r>
              <a:rPr lang="en-IN" dirty="0"/>
              <a:t> and other data analysts to work with a small, manageable amount of data in order to build and run analytical models more quickly, while still producing accurate findings. </a:t>
            </a:r>
            <a:endParaRPr lang="en-US" dirty="0"/>
          </a:p>
          <a:p>
            <a:pPr lvl="0" algn="just"/>
            <a:r>
              <a:rPr lang="en-IN" dirty="0"/>
              <a:t>Sampling can be particularly useful with data sets that are too large to efficiently </a:t>
            </a:r>
            <a:r>
              <a:rPr lang="en-IN" dirty="0" err="1"/>
              <a:t>analyze</a:t>
            </a:r>
            <a:r>
              <a:rPr lang="en-IN" dirty="0"/>
              <a:t> in full -- for example, in big data analytics applications. </a:t>
            </a:r>
            <a:endParaRPr lang="en-US" dirty="0"/>
          </a:p>
          <a:p>
            <a:pPr algn="just"/>
            <a:endParaRPr lang="en-US" dirty="0"/>
          </a:p>
        </p:txBody>
      </p:sp>
    </p:spTree>
    <p:extLst>
      <p:ext uri="{BB962C8B-B14F-4D97-AF65-F5344CB8AC3E}">
        <p14:creationId xmlns:p14="http://schemas.microsoft.com/office/powerpoint/2010/main" val="424700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Fuzzy logic</a:t>
            </a:r>
            <a:r>
              <a:rPr lang="en-US"/>
              <a:t/>
            </a:r>
            <a:br>
              <a:rPr lang="en-US"/>
            </a:br>
            <a:endParaRPr lang="en-US"/>
          </a:p>
        </p:txBody>
      </p:sp>
      <p:sp>
        <p:nvSpPr>
          <p:cNvPr id="3" name="Content Placeholder 2"/>
          <p:cNvSpPr>
            <a:spLocks noGrp="1"/>
          </p:cNvSpPr>
          <p:nvPr>
            <p:ph idx="1"/>
          </p:nvPr>
        </p:nvSpPr>
        <p:spPr/>
        <p:txBody>
          <a:bodyPr/>
          <a:lstStyle/>
          <a:p>
            <a:pPr lvl="0" algn="just"/>
            <a:r>
              <a:rPr lang="en-IN" b="1" dirty="0"/>
              <a:t>Fuzzy logic</a:t>
            </a:r>
            <a:r>
              <a:rPr lang="en-IN" dirty="0"/>
              <a:t> is a form of many-valued logic in which the truth values of variables may be any real number between 0 and 1. </a:t>
            </a:r>
            <a:endParaRPr lang="en-US" dirty="0"/>
          </a:p>
          <a:p>
            <a:pPr lvl="0" algn="just"/>
            <a:r>
              <a:rPr lang="en-IN" dirty="0"/>
              <a:t>It is employed to handle the concept of partial truth, where the truth value may range between completely true and completely false.</a:t>
            </a:r>
            <a:endParaRPr lang="en-US" dirty="0"/>
          </a:p>
          <a:p>
            <a:pPr lvl="0" algn="just"/>
            <a:r>
              <a:rPr lang="en-IN" dirty="0"/>
              <a:t>By contrast, in Boolean logic, the truth values of variables may only be the integer values 0 or 1. </a:t>
            </a:r>
            <a:endParaRPr lang="en-US" dirty="0"/>
          </a:p>
          <a:p>
            <a:pPr algn="just"/>
            <a:endParaRPr lang="en-US" dirty="0"/>
          </a:p>
        </p:txBody>
      </p:sp>
    </p:spTree>
    <p:extLst>
      <p:ext uri="{BB962C8B-B14F-4D97-AF65-F5344CB8AC3E}">
        <p14:creationId xmlns:p14="http://schemas.microsoft.com/office/powerpoint/2010/main" val="663758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a:t>Humans and animals often operate using fuzzy evaluations in many everyday situations. In the case where someone is tossing an object into a container from a distance, the person does not compute exact values for the object weight, density, distance, direction, container height and width, and air resistance to determine the force and angle to toss the object. Instead the person instinctively applies quick "fuzzy" estimates, based upon previous experience, to determine what output values of force, direction and vertical angle to use to make the toss</a:t>
            </a:r>
            <a:endParaRPr lang="en-US" dirty="0"/>
          </a:p>
        </p:txBody>
      </p:sp>
    </p:spTree>
    <p:extLst>
      <p:ext uri="{BB962C8B-B14F-4D97-AF65-F5344CB8AC3E}">
        <p14:creationId xmlns:p14="http://schemas.microsoft.com/office/powerpoint/2010/main" val="1311851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rotWithShape="1">
          <a:blip r:embed="rId2"/>
          <a:srcRect l="8642" t="16840" r="9428" b="9251"/>
          <a:stretch/>
        </p:blipFill>
        <p:spPr bwMode="auto">
          <a:xfrm>
            <a:off x="1257136" y="696912"/>
            <a:ext cx="9274230" cy="58142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94261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Fuzzy model for data set</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In fuzzy set theory </a:t>
            </a:r>
            <a:r>
              <a:rPr lang="en-IN" b="1" dirty="0"/>
              <a:t>,</a:t>
            </a:r>
            <a:r>
              <a:rPr lang="en-IN" dirty="0"/>
              <a:t> the grade of membership of a value x to a set S is defined through a membership function </a:t>
            </a:r>
            <a:r>
              <a:rPr lang="en-IN" dirty="0" err="1"/>
              <a:t>ji</a:t>
            </a:r>
            <a:r>
              <a:rPr lang="en-IN" dirty="0"/>
              <a:t>(x) that can take a value in the range [0, 1]. </a:t>
            </a:r>
            <a:endParaRPr lang="en-US" dirty="0"/>
          </a:p>
          <a:p>
            <a:pPr algn="just"/>
            <a:endParaRPr lang="en-US" dirty="0"/>
          </a:p>
        </p:txBody>
      </p:sp>
    </p:spTree>
    <p:extLst>
      <p:ext uri="{BB962C8B-B14F-4D97-AF65-F5344CB8AC3E}">
        <p14:creationId xmlns:p14="http://schemas.microsoft.com/office/powerpoint/2010/main" val="300073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Example membership function and their use in a linguistic variable ">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199" y="633767"/>
            <a:ext cx="9976945" cy="5861625"/>
          </a:xfrm>
          <a:prstGeom prst="rect">
            <a:avLst/>
          </a:prstGeom>
          <a:noFill/>
          <a:ln>
            <a:noFill/>
          </a:ln>
        </p:spPr>
      </p:pic>
    </p:spTree>
    <p:extLst>
      <p:ext uri="{BB962C8B-B14F-4D97-AF65-F5344CB8AC3E}">
        <p14:creationId xmlns:p14="http://schemas.microsoft.com/office/powerpoint/2010/main" val="502717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Pros and cons of FDT</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Fuzzy Decision Trees Fuzzy decision trees (FDT) are particularly interesting for data mining and information retrieval because they enable the user to take into account imprecise descriptions of the cases, or heterogeneous values (symbolic, numerical, or fuzzy).</a:t>
            </a:r>
            <a:endParaRPr lang="en-US" dirty="0"/>
          </a:p>
          <a:p>
            <a:pPr lvl="0" algn="just"/>
            <a:r>
              <a:rPr lang="en-IN" dirty="0"/>
              <a:t>Moreover, they are appreciated for their interpretability, because they provide a linguistic description of the relations between descriptions of the cases and decision to make or class to assign.</a:t>
            </a:r>
            <a:endParaRPr lang="en-US" dirty="0"/>
          </a:p>
          <a:p>
            <a:pPr algn="just"/>
            <a:endParaRPr lang="en-US" dirty="0"/>
          </a:p>
        </p:txBody>
      </p:sp>
    </p:spTree>
    <p:extLst>
      <p:ext uri="{BB962C8B-B14F-4D97-AF65-F5344CB8AC3E}">
        <p14:creationId xmlns:p14="http://schemas.microsoft.com/office/powerpoint/2010/main" val="95395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Pros</a:t>
            </a:r>
            <a:endParaRPr lang="en-US" dirty="0"/>
          </a:p>
        </p:txBody>
      </p:sp>
      <p:sp>
        <p:nvSpPr>
          <p:cNvPr id="3" name="Content Placeholder 2"/>
          <p:cNvSpPr>
            <a:spLocks noGrp="1"/>
          </p:cNvSpPr>
          <p:nvPr>
            <p:ph idx="1"/>
          </p:nvPr>
        </p:nvSpPr>
        <p:spPr/>
        <p:txBody>
          <a:bodyPr/>
          <a:lstStyle/>
          <a:p>
            <a:pPr lvl="0" algn="just"/>
            <a:r>
              <a:rPr lang="en-IN" b="1" dirty="0"/>
              <a:t>Fuzzy decision trees (FDTs)</a:t>
            </a:r>
            <a:r>
              <a:rPr lang="en-IN" dirty="0"/>
              <a:t> benefit from the inductive learning approach that underpins their construction, to aid in the classification of objects based on their values over different attribute.</a:t>
            </a:r>
            <a:endParaRPr lang="en-US" dirty="0"/>
          </a:p>
          <a:p>
            <a:pPr lvl="0" algn="just"/>
            <a:r>
              <a:rPr lang="en-IN" dirty="0"/>
              <a:t>Their construction in a fuzzy environment allows for the potential critical effects of imprecision to be mitigated, as well as brings a beneficial level of interpretability to the results found, through the decision rules defined.</a:t>
            </a:r>
            <a:endParaRPr lang="en-US" dirty="0"/>
          </a:p>
          <a:p>
            <a:pPr algn="just"/>
            <a:endParaRPr lang="en-US" dirty="0"/>
          </a:p>
        </p:txBody>
      </p:sp>
    </p:spTree>
    <p:extLst>
      <p:ext uri="{BB962C8B-B14F-4D97-AF65-F5344CB8AC3E}">
        <p14:creationId xmlns:p14="http://schemas.microsoft.com/office/powerpoint/2010/main" val="2421563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Cons</a:t>
            </a:r>
            <a:endParaRPr lang="en-US" dirty="0"/>
          </a:p>
        </p:txBody>
      </p:sp>
      <p:sp>
        <p:nvSpPr>
          <p:cNvPr id="3" name="Content Placeholder 2"/>
          <p:cNvSpPr>
            <a:spLocks noGrp="1"/>
          </p:cNvSpPr>
          <p:nvPr>
            <p:ph idx="1"/>
          </p:nvPr>
        </p:nvSpPr>
        <p:spPr/>
        <p:txBody>
          <a:bodyPr/>
          <a:lstStyle/>
          <a:p>
            <a:pPr lvl="0" algn="just"/>
            <a:r>
              <a:rPr lang="en-IN" b="1" dirty="0"/>
              <a:t>As with the more traditional ‘crisp’ decision tree approaches,</a:t>
            </a:r>
            <a:r>
              <a:rPr lang="en-IN" dirty="0"/>
              <a:t> there are issues such as the complexity of the results, in this case the tree defined.</a:t>
            </a:r>
            <a:endParaRPr lang="en-US" dirty="0"/>
          </a:p>
          <a:p>
            <a:pPr lvl="0" algn="just"/>
            <a:r>
              <a:rPr lang="en-IN" dirty="0"/>
              <a:t>Future trends will surely include how FDTs can work on re-grading the complexity of the tree constructed, commonly known as pruning. Further, the applicability of the rules constructed, should see the use of FDTs extending in the range of applications it can work with.</a:t>
            </a:r>
            <a:endParaRPr lang="en-US" dirty="0"/>
          </a:p>
          <a:p>
            <a:pPr algn="just"/>
            <a:endParaRPr lang="en-US" dirty="0"/>
          </a:p>
        </p:txBody>
      </p:sp>
    </p:spTree>
    <p:extLst>
      <p:ext uri="{BB962C8B-B14F-4D97-AF65-F5344CB8AC3E}">
        <p14:creationId xmlns:p14="http://schemas.microsoft.com/office/powerpoint/2010/main" val="2238228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Regression Modelling</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Regression is a data mining function that predicts a number. Age, weight, distance, temperature, income, or sales could all be predicted using regression techniques. For example, a regression model could be used to predict children's height, given their age, weight, and other factors.</a:t>
            </a:r>
            <a:endParaRPr lang="en-US" dirty="0"/>
          </a:p>
        </p:txBody>
      </p:sp>
    </p:spTree>
    <p:extLst>
      <p:ext uri="{BB962C8B-B14F-4D97-AF65-F5344CB8AC3E}">
        <p14:creationId xmlns:p14="http://schemas.microsoft.com/office/powerpoint/2010/main" val="1115734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A regression task begins with a data set in which the target values are known. For example, a regression model that predicts children's height could be developed based on observed data for many children over a period of time. The data might track age, height, weight, developmental milestones, family history, and so on. Height would be the target, the other attributes would be the predictors, and the data for each child would constitute a case.</a:t>
            </a:r>
            <a:endParaRPr lang="en-US" dirty="0"/>
          </a:p>
        </p:txBody>
      </p:sp>
    </p:spTree>
    <p:extLst>
      <p:ext uri="{BB962C8B-B14F-4D97-AF65-F5344CB8AC3E}">
        <p14:creationId xmlns:p14="http://schemas.microsoft.com/office/powerpoint/2010/main" val="44950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748596"/>
          </a:xfrm>
        </p:spPr>
        <p:txBody>
          <a:bodyPr/>
          <a:lstStyle/>
          <a:p>
            <a:pPr lvl="0" algn="just"/>
            <a:r>
              <a:rPr lang="en-IN" dirty="0"/>
              <a:t>There are many different methods for drawing samples from data, depending on the data set and situation. </a:t>
            </a:r>
            <a:endParaRPr lang="en-US" dirty="0"/>
          </a:p>
          <a:p>
            <a:pPr lvl="0" algn="just"/>
            <a:r>
              <a:rPr lang="en-IN" dirty="0"/>
              <a:t>Sampling can be based on </a:t>
            </a:r>
            <a:r>
              <a:rPr lang="en-IN" u="sng" dirty="0"/>
              <a:t>probability</a:t>
            </a:r>
            <a:r>
              <a:rPr lang="en-IN" dirty="0"/>
              <a:t>, an approach that uses </a:t>
            </a:r>
            <a:r>
              <a:rPr lang="en-IN" u="sng" dirty="0"/>
              <a:t>random numbers</a:t>
            </a:r>
            <a:r>
              <a:rPr lang="en-IN" dirty="0"/>
              <a:t> that correspond to points in the data set . </a:t>
            </a:r>
            <a:endParaRPr lang="en-US" dirty="0"/>
          </a:p>
          <a:p>
            <a:pPr lvl="0" algn="just"/>
            <a:r>
              <a:rPr lang="en-IN" dirty="0"/>
              <a:t>This approach ensures that there is no correlation between points that are chosen for the sample. </a:t>
            </a:r>
            <a:endParaRPr lang="en-US" dirty="0"/>
          </a:p>
          <a:p>
            <a:pPr algn="just"/>
            <a:endParaRPr lang="en-US" dirty="0"/>
          </a:p>
        </p:txBody>
      </p:sp>
    </p:spTree>
    <p:extLst>
      <p:ext uri="{BB962C8B-B14F-4D97-AF65-F5344CB8AC3E}">
        <p14:creationId xmlns:p14="http://schemas.microsoft.com/office/powerpoint/2010/main" val="1130899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Application </a:t>
            </a:r>
            <a:endParaRPr lang="en-US" dirty="0"/>
          </a:p>
        </p:txBody>
      </p:sp>
      <p:sp>
        <p:nvSpPr>
          <p:cNvPr id="3" name="Content Placeholder 2"/>
          <p:cNvSpPr>
            <a:spLocks noGrp="1"/>
          </p:cNvSpPr>
          <p:nvPr>
            <p:ph idx="1"/>
          </p:nvPr>
        </p:nvSpPr>
        <p:spPr/>
        <p:txBody>
          <a:bodyPr/>
          <a:lstStyle/>
          <a:p>
            <a:pPr lvl="0" algn="just"/>
            <a:r>
              <a:rPr lang="en-IN" dirty="0"/>
              <a:t>Regression </a:t>
            </a:r>
            <a:r>
              <a:rPr lang="en-IN" dirty="0" err="1"/>
              <a:t>modeling</a:t>
            </a:r>
            <a:r>
              <a:rPr lang="en-IN" dirty="0"/>
              <a:t> has many applications in trend analysis, business planning, marketing, financial forecasting, time series prediction, biomedical and drug response </a:t>
            </a:r>
            <a:r>
              <a:rPr lang="en-IN" dirty="0" err="1"/>
              <a:t>modeling</a:t>
            </a:r>
            <a:r>
              <a:rPr lang="en-IN" dirty="0"/>
              <a:t>, and environmental </a:t>
            </a:r>
            <a:r>
              <a:rPr lang="en-IN" dirty="0" err="1"/>
              <a:t>modeling</a:t>
            </a:r>
            <a:r>
              <a:rPr lang="en-IN" dirty="0"/>
              <a:t>.</a:t>
            </a:r>
            <a:endParaRPr lang="en-US" dirty="0"/>
          </a:p>
          <a:p>
            <a:pPr algn="just"/>
            <a:endParaRPr lang="en-US" dirty="0"/>
          </a:p>
        </p:txBody>
      </p:sp>
    </p:spTree>
    <p:extLst>
      <p:ext uri="{BB962C8B-B14F-4D97-AF65-F5344CB8AC3E}">
        <p14:creationId xmlns:p14="http://schemas.microsoft.com/office/powerpoint/2010/main" val="2210972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Time series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lgn="just"/>
            <a:r>
              <a:rPr lang="en-IN" dirty="0"/>
              <a:t>A time series is a series of data points indexed (or listed or graphed) in time order. Most commonly, a time series is a sequence taken at successive equally spaced points in time. </a:t>
            </a:r>
            <a:endParaRPr lang="en-US" dirty="0"/>
          </a:p>
          <a:p>
            <a:pPr lvl="0" algn="just"/>
            <a:r>
              <a:rPr lang="en-IN" dirty="0"/>
              <a:t>Thus it is a sequence of discrete-time data. </a:t>
            </a:r>
            <a:endParaRPr lang="en-US" dirty="0"/>
          </a:p>
          <a:p>
            <a:pPr lvl="0" algn="just"/>
            <a:r>
              <a:rPr lang="en-IN" dirty="0"/>
              <a:t>Examples of time series are heights of ocean tides, counts of sunspots </a:t>
            </a:r>
            <a:endParaRPr lang="en-US" dirty="0"/>
          </a:p>
          <a:p>
            <a:pPr lvl="0" algn="just"/>
            <a:r>
              <a:rPr lang="en-IN" dirty="0"/>
              <a:t>Time series </a:t>
            </a:r>
            <a:r>
              <a:rPr lang="en-IN" i="1" dirty="0"/>
              <a:t>analysis</a:t>
            </a:r>
            <a:r>
              <a:rPr lang="en-IN" dirty="0"/>
              <a:t> comprises methods for </a:t>
            </a:r>
            <a:r>
              <a:rPr lang="en-IN" dirty="0" err="1"/>
              <a:t>analyzing</a:t>
            </a:r>
            <a:r>
              <a:rPr lang="en-IN" dirty="0"/>
              <a:t> time series data in order to extract meaningful statistics and other characteristics of the data. </a:t>
            </a:r>
            <a:endParaRPr lang="en-US" dirty="0"/>
          </a:p>
          <a:p>
            <a:pPr lvl="0" algn="just"/>
            <a:r>
              <a:rPr lang="en-IN" dirty="0"/>
              <a:t>Time series </a:t>
            </a:r>
            <a:r>
              <a:rPr lang="en-IN" i="1" dirty="0"/>
              <a:t>forecasting</a:t>
            </a:r>
            <a:r>
              <a:rPr lang="en-IN" dirty="0"/>
              <a:t> is the use of a model to predict future values based on previously observed values. </a:t>
            </a:r>
            <a:endParaRPr lang="en-US" dirty="0"/>
          </a:p>
          <a:p>
            <a:pPr algn="just"/>
            <a:endParaRPr lang="en-US" dirty="0"/>
          </a:p>
        </p:txBody>
      </p:sp>
    </p:spTree>
    <p:extLst>
      <p:ext uri="{BB962C8B-B14F-4D97-AF65-F5344CB8AC3E}">
        <p14:creationId xmlns:p14="http://schemas.microsoft.com/office/powerpoint/2010/main" val="156594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Neural network</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A neural network consists of an interconnected group of artificial neurons, and it processes information using a connectionist approach to computation. In most cases a neural network is an adaptive system that changes its structure during a learning phase.</a:t>
            </a:r>
            <a:endParaRPr lang="en-US" dirty="0"/>
          </a:p>
          <a:p>
            <a:pPr lvl="0" algn="just"/>
            <a:r>
              <a:rPr lang="en-IN" dirty="0"/>
              <a:t> Neural networks are used to model complex relationships between inputs and outputs or to find patterns in data.</a:t>
            </a:r>
            <a:endParaRPr lang="en-US" dirty="0"/>
          </a:p>
          <a:p>
            <a:pPr lvl="0" algn="just"/>
            <a:r>
              <a:rPr lang="en-IN" dirty="0"/>
              <a:t>In an artificial neural network, simple artificial nodes, called “neurons“, “</a:t>
            </a:r>
            <a:r>
              <a:rPr lang="en-IN" dirty="0" err="1"/>
              <a:t>neurodes</a:t>
            </a:r>
            <a:r>
              <a:rPr lang="en-IN" dirty="0"/>
              <a:t>”, “processing elements” or “units”, are connected together to form a network which mimics a biological neural network.</a:t>
            </a:r>
            <a:endParaRPr lang="en-US" dirty="0"/>
          </a:p>
        </p:txBody>
      </p:sp>
    </p:spTree>
    <p:extLst>
      <p:ext uri="{BB962C8B-B14F-4D97-AF65-F5344CB8AC3E}">
        <p14:creationId xmlns:p14="http://schemas.microsoft.com/office/powerpoint/2010/main" val="587909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lgn="just"/>
            <a:r>
              <a:rPr lang="en-IN" dirty="0"/>
              <a:t>In modern software implementations of artificial neural networks, the approach inspired by biology has been largely abandoned for a more practical approach based on statistics and signal processing. In some of these systems, neural networks or parts of neural networks (such as artificial neurons) are used as components in larger systems that combine both adaptive and non-adaptive elements. </a:t>
            </a:r>
            <a:endParaRPr lang="en-US" dirty="0"/>
          </a:p>
        </p:txBody>
      </p:sp>
    </p:spTree>
    <p:extLst>
      <p:ext uri="{BB962C8B-B14F-4D97-AF65-F5344CB8AC3E}">
        <p14:creationId xmlns:p14="http://schemas.microsoft.com/office/powerpoint/2010/main" val="4028558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Resampling</a:t>
            </a:r>
            <a:r>
              <a:rPr lang="en-US" b="1" dirty="0"/>
              <a:t/>
            </a:r>
            <a:br>
              <a:rPr lang="en-US" b="1" dirty="0"/>
            </a:br>
            <a:endParaRPr lang="en-US" dirty="0"/>
          </a:p>
        </p:txBody>
      </p:sp>
      <p:sp>
        <p:nvSpPr>
          <p:cNvPr id="3" name="Content Placeholder 2"/>
          <p:cNvSpPr>
            <a:spLocks noGrp="1"/>
          </p:cNvSpPr>
          <p:nvPr>
            <p:ph idx="1"/>
          </p:nvPr>
        </p:nvSpPr>
        <p:spPr/>
        <p:txBody>
          <a:bodyPr/>
          <a:lstStyle/>
          <a:p>
            <a:pPr lvl="0" algn="just" fontAlgn="base"/>
            <a:r>
              <a:rPr lang="en-IN" dirty="0"/>
              <a:t>Resampling </a:t>
            </a:r>
            <a:r>
              <a:rPr lang="en-IN" b="1" dirty="0"/>
              <a:t>generates a unique sampling distribution </a:t>
            </a:r>
            <a:r>
              <a:rPr lang="en-IN" dirty="0"/>
              <a:t>on the basis of the actual data. The method of resampling uses experimental methods, rather than analytical methods, to generate the unique sampling distribution. The method of resampling yields unbiased estimates as it is based on the unbiased samples of all the possible results of the data studied by the researcher.</a:t>
            </a:r>
            <a:endParaRPr lang="en-US" dirty="0"/>
          </a:p>
        </p:txBody>
      </p:sp>
    </p:spTree>
    <p:extLst>
      <p:ext uri="{BB962C8B-B14F-4D97-AF65-F5344CB8AC3E}">
        <p14:creationId xmlns:p14="http://schemas.microsoft.com/office/powerpoint/2010/main" val="2956820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IN" b="1" dirty="0"/>
              <a:t>Principal component analysis (PCA)</a:t>
            </a:r>
            <a:endParaRPr lang="en-US" dirty="0"/>
          </a:p>
        </p:txBody>
      </p:sp>
      <p:sp>
        <p:nvSpPr>
          <p:cNvPr id="3" name="Content Placeholder 2"/>
          <p:cNvSpPr>
            <a:spLocks noGrp="1"/>
          </p:cNvSpPr>
          <p:nvPr>
            <p:ph idx="1"/>
          </p:nvPr>
        </p:nvSpPr>
        <p:spPr/>
        <p:txBody>
          <a:bodyPr/>
          <a:lstStyle/>
          <a:p>
            <a:pPr lvl="0" algn="just"/>
            <a:r>
              <a:rPr lang="en-IN" b="1" dirty="0"/>
              <a:t>Principal component analysis</a:t>
            </a:r>
            <a:r>
              <a:rPr lang="en-IN" dirty="0"/>
              <a:t> (</a:t>
            </a:r>
            <a:r>
              <a:rPr lang="en-IN" b="1" dirty="0"/>
              <a:t>PCA</a:t>
            </a:r>
            <a:r>
              <a:rPr lang="en-IN" dirty="0"/>
              <a:t>) is a statistical procedure that uses an orthogonal transformation to convert a set of </a:t>
            </a:r>
            <a:r>
              <a:rPr lang="en-IN" b="1" dirty="0"/>
              <a:t>observations of possibly correlated variables into a set of values of linearly uncorrelated variables called principal components</a:t>
            </a:r>
            <a:r>
              <a:rPr lang="en-IN" dirty="0"/>
              <a:t> (or sometimes, principal modes of variation). </a:t>
            </a:r>
            <a:endParaRPr lang="en-US" dirty="0"/>
          </a:p>
          <a:p>
            <a:pPr lvl="0" algn="just"/>
            <a:r>
              <a:rPr lang="en-IN" dirty="0"/>
              <a:t>The number of principal components is less than or equal to the smaller of the number of original variables or the number of observations.</a:t>
            </a:r>
            <a:endParaRPr lang="en-US" dirty="0"/>
          </a:p>
          <a:p>
            <a:pPr algn="just"/>
            <a:endParaRPr lang="en-US" dirty="0"/>
          </a:p>
        </p:txBody>
      </p:sp>
    </p:spTree>
    <p:extLst>
      <p:ext uri="{BB962C8B-B14F-4D97-AF65-F5344CB8AC3E}">
        <p14:creationId xmlns:p14="http://schemas.microsoft.com/office/powerpoint/2010/main" val="25496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In information processing such as pattern recognition, data compression and coding, image processing, high-resolution spectrum analysis, and adaptive </a:t>
            </a:r>
            <a:r>
              <a:rPr lang="en-IN" dirty="0" err="1"/>
              <a:t>beamforming</a:t>
            </a:r>
            <a:r>
              <a:rPr lang="en-IN" dirty="0"/>
              <a:t>, feature extraction or feature selection is necessary to deal with the large storage of raw data. </a:t>
            </a:r>
            <a:endParaRPr lang="en-US" dirty="0"/>
          </a:p>
          <a:p>
            <a:pPr lvl="0" algn="just"/>
            <a:r>
              <a:rPr lang="en-IN" dirty="0"/>
              <a:t>Feature extraction is a dimensionality-reduction technique, mapping high-dimensional patterns onto a lower-dimensional space by extracting the most prominent features using orthogonal transforms. The extracted features do not have any physical meaning. </a:t>
            </a:r>
            <a:endParaRPr lang="en-US" dirty="0"/>
          </a:p>
        </p:txBody>
      </p:sp>
    </p:spTree>
    <p:extLst>
      <p:ext uri="{BB962C8B-B14F-4D97-AF65-F5344CB8AC3E}">
        <p14:creationId xmlns:p14="http://schemas.microsoft.com/office/powerpoint/2010/main" val="2926473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Stochastic search model</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b="1" dirty="0"/>
              <a:t>Stochastic optimization</a:t>
            </a:r>
            <a:r>
              <a:rPr lang="en-IN" dirty="0"/>
              <a:t> (</a:t>
            </a:r>
            <a:r>
              <a:rPr lang="en-IN" b="1" dirty="0"/>
              <a:t>SO</a:t>
            </a:r>
            <a:r>
              <a:rPr lang="en-IN" dirty="0"/>
              <a:t>) methods are optimization methods that </a:t>
            </a:r>
            <a:r>
              <a:rPr lang="en-IN" b="1" dirty="0"/>
              <a:t>generate and use random variables</a:t>
            </a:r>
            <a:r>
              <a:rPr lang="en-IN" dirty="0"/>
              <a:t>. </a:t>
            </a:r>
            <a:endParaRPr lang="en-US" dirty="0"/>
          </a:p>
          <a:p>
            <a:pPr lvl="0" algn="just"/>
            <a:r>
              <a:rPr lang="en-IN" dirty="0"/>
              <a:t>For stochastic problems, the random variables appear in the formulation of the optimization problem itself, which involve random objective functions or random constraints. </a:t>
            </a:r>
            <a:endParaRPr lang="en-US" dirty="0"/>
          </a:p>
          <a:p>
            <a:pPr lvl="0" algn="just"/>
            <a:r>
              <a:rPr lang="en-IN" dirty="0"/>
              <a:t>Stochastic optimization methods also include methods with random iterates. Some stochastic optimization methods use random iterates to solve stochastic problems, combining both meanings of stochastic optimization.</a:t>
            </a:r>
            <a:endParaRPr lang="en-US" dirty="0"/>
          </a:p>
          <a:p>
            <a:pPr algn="just"/>
            <a:endParaRPr lang="en-US" dirty="0"/>
          </a:p>
        </p:txBody>
      </p:sp>
    </p:spTree>
    <p:extLst>
      <p:ext uri="{BB962C8B-B14F-4D97-AF65-F5344CB8AC3E}">
        <p14:creationId xmlns:p14="http://schemas.microsoft.com/office/powerpoint/2010/main" val="3030440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Whether the goal is refining the design of a missile or aircraft, determining the effectiveness of a new drug, developing the most efficient timing strategies for traffic signals, or making investment decisions in order to increase profits, stochastic algorithms can help researchers and practitioners devise optimal solutions to countless real-world problems.</a:t>
            </a:r>
            <a:endParaRPr lang="en-US" dirty="0"/>
          </a:p>
          <a:p>
            <a:pPr algn="just"/>
            <a:endParaRPr lang="en-US" dirty="0"/>
          </a:p>
        </p:txBody>
      </p:sp>
    </p:spTree>
    <p:extLst>
      <p:ext uri="{BB962C8B-B14F-4D97-AF65-F5344CB8AC3E}">
        <p14:creationId xmlns:p14="http://schemas.microsoft.com/office/powerpoint/2010/main" val="1908361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Big data platform</a:t>
            </a:r>
            <a:r>
              <a:rPr lang="en-US" dirty="0"/>
              <a:t/>
            </a:r>
            <a:br>
              <a:rPr lang="en-US" dirty="0"/>
            </a:br>
            <a:endParaRPr lang="en-US" dirty="0"/>
          </a:p>
        </p:txBody>
      </p:sp>
      <p:sp>
        <p:nvSpPr>
          <p:cNvPr id="3" name="Content Placeholder 2"/>
          <p:cNvSpPr>
            <a:spLocks noGrp="1"/>
          </p:cNvSpPr>
          <p:nvPr>
            <p:ph idx="1"/>
          </p:nvPr>
        </p:nvSpPr>
        <p:spPr/>
        <p:txBody>
          <a:bodyPr/>
          <a:lstStyle/>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IN" dirty="0"/>
              <a:t>Big data platform is a type of IT solution that </a:t>
            </a:r>
            <a:r>
              <a:rPr lang="en-IN" b="1" dirty="0"/>
              <a:t>combines the features and capabilities of several big data application and utilities </a:t>
            </a:r>
            <a:r>
              <a:rPr lang="en-IN" dirty="0"/>
              <a:t>within a single solution.</a:t>
            </a:r>
            <a:endParaRPr lang="en-US" dirty="0"/>
          </a:p>
          <a:p>
            <a:pPr marL="342900" marR="0" lvl="0" indent="-342900" algn="just">
              <a:lnSpc>
                <a:spcPct val="107000"/>
              </a:lnSpc>
              <a:spcBef>
                <a:spcPts val="0"/>
              </a:spcBef>
              <a:spcAft>
                <a:spcPts val="800"/>
              </a:spcAft>
              <a:buSzPts val="1000"/>
              <a:buFont typeface="Symbol" panose="05050102010706020507" pitchFamily="18" charset="2"/>
              <a:buChar char=""/>
              <a:tabLst>
                <a:tab pos="457200" algn="l"/>
              </a:tabLst>
            </a:pPr>
            <a:r>
              <a:rPr lang="en-IN" dirty="0"/>
              <a:t>It is an enterprise class IT platform that </a:t>
            </a:r>
            <a:r>
              <a:rPr lang="en-IN" b="1" dirty="0"/>
              <a:t>enables organization in developing, deploying, operating and managing a big data infrastructure environment.</a:t>
            </a:r>
            <a:endParaRPr lang="en-US" b="1" dirty="0"/>
          </a:p>
        </p:txBody>
      </p:sp>
    </p:spTree>
    <p:extLst>
      <p:ext uri="{BB962C8B-B14F-4D97-AF65-F5344CB8AC3E}">
        <p14:creationId xmlns:p14="http://schemas.microsoft.com/office/powerpoint/2010/main" val="20521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Example:</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A search engine receives a stream of queries, and it would like to study the </a:t>
            </a:r>
            <a:r>
              <a:rPr lang="en-IN" dirty="0" err="1"/>
              <a:t>behavior</a:t>
            </a:r>
            <a:r>
              <a:rPr lang="en-IN" dirty="0"/>
              <a:t> of typical user.</a:t>
            </a:r>
            <a:endParaRPr lang="en-US" dirty="0"/>
          </a:p>
          <a:p>
            <a:pPr lvl="0" algn="just"/>
            <a:r>
              <a:rPr lang="en-IN" dirty="0"/>
              <a:t>Suppose a user has issued search queries one time in the past month, d search queries twice, and no search queries more than twice. If we have a 1/10th sample, of queries, we shall see in the sample for that user an expected s/10 of the search queries issued once. Of the d search queries issued twice, only d/100 will appear twice in the sample; that fraction is d times the probability that both occurrences of the query will be in the 1/10th sample. Of the queries that appear twice in the full stream, 18d/100 will appear exactly once. </a:t>
            </a:r>
            <a:endParaRPr lang="en-US" dirty="0"/>
          </a:p>
          <a:p>
            <a:pPr algn="just"/>
            <a:endParaRPr lang="en-US" dirty="0"/>
          </a:p>
        </p:txBody>
      </p:sp>
    </p:spTree>
    <p:extLst>
      <p:ext uri="{BB962C8B-B14F-4D97-AF65-F5344CB8AC3E}">
        <p14:creationId xmlns:p14="http://schemas.microsoft.com/office/powerpoint/2010/main" val="3364229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b="1" dirty="0"/>
              <a:t>Hadoop provides a cost effective storage solution </a:t>
            </a:r>
            <a:r>
              <a:rPr lang="en-IN" dirty="0"/>
              <a:t>for business.</a:t>
            </a:r>
            <a:endParaRPr lang="en-US" dirty="0"/>
          </a:p>
          <a:p>
            <a:pPr lvl="0" algn="just"/>
            <a:r>
              <a:rPr lang="en-IN" dirty="0"/>
              <a:t>It facilitates businesses to </a:t>
            </a:r>
            <a:r>
              <a:rPr lang="en-IN" b="1" dirty="0"/>
              <a:t>easily access new data sources </a:t>
            </a:r>
            <a:r>
              <a:rPr lang="en-IN" dirty="0"/>
              <a:t>and tap into different types of data to </a:t>
            </a:r>
            <a:r>
              <a:rPr lang="en-IN" b="1" dirty="0"/>
              <a:t>produce value from that data</a:t>
            </a:r>
            <a:r>
              <a:rPr lang="en-IN" dirty="0"/>
              <a:t>.</a:t>
            </a:r>
            <a:endParaRPr lang="en-US" dirty="0"/>
          </a:p>
          <a:p>
            <a:pPr lvl="0" algn="just"/>
            <a:r>
              <a:rPr lang="en-IN" dirty="0"/>
              <a:t>It is a </a:t>
            </a:r>
            <a:r>
              <a:rPr lang="en-IN" b="1" dirty="0"/>
              <a:t>highly scalable </a:t>
            </a:r>
            <a:r>
              <a:rPr lang="en-IN" dirty="0"/>
              <a:t>storage platform.</a:t>
            </a:r>
            <a:endParaRPr lang="en-US" dirty="0"/>
          </a:p>
          <a:p>
            <a:pPr lvl="0" algn="just"/>
            <a:r>
              <a:rPr lang="en-IN" dirty="0"/>
              <a:t>Unique storage method of Hadoop is based on a </a:t>
            </a:r>
            <a:r>
              <a:rPr lang="en-IN" b="1" dirty="0"/>
              <a:t>distributed file system</a:t>
            </a:r>
            <a:r>
              <a:rPr lang="en-IN" dirty="0"/>
              <a:t> that basically ‘maps’ data wherever it is located on a cluster. The tools for data processing are often on the same servers where the data is located, resulting in much </a:t>
            </a:r>
            <a:r>
              <a:rPr lang="en-IN" b="1" dirty="0"/>
              <a:t>faster data processing.</a:t>
            </a:r>
            <a:endParaRPr lang="en-US" b="1" dirty="0"/>
          </a:p>
          <a:p>
            <a:pPr algn="just"/>
            <a:endParaRPr lang="en-US" dirty="0"/>
          </a:p>
        </p:txBody>
      </p:sp>
    </p:spTree>
    <p:extLst>
      <p:ext uri="{BB962C8B-B14F-4D97-AF65-F5344CB8AC3E}">
        <p14:creationId xmlns:p14="http://schemas.microsoft.com/office/powerpoint/2010/main" val="4274041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Hadoop is now widely used across industries, including finance, media and entertainment, government, healthcare, information services, retail, and other industries</a:t>
            </a:r>
            <a:endParaRPr lang="en-US" dirty="0"/>
          </a:p>
          <a:p>
            <a:pPr lvl="0" algn="just"/>
            <a:r>
              <a:rPr lang="en-IN" dirty="0"/>
              <a:t>Hadoop is </a:t>
            </a:r>
            <a:r>
              <a:rPr lang="en-IN" b="1" dirty="0"/>
              <a:t>fault tolerance</a:t>
            </a:r>
            <a:r>
              <a:rPr lang="en-IN" dirty="0"/>
              <a:t>. When data is sent to an individual node, that data is also replicated to other nodes in the cluster, which means that in the event of failure, there is another copy available for use.</a:t>
            </a:r>
            <a:endParaRPr lang="en-US" dirty="0"/>
          </a:p>
          <a:p>
            <a:pPr algn="just"/>
            <a:r>
              <a:rPr lang="en-IN" dirty="0"/>
              <a:t>Hadoop is more than just a </a:t>
            </a:r>
            <a:r>
              <a:rPr lang="en-IN" b="1" dirty="0"/>
              <a:t>faster, cheaper database and analytics </a:t>
            </a:r>
            <a:r>
              <a:rPr lang="en-IN" dirty="0"/>
              <a:t>tool. It is designed as a scale-out architecture that can affordably store all of a company’s data for later use.</a:t>
            </a:r>
            <a:endParaRPr lang="en-US" dirty="0"/>
          </a:p>
        </p:txBody>
      </p:sp>
    </p:spTree>
    <p:extLst>
      <p:ext uri="{BB962C8B-B14F-4D97-AF65-F5344CB8AC3E}">
        <p14:creationId xmlns:p14="http://schemas.microsoft.com/office/powerpoint/2010/main" val="737382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Report generation</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A </a:t>
            </a:r>
            <a:r>
              <a:rPr lang="en-IN" b="1" dirty="0"/>
              <a:t>report generator</a:t>
            </a:r>
            <a:r>
              <a:rPr lang="en-IN" dirty="0"/>
              <a:t> is a computer program whose purpose is to </a:t>
            </a:r>
            <a:r>
              <a:rPr lang="en-IN" b="1" dirty="0"/>
              <a:t>take data from a source such as a </a:t>
            </a:r>
            <a:r>
              <a:rPr lang="en-IN" b="1" u="sng" dirty="0"/>
              <a:t>database</a:t>
            </a:r>
            <a:r>
              <a:rPr lang="en-IN" b="1" dirty="0"/>
              <a:t>, </a:t>
            </a:r>
            <a:r>
              <a:rPr lang="en-IN" b="1" u="sng" dirty="0"/>
              <a:t>XML</a:t>
            </a:r>
            <a:r>
              <a:rPr lang="en-IN" b="1" dirty="0"/>
              <a:t> stream or a </a:t>
            </a:r>
            <a:r>
              <a:rPr lang="en-IN" b="1" u="sng" dirty="0"/>
              <a:t>spreadsheet</a:t>
            </a:r>
            <a:r>
              <a:rPr lang="en-IN" b="1" dirty="0"/>
              <a:t>, and use it to produce a document in a format which satisfies a particular human readership.</a:t>
            </a:r>
            <a:endParaRPr lang="en-US" b="1" dirty="0"/>
          </a:p>
          <a:p>
            <a:pPr lvl="0" algn="just"/>
            <a:r>
              <a:rPr lang="en-IN" dirty="0"/>
              <a:t>Report generation functionality is almost always present in </a:t>
            </a:r>
            <a:r>
              <a:rPr lang="en-IN" u="sng" dirty="0"/>
              <a:t>database systems</a:t>
            </a:r>
            <a:r>
              <a:rPr lang="en-IN" dirty="0"/>
              <a:t>, where the source of the data is the database itself.</a:t>
            </a:r>
            <a:endParaRPr lang="en-US" dirty="0"/>
          </a:p>
          <a:p>
            <a:pPr algn="just"/>
            <a:endParaRPr lang="en-US" dirty="0"/>
          </a:p>
        </p:txBody>
      </p:sp>
    </p:spTree>
    <p:extLst>
      <p:ext uri="{BB962C8B-B14F-4D97-AF65-F5344CB8AC3E}">
        <p14:creationId xmlns:p14="http://schemas.microsoft.com/office/powerpoint/2010/main" val="16061940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Difference between  reporting and analytics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IN" b="1" dirty="0"/>
              <a:t>Reporting</a:t>
            </a:r>
            <a:r>
              <a:rPr lang="en-IN" dirty="0"/>
              <a:t> is “the process of organizing data into informational summaries in order to monitor how different areas of a business are performing.”</a:t>
            </a:r>
            <a:endParaRPr lang="en-US" dirty="0"/>
          </a:p>
          <a:p>
            <a:pPr algn="just"/>
            <a:r>
              <a:rPr lang="en-IN" dirty="0"/>
              <a:t>Measuring core metrics and presenting them — whether in an email, a </a:t>
            </a:r>
            <a:r>
              <a:rPr lang="en-IN" dirty="0" err="1"/>
              <a:t>slidedeck</a:t>
            </a:r>
            <a:r>
              <a:rPr lang="en-IN" dirty="0"/>
              <a:t>, or online dashboard — falls under this category.</a:t>
            </a:r>
            <a:endParaRPr lang="en-US" dirty="0"/>
          </a:p>
          <a:p>
            <a:pPr algn="just"/>
            <a:r>
              <a:rPr lang="en-IN" b="1" dirty="0"/>
              <a:t>Analytics</a:t>
            </a:r>
            <a:r>
              <a:rPr lang="en-IN" dirty="0"/>
              <a:t> is “the process of exploring data and reports in order to extract meaningful insights, which can be used to better understand and improve business performance.”</a:t>
            </a:r>
            <a:endParaRPr lang="en-US" dirty="0"/>
          </a:p>
          <a:p>
            <a:pPr algn="just"/>
            <a:r>
              <a:rPr lang="en-IN" dirty="0"/>
              <a:t>Reporting provides you with information, analytics give you insights. Reporting raises questions, analytics attempts to answer them.</a:t>
            </a:r>
            <a:endParaRPr lang="en-US" dirty="0"/>
          </a:p>
        </p:txBody>
      </p:sp>
    </p:spTree>
    <p:extLst>
      <p:ext uri="{BB962C8B-B14F-4D97-AF65-F5344CB8AC3E}">
        <p14:creationId xmlns:p14="http://schemas.microsoft.com/office/powerpoint/2010/main" val="2153597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Working of Report Generator</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The Report Generator utility is used to </a:t>
            </a:r>
            <a:r>
              <a:rPr lang="en-IN" b="1" dirty="0"/>
              <a:t>create reports for applications </a:t>
            </a:r>
            <a:r>
              <a:rPr lang="en-IN" dirty="0"/>
              <a:t>and processes running in the system. </a:t>
            </a:r>
            <a:endParaRPr lang="en-US" dirty="0"/>
          </a:p>
          <a:p>
            <a:pPr lvl="0" algn="just"/>
            <a:r>
              <a:rPr lang="en-IN" dirty="0"/>
              <a:t>The </a:t>
            </a:r>
            <a:r>
              <a:rPr lang="en-IN" b="1" dirty="0"/>
              <a:t>generated reports include dump files and event logs</a:t>
            </a:r>
            <a:r>
              <a:rPr lang="en-IN" dirty="0"/>
              <a:t> for the selected application or process. Usually, this information is required to </a:t>
            </a:r>
            <a:r>
              <a:rPr lang="en-IN" dirty="0" smtClean="0"/>
              <a:t>analyse </a:t>
            </a:r>
            <a:r>
              <a:rPr lang="en-IN" dirty="0"/>
              <a:t>the application's </a:t>
            </a:r>
            <a:r>
              <a:rPr lang="en-IN" dirty="0" smtClean="0"/>
              <a:t>behaviour </a:t>
            </a:r>
            <a:r>
              <a:rPr lang="en-IN" dirty="0"/>
              <a:t>and you may need to send it to the application developers so that they can investigate the problem and find a solution faster.</a:t>
            </a:r>
            <a:endParaRPr lang="en-US" dirty="0"/>
          </a:p>
          <a:p>
            <a:pPr algn="just"/>
            <a:endParaRPr lang="en-US" dirty="0"/>
          </a:p>
        </p:txBody>
      </p:sp>
    </p:spTree>
    <p:extLst>
      <p:ext uri="{BB962C8B-B14F-4D97-AF65-F5344CB8AC3E}">
        <p14:creationId xmlns:p14="http://schemas.microsoft.com/office/powerpoint/2010/main" val="3793129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how to generate reports using the Report Generator and includes the following </a:t>
            </a:r>
            <a:r>
              <a:rPr lang="en-IN" b="1" dirty="0" smtClean="0"/>
              <a:t>items</a:t>
            </a:r>
            <a:endParaRPr lang="en-US" b="1" dirty="0"/>
          </a:p>
        </p:txBody>
      </p:sp>
      <p:sp>
        <p:nvSpPr>
          <p:cNvPr id="3" name="Content Placeholder 2"/>
          <p:cNvSpPr>
            <a:spLocks noGrp="1"/>
          </p:cNvSpPr>
          <p:nvPr>
            <p:ph idx="1"/>
          </p:nvPr>
        </p:nvSpPr>
        <p:spPr/>
        <p:txBody>
          <a:bodyPr>
            <a:normAutofit fontScale="85000" lnSpcReduction="20000"/>
          </a:bodyPr>
          <a:lstStyle/>
          <a:p>
            <a:pPr lvl="0"/>
            <a:r>
              <a:rPr lang="en-IN" u="sng" dirty="0">
                <a:hlinkClick r:id="rId2"/>
              </a:rPr>
              <a:t>Introducing Report Generator</a:t>
            </a:r>
            <a:endParaRPr lang="en-US" dirty="0"/>
          </a:p>
          <a:p>
            <a:r>
              <a:rPr lang="en-IN" dirty="0"/>
              <a:t>Describes the basic concepts of working with the Report Generator.</a:t>
            </a:r>
            <a:endParaRPr lang="en-US" dirty="0"/>
          </a:p>
          <a:p>
            <a:pPr lvl="0"/>
            <a:r>
              <a:rPr lang="en-IN" u="sng" dirty="0">
                <a:hlinkClick r:id="rId3"/>
              </a:rPr>
              <a:t>Working With the Report Generator</a:t>
            </a:r>
            <a:endParaRPr lang="en-US" dirty="0"/>
          </a:p>
          <a:p>
            <a:r>
              <a:rPr lang="en-IN" dirty="0"/>
              <a:t>Contains a step-by-step instruction on how to create a report for the desired application or process using the Report Generator.</a:t>
            </a:r>
            <a:endParaRPr lang="en-US" dirty="0"/>
          </a:p>
          <a:p>
            <a:pPr lvl="0"/>
            <a:r>
              <a:rPr lang="en-IN" u="sng" dirty="0">
                <a:hlinkClick r:id="rId4"/>
              </a:rPr>
              <a:t>Report Generator Pages</a:t>
            </a:r>
            <a:endParaRPr lang="en-US" dirty="0"/>
          </a:p>
          <a:p>
            <a:pPr lvl="0"/>
            <a:r>
              <a:rPr lang="en-IN" dirty="0"/>
              <a:t>This section describes the pages of the Report Generator wizard in detail</a:t>
            </a:r>
            <a:r>
              <a:rPr lang="en-IN" dirty="0" smtClean="0"/>
              <a:t>.</a:t>
            </a:r>
            <a:r>
              <a:rPr lang="en-IN" u="sng" dirty="0">
                <a:hlinkClick r:id="rId5"/>
              </a:rPr>
              <a:t> </a:t>
            </a:r>
            <a:endParaRPr lang="en-IN" u="sng" dirty="0" smtClean="0">
              <a:hlinkClick r:id="rId5"/>
            </a:endParaRPr>
          </a:p>
          <a:p>
            <a:pPr lvl="0"/>
            <a:r>
              <a:rPr lang="en-IN" u="sng" dirty="0" smtClean="0">
                <a:hlinkClick r:id="rId5"/>
              </a:rPr>
              <a:t>Report </a:t>
            </a:r>
            <a:r>
              <a:rPr lang="en-IN" u="sng" dirty="0">
                <a:hlinkClick r:id="rId5"/>
              </a:rPr>
              <a:t>Generator - System Requirements</a:t>
            </a:r>
            <a:endParaRPr lang="en-US" dirty="0"/>
          </a:p>
          <a:p>
            <a:r>
              <a:rPr lang="en-IN" dirty="0"/>
              <a:t>Describes the Report Generator’s system requirements</a:t>
            </a:r>
            <a:r>
              <a:rPr lang="en-IN" dirty="0" smtClean="0"/>
              <a:t>.</a:t>
            </a:r>
          </a:p>
          <a:p>
            <a:pPr lvl="0"/>
            <a:r>
              <a:rPr lang="en-IN" u="sng" dirty="0">
                <a:hlinkClick r:id="rId6"/>
              </a:rPr>
              <a:t>Report Generator Command Line</a:t>
            </a:r>
            <a:endParaRPr lang="en-US" dirty="0"/>
          </a:p>
          <a:p>
            <a:r>
              <a:rPr lang="en-IN" dirty="0"/>
              <a:t>Describes how you can work with the Report Generator from the command line.</a:t>
            </a:r>
            <a:endParaRPr lang="en-US" dirty="0"/>
          </a:p>
          <a:p>
            <a:endParaRPr lang="en-US" dirty="0"/>
          </a:p>
          <a:p>
            <a:endParaRPr lang="en-US" dirty="0"/>
          </a:p>
        </p:txBody>
      </p:sp>
    </p:spTree>
    <p:extLst>
      <p:ext uri="{BB962C8B-B14F-4D97-AF65-F5344CB8AC3E}">
        <p14:creationId xmlns:p14="http://schemas.microsoft.com/office/powerpoint/2010/main" val="907018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Prediction and statistical interference</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US" b="1" dirty="0"/>
              <a:t>Inference</a:t>
            </a:r>
            <a:r>
              <a:rPr lang="en-US" dirty="0"/>
              <a:t>: Given a set of data you want to </a:t>
            </a:r>
            <a:r>
              <a:rPr lang="en-US" b="1" dirty="0" smtClean="0"/>
              <a:t>infer(</a:t>
            </a:r>
            <a:r>
              <a:rPr lang="en-US" dirty="0"/>
              <a:t>conclude (something) from evidence and reasoning</a:t>
            </a:r>
            <a:r>
              <a:rPr lang="en-US" b="1" dirty="0" smtClean="0"/>
              <a:t>)</a:t>
            </a:r>
            <a:r>
              <a:rPr lang="en-US" dirty="0"/>
              <a:t> how the output is generated as a function of the data. </a:t>
            </a:r>
            <a:endParaRPr lang="en-US" dirty="0" smtClean="0"/>
          </a:p>
          <a:p>
            <a:pPr lvl="0" algn="just"/>
            <a:r>
              <a:rPr lang="en-US" b="1" dirty="0" smtClean="0"/>
              <a:t>Prediction</a:t>
            </a:r>
            <a:r>
              <a:rPr lang="en-US" dirty="0"/>
              <a:t>: Given a new measurement, you want to use an existing data set to build a model that reliably chooses the correct identifier from a set of outcomes</a:t>
            </a:r>
            <a:r>
              <a:rPr lang="en-US" dirty="0" smtClean="0"/>
              <a:t>.</a:t>
            </a:r>
          </a:p>
          <a:p>
            <a:pPr lvl="0" algn="just"/>
            <a:r>
              <a:rPr lang="en-IN" dirty="0" smtClean="0"/>
              <a:t>Indeed</a:t>
            </a:r>
            <a:r>
              <a:rPr lang="en-IN" dirty="0"/>
              <a:t>, one possible description of statistics is that it provides a means of transferring knowledge about a sample of a population to the whole population, and to other related populations, which is not necessarily the same as prediction over time. </a:t>
            </a:r>
            <a:endParaRPr lang="en-US" dirty="0"/>
          </a:p>
        </p:txBody>
      </p:sp>
    </p:spTree>
    <p:extLst>
      <p:ext uri="{BB962C8B-B14F-4D97-AF65-F5344CB8AC3E}">
        <p14:creationId xmlns:p14="http://schemas.microsoft.com/office/powerpoint/2010/main" val="35547008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In many applications, such as time series analysis, it is possible to estimate the models that generate the observations. </a:t>
            </a:r>
            <a:endParaRPr lang="en-US" dirty="0"/>
          </a:p>
          <a:p>
            <a:pPr lvl="0" algn="just"/>
            <a:r>
              <a:rPr lang="en-IN" dirty="0"/>
              <a:t>To use regression analysis for prediction, data are collected on the variable that is to be predicted, called the </a:t>
            </a:r>
            <a:r>
              <a:rPr lang="en-IN" u="sng" dirty="0"/>
              <a:t>dependent variable</a:t>
            </a:r>
            <a:r>
              <a:rPr lang="en-IN" dirty="0"/>
              <a:t> or response variable, and on one or more variables whose values are </a:t>
            </a:r>
            <a:r>
              <a:rPr lang="en-IN" u="sng" dirty="0"/>
              <a:t>hypothesized</a:t>
            </a:r>
            <a:r>
              <a:rPr lang="en-IN" dirty="0"/>
              <a:t> to influence it, called </a:t>
            </a:r>
            <a:r>
              <a:rPr lang="en-IN" u="sng" dirty="0"/>
              <a:t>independent variables</a:t>
            </a:r>
            <a:r>
              <a:rPr lang="en-IN" dirty="0"/>
              <a:t> or explanatory variables. </a:t>
            </a:r>
            <a:endParaRPr lang="en-US" dirty="0"/>
          </a:p>
          <a:p>
            <a:pPr algn="just"/>
            <a:endParaRPr lang="en-US" dirty="0"/>
          </a:p>
        </p:txBody>
      </p:sp>
    </p:spTree>
    <p:extLst>
      <p:ext uri="{BB962C8B-B14F-4D97-AF65-F5344CB8AC3E}">
        <p14:creationId xmlns:p14="http://schemas.microsoft.com/office/powerpoint/2010/main" val="512316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Learning </a:t>
            </a:r>
            <a:endParaRPr lang="en-US" dirty="0"/>
          </a:p>
        </p:txBody>
      </p:sp>
      <p:sp>
        <p:nvSpPr>
          <p:cNvPr id="3" name="Content Placeholder 2"/>
          <p:cNvSpPr>
            <a:spLocks noGrp="1"/>
          </p:cNvSpPr>
          <p:nvPr>
            <p:ph idx="1"/>
          </p:nvPr>
        </p:nvSpPr>
        <p:spPr/>
        <p:txBody>
          <a:bodyPr/>
          <a:lstStyle/>
          <a:p>
            <a:pPr lvl="0" algn="just"/>
            <a:r>
              <a:rPr lang="en-US" dirty="0"/>
              <a:t>Supervised learning is the </a:t>
            </a:r>
            <a:r>
              <a:rPr lang="en-US" dirty="0" smtClean="0"/>
              <a:t>task </a:t>
            </a:r>
            <a:r>
              <a:rPr lang="en-US" dirty="0"/>
              <a:t>of inferring a function from </a:t>
            </a:r>
            <a:r>
              <a:rPr lang="en-US" b="1" dirty="0"/>
              <a:t>labeled training data</a:t>
            </a:r>
            <a:r>
              <a:rPr lang="en-US" dirty="0" smtClean="0"/>
              <a:t>. The </a:t>
            </a:r>
            <a:r>
              <a:rPr lang="en-US" dirty="0"/>
              <a:t>training data consist of a set of training examples. In supervised learning, each example is a pair consisting of an input object </a:t>
            </a:r>
            <a:r>
              <a:rPr lang="en-US" dirty="0" smtClean="0"/>
              <a:t>and </a:t>
            </a:r>
            <a:r>
              <a:rPr lang="en-US" dirty="0"/>
              <a:t>a desired output </a:t>
            </a:r>
            <a:r>
              <a:rPr lang="en-US" dirty="0" smtClean="0"/>
              <a:t>value. A</a:t>
            </a:r>
            <a:r>
              <a:rPr lang="en-US" dirty="0"/>
              <a:t> </a:t>
            </a:r>
            <a:r>
              <a:rPr lang="en-US" b="1" dirty="0"/>
              <a:t>supervised learning algorithm</a:t>
            </a:r>
            <a:r>
              <a:rPr lang="en-US" dirty="0"/>
              <a:t> analyzes the training data and produces an inferred function, which can be used for mapping new examples. </a:t>
            </a:r>
            <a:endParaRPr lang="en-US" dirty="0"/>
          </a:p>
        </p:txBody>
      </p:sp>
    </p:spTree>
    <p:extLst>
      <p:ext uri="{BB962C8B-B14F-4D97-AF65-F5344CB8AC3E}">
        <p14:creationId xmlns:p14="http://schemas.microsoft.com/office/powerpoint/2010/main" val="27599085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bask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1311" y="659688"/>
            <a:ext cx="7239587" cy="476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09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To see why, note that 18/100 is the probability that one of the two occurrences will be in the 1/10th of the stream that is selected, while the other is in the 9/10th that is not </a:t>
            </a:r>
            <a:r>
              <a:rPr lang="en-IN" dirty="0" err="1"/>
              <a:t>selected.The</a:t>
            </a:r>
            <a:r>
              <a:rPr lang="en-IN" dirty="0"/>
              <a:t> correct answer to the query about the fraction of repeated searches is d/(</a:t>
            </a:r>
            <a:r>
              <a:rPr lang="en-IN" dirty="0" err="1"/>
              <a:t>s+d</a:t>
            </a:r>
            <a:r>
              <a:rPr lang="en-IN" dirty="0"/>
              <a:t>). However, the answer we shall obtain from the sample is d/(10s+19d).</a:t>
            </a:r>
            <a:endParaRPr lang="en-US" dirty="0"/>
          </a:p>
          <a:p>
            <a:pPr algn="just"/>
            <a:endParaRPr lang="en-US" dirty="0"/>
          </a:p>
        </p:txBody>
      </p:sp>
    </p:spTree>
    <p:extLst>
      <p:ext uri="{BB962C8B-B14F-4D97-AF65-F5344CB8AC3E}">
        <p14:creationId xmlns:p14="http://schemas.microsoft.com/office/powerpoint/2010/main" val="255849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suppose you had a basket and it is </a:t>
            </a:r>
            <a:r>
              <a:rPr lang="en-US" dirty="0" err="1"/>
              <a:t>fulled</a:t>
            </a:r>
            <a:r>
              <a:rPr lang="en-US" dirty="0"/>
              <a:t> with some different kinds of fruits, your task is to arrange them as groups.</a:t>
            </a:r>
          </a:p>
          <a:p>
            <a:pPr algn="just"/>
            <a:r>
              <a:rPr lang="en-US" dirty="0"/>
              <a:t>For understanding let me clear the names of the fruits in our basket.</a:t>
            </a:r>
          </a:p>
          <a:p>
            <a:pPr algn="just"/>
            <a:r>
              <a:rPr lang="en-US" dirty="0"/>
              <a:t>We have four types of fruits. They are:</a:t>
            </a:r>
            <a:r>
              <a:rPr lang="en-US" b="1" dirty="0"/>
              <a:t> apple, banana, grape and cherry.</a:t>
            </a:r>
            <a:endParaRPr lang="en-US" dirty="0"/>
          </a:p>
          <a:p>
            <a:pPr algn="just"/>
            <a:endParaRPr lang="en-US" dirty="0"/>
          </a:p>
        </p:txBody>
      </p:sp>
    </p:spTree>
    <p:extLst>
      <p:ext uri="{BB962C8B-B14F-4D97-AF65-F5344CB8AC3E}">
        <p14:creationId xmlns:p14="http://schemas.microsoft.com/office/powerpoint/2010/main" val="15093963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cap="all" dirty="0"/>
              <a:t>SUPERVISED LEARNING :</a:t>
            </a:r>
          </a:p>
          <a:p>
            <a:pPr algn="just"/>
            <a:r>
              <a:rPr lang="en-US" dirty="0"/>
              <a:t>You already learn from your previous work about the physical characters of fruits.</a:t>
            </a:r>
          </a:p>
          <a:p>
            <a:pPr algn="just"/>
            <a:r>
              <a:rPr lang="en-US" dirty="0"/>
              <a:t>So arranging  the same type of fruits at one place is easy now.</a:t>
            </a:r>
          </a:p>
          <a:p>
            <a:pPr algn="just"/>
            <a:r>
              <a:rPr lang="en-US" dirty="0"/>
              <a:t>Your previous work is called as </a:t>
            </a:r>
            <a:r>
              <a:rPr lang="en-US" b="1" dirty="0"/>
              <a:t>training data</a:t>
            </a:r>
            <a:r>
              <a:rPr lang="en-US" dirty="0"/>
              <a:t> in data mining.</a:t>
            </a:r>
          </a:p>
          <a:p>
            <a:pPr algn="just"/>
            <a:r>
              <a:rPr lang="en-US" dirty="0"/>
              <a:t>so you already learn the things from your train data, this is because of </a:t>
            </a:r>
            <a:r>
              <a:rPr lang="en-US" b="1" dirty="0"/>
              <a:t>response variable.</a:t>
            </a:r>
            <a:endParaRPr lang="en-US" dirty="0"/>
          </a:p>
          <a:p>
            <a:pPr algn="just"/>
            <a:r>
              <a:rPr lang="en-US" dirty="0"/>
              <a:t>Response variable mean just a </a:t>
            </a:r>
            <a:r>
              <a:rPr lang="en-US" b="1" dirty="0"/>
              <a:t>decision variable.</a:t>
            </a:r>
            <a:endParaRPr lang="en-US" dirty="0"/>
          </a:p>
          <a:p>
            <a:pPr algn="just"/>
            <a:r>
              <a:rPr lang="en-US" dirty="0"/>
              <a:t>You can observe response variable below (</a:t>
            </a:r>
            <a:r>
              <a:rPr lang="en-US" b="1" dirty="0"/>
              <a:t>FRUIT NAME</a:t>
            </a:r>
            <a:r>
              <a:rPr lang="en-US" dirty="0"/>
              <a:t>) .</a:t>
            </a:r>
          </a:p>
          <a:p>
            <a:pPr algn="just"/>
            <a:endParaRPr lang="en-US" dirty="0"/>
          </a:p>
        </p:txBody>
      </p:sp>
    </p:spTree>
    <p:extLst>
      <p:ext uri="{BB962C8B-B14F-4D97-AF65-F5344CB8AC3E}">
        <p14:creationId xmlns:p14="http://schemas.microsoft.com/office/powerpoint/2010/main" val="3251659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6987410"/>
              </p:ext>
            </p:extLst>
          </p:nvPr>
        </p:nvGraphicFramePr>
        <p:xfrm>
          <a:off x="932793" y="860803"/>
          <a:ext cx="10515600" cy="2651760"/>
        </p:xfrm>
        <a:graphic>
          <a:graphicData uri="http://schemas.openxmlformats.org/drawingml/2006/table">
            <a:tbl>
              <a:tblPr/>
              <a:tblGrid>
                <a:gridCol w="990600"/>
                <a:gridCol w="1103586"/>
                <a:gridCol w="1166649"/>
                <a:gridCol w="5391806"/>
                <a:gridCol w="1862959"/>
              </a:tblGrid>
              <a:tr h="0">
                <a:tc>
                  <a:txBody>
                    <a:bodyPr/>
                    <a:lstStyle/>
                    <a:p>
                      <a:r>
                        <a:rPr lang="en-US" sz="2400" dirty="0">
                          <a:effectLst/>
                        </a:rPr>
                        <a:t>NO.</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SIZE</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COLOR</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SHAPE</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FRUIT NAME</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r>
              <a:tr h="0">
                <a:tc>
                  <a:txBody>
                    <a:bodyPr/>
                    <a:lstStyle/>
                    <a:p>
                      <a:r>
                        <a:rPr lang="en-US" sz="2400">
                          <a:effectLst/>
                        </a:rPr>
                        <a:t>1</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Big</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Red</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Rounded shape with a depression at the top</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Apple</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r>
              <a:tr h="0">
                <a:tc>
                  <a:txBody>
                    <a:bodyPr/>
                    <a:lstStyle/>
                    <a:p>
                      <a:r>
                        <a:rPr lang="en-US" sz="2400">
                          <a:effectLst/>
                        </a:rPr>
                        <a:t>2</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Small</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Red</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Heart-shaped to nearly globular</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Cherry</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r>
              <a:tr h="0">
                <a:tc>
                  <a:txBody>
                    <a:bodyPr/>
                    <a:lstStyle/>
                    <a:p>
                      <a:r>
                        <a:rPr lang="en-US" sz="2400">
                          <a:effectLst/>
                        </a:rPr>
                        <a:t>3</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Big</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Green</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Long curving cylinder</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Banana</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r>
              <a:tr h="0">
                <a:tc>
                  <a:txBody>
                    <a:bodyPr/>
                    <a:lstStyle/>
                    <a:p>
                      <a:r>
                        <a:rPr lang="en-US" sz="2400">
                          <a:effectLst/>
                        </a:rPr>
                        <a:t>4</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Small</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a:effectLst/>
                        </a:rPr>
                        <a:t>Green</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Round to oval</a:t>
                      </a:r>
                      <a:r>
                        <a:rPr lang="en-US" sz="2400" dirty="0" smtClean="0">
                          <a:effectLst/>
                        </a:rPr>
                        <a:t>, Bunch </a:t>
                      </a:r>
                      <a:r>
                        <a:rPr lang="en-US" sz="2400" dirty="0">
                          <a:effectLst/>
                        </a:rPr>
                        <a:t>shape Cylindrical</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US" sz="2400" dirty="0">
                          <a:effectLst/>
                        </a:rPr>
                        <a:t>Grape</a:t>
                      </a:r>
                    </a:p>
                  </a:txBody>
                  <a:tcPr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276160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14855"/>
            <a:ext cx="10515600" cy="6085490"/>
          </a:xfrm>
        </p:spPr>
        <p:txBody>
          <a:bodyPr>
            <a:normAutofit/>
          </a:bodyPr>
          <a:lstStyle/>
          <a:p>
            <a:pPr algn="just"/>
            <a:r>
              <a:rPr lang="en-US" dirty="0"/>
              <a:t>Suppose you have  taken an new fruit from the basket then you will see the size , color and shape of that particular fruit.</a:t>
            </a:r>
          </a:p>
          <a:p>
            <a:pPr algn="just"/>
            <a:r>
              <a:rPr lang="en-US" dirty="0"/>
              <a:t>If  size  is Big , color is Red , shape is rounded shape with a depression at the top, you will conform the fruit name as apple and you will put in apple group.</a:t>
            </a:r>
          </a:p>
          <a:p>
            <a:pPr algn="just"/>
            <a:r>
              <a:rPr lang="en-US" dirty="0"/>
              <a:t>Likewise for other fruits also.</a:t>
            </a:r>
          </a:p>
          <a:p>
            <a:pPr algn="just"/>
            <a:r>
              <a:rPr lang="en-US" dirty="0"/>
              <a:t>Job of groping fruits was done and happy ending.</a:t>
            </a:r>
          </a:p>
          <a:p>
            <a:pPr algn="just"/>
            <a:r>
              <a:rPr lang="en-US" dirty="0"/>
              <a:t>You can observe in the table that  a column was labeled as “</a:t>
            </a:r>
            <a:r>
              <a:rPr lang="en-US" b="1" dirty="0"/>
              <a:t>FRUIT NAME</a:t>
            </a:r>
            <a:r>
              <a:rPr lang="en-US" dirty="0"/>
              <a:t>” this is called as response variable.</a:t>
            </a:r>
          </a:p>
          <a:p>
            <a:pPr algn="just"/>
            <a:r>
              <a:rPr lang="en-US" dirty="0"/>
              <a:t>If you learn the thing before from training data and then applying that knowledge to the test data(for new fruit), This type of learning is called as</a:t>
            </a:r>
            <a:r>
              <a:rPr lang="en-US" b="1" dirty="0"/>
              <a:t> Supervised Learning</a:t>
            </a:r>
            <a:r>
              <a:rPr lang="en-US" dirty="0"/>
              <a:t>.</a:t>
            </a:r>
          </a:p>
          <a:p>
            <a:pPr algn="just"/>
            <a:r>
              <a:rPr lang="en-US" b="1" dirty="0"/>
              <a:t>Classification</a:t>
            </a:r>
            <a:r>
              <a:rPr lang="en-US" dirty="0"/>
              <a:t> come under Supervised learning.</a:t>
            </a:r>
          </a:p>
          <a:p>
            <a:pPr algn="just"/>
            <a:endParaRPr lang="en-US" dirty="0"/>
          </a:p>
        </p:txBody>
      </p:sp>
    </p:spTree>
    <p:extLst>
      <p:ext uri="{BB962C8B-B14F-4D97-AF65-F5344CB8AC3E}">
        <p14:creationId xmlns:p14="http://schemas.microsoft.com/office/powerpoint/2010/main" val="2382511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cap="all" dirty="0"/>
              <a:t>UNSUPERVISED LEARNING</a:t>
            </a:r>
          </a:p>
          <a:p>
            <a:pPr algn="just"/>
            <a:r>
              <a:rPr lang="en-US" dirty="0"/>
              <a:t>Suppose you had a basket and it is </a:t>
            </a:r>
            <a:r>
              <a:rPr lang="en-US" dirty="0" err="1"/>
              <a:t>fulled</a:t>
            </a:r>
            <a:r>
              <a:rPr lang="en-US" dirty="0"/>
              <a:t> with some different types fruits, your task is to arrange them as groups.</a:t>
            </a:r>
          </a:p>
          <a:p>
            <a:pPr algn="just"/>
            <a:r>
              <a:rPr lang="en-US" dirty="0"/>
              <a:t>This time you don’t know any thing about that fruits, honestly saying this is the first time you have seen them.</a:t>
            </a:r>
          </a:p>
          <a:p>
            <a:pPr algn="just"/>
            <a:r>
              <a:rPr lang="en-US" dirty="0"/>
              <a:t>so how will you arrange them.</a:t>
            </a:r>
          </a:p>
          <a:p>
            <a:pPr algn="just"/>
            <a:r>
              <a:rPr lang="en-US" dirty="0"/>
              <a:t>What will you do first???</a:t>
            </a:r>
          </a:p>
          <a:p>
            <a:pPr algn="just"/>
            <a:r>
              <a:rPr lang="en-US" dirty="0"/>
              <a:t>You will take a fruit and you will arrange them by considering physical character of that particular fruit. suppose you have considered color.</a:t>
            </a:r>
          </a:p>
          <a:p>
            <a:pPr algn="just"/>
            <a:r>
              <a:rPr lang="en-US" dirty="0"/>
              <a:t>Then you will arrange them on considering base condition as </a:t>
            </a:r>
            <a:r>
              <a:rPr lang="en-US" b="1" dirty="0"/>
              <a:t>color.</a:t>
            </a:r>
            <a:endParaRPr lang="en-US" dirty="0"/>
          </a:p>
          <a:p>
            <a:pPr algn="just"/>
            <a:endParaRPr lang="en-US" dirty="0"/>
          </a:p>
        </p:txBody>
      </p:sp>
    </p:spTree>
    <p:extLst>
      <p:ext uri="{BB962C8B-B14F-4D97-AF65-F5344CB8AC3E}">
        <p14:creationId xmlns:p14="http://schemas.microsoft.com/office/powerpoint/2010/main" val="2037816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98634"/>
            <a:ext cx="10515600" cy="5278329"/>
          </a:xfrm>
        </p:spPr>
        <p:txBody>
          <a:bodyPr>
            <a:normAutofit fontScale="92500" lnSpcReduction="10000"/>
          </a:bodyPr>
          <a:lstStyle/>
          <a:p>
            <a:pPr algn="just"/>
            <a:r>
              <a:rPr lang="en-US" dirty="0"/>
              <a:t>Then the groups will be some thing like this.</a:t>
            </a:r>
          </a:p>
          <a:p>
            <a:pPr algn="just"/>
            <a:r>
              <a:rPr lang="en-US" dirty="0"/>
              <a:t>RED COLOR GROUP: apples &amp; cherry fruits.</a:t>
            </a:r>
          </a:p>
          <a:p>
            <a:pPr algn="just"/>
            <a:r>
              <a:rPr lang="en-US" dirty="0"/>
              <a:t>GREEN COLOR GROUP: bananas &amp; grapes.</a:t>
            </a:r>
          </a:p>
          <a:p>
            <a:pPr algn="just"/>
            <a:r>
              <a:rPr lang="en-US" dirty="0"/>
              <a:t>so now you will take another physical character such as </a:t>
            </a:r>
            <a:r>
              <a:rPr lang="en-US" b="1" dirty="0"/>
              <a:t>size</a:t>
            </a:r>
            <a:r>
              <a:rPr lang="en-US" dirty="0"/>
              <a:t> .</a:t>
            </a:r>
          </a:p>
          <a:p>
            <a:pPr algn="just"/>
            <a:r>
              <a:rPr lang="en-US" dirty="0"/>
              <a:t>RED COLOR AND BIG SIZE: apple.</a:t>
            </a:r>
          </a:p>
          <a:p>
            <a:pPr algn="just"/>
            <a:r>
              <a:rPr lang="en-US" dirty="0"/>
              <a:t>RED COLOR AND SMALL SIZE: cherry fruits.</a:t>
            </a:r>
          </a:p>
          <a:p>
            <a:pPr algn="just"/>
            <a:r>
              <a:rPr lang="en-US" dirty="0"/>
              <a:t>GREEN COLOR AND BIG SIZE: bananas.</a:t>
            </a:r>
          </a:p>
          <a:p>
            <a:pPr algn="just"/>
            <a:r>
              <a:rPr lang="en-US" dirty="0"/>
              <a:t>GREEN COLOR AND SMALL SIZE: grapes.</a:t>
            </a:r>
          </a:p>
          <a:p>
            <a:pPr algn="just"/>
            <a:r>
              <a:rPr lang="en-US" dirty="0"/>
              <a:t>job done happy ending.</a:t>
            </a:r>
          </a:p>
          <a:p>
            <a:pPr algn="just"/>
            <a:r>
              <a:rPr lang="en-US" dirty="0"/>
              <a:t>Here you didn’t know learn any thing before ,means no train data and no response variable.</a:t>
            </a:r>
          </a:p>
          <a:p>
            <a:pPr algn="just"/>
            <a:r>
              <a:rPr lang="en-US" dirty="0"/>
              <a:t>This type of learning is know unsupervised learning.</a:t>
            </a:r>
          </a:p>
          <a:p>
            <a:pPr algn="just"/>
            <a:endParaRPr lang="en-US" dirty="0"/>
          </a:p>
        </p:txBody>
      </p:sp>
    </p:spTree>
    <p:extLst>
      <p:ext uri="{BB962C8B-B14F-4D97-AF65-F5344CB8AC3E}">
        <p14:creationId xmlns:p14="http://schemas.microsoft.com/office/powerpoint/2010/main" val="18148977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George-Clooney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334" y="365125"/>
            <a:ext cx="9335440" cy="581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619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Generalization of Neural Networks</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ttp://www.ra.cs.uni-tuebingen.de/SNNS/UserManual/img38.gif"/>
          <p:cNvPicPr/>
          <p:nvPr/>
        </p:nvPicPr>
        <p:blipFill>
          <a:blip r:embed="rId2">
            <a:extLst>
              <a:ext uri="{28A0092B-C50C-407E-A947-70E740481C1C}">
                <a14:useLocalDpi xmlns:a14="http://schemas.microsoft.com/office/drawing/2010/main" val="0"/>
              </a:ext>
            </a:extLst>
          </a:blip>
          <a:srcRect/>
          <a:stretch>
            <a:fillRect/>
          </a:stretch>
        </p:blipFill>
        <p:spPr bwMode="auto">
          <a:xfrm>
            <a:off x="1783637" y="1690688"/>
            <a:ext cx="7549549" cy="4615519"/>
          </a:xfrm>
          <a:prstGeom prst="rect">
            <a:avLst/>
          </a:prstGeom>
          <a:noFill/>
          <a:ln>
            <a:noFill/>
          </a:ln>
        </p:spPr>
      </p:pic>
    </p:spTree>
    <p:extLst>
      <p:ext uri="{BB962C8B-B14F-4D97-AF65-F5344CB8AC3E}">
        <p14:creationId xmlns:p14="http://schemas.microsoft.com/office/powerpoint/2010/main" val="2982086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811658"/>
          </a:xfrm>
        </p:spPr>
        <p:txBody>
          <a:bodyPr>
            <a:normAutofit lnSpcReduction="10000"/>
          </a:bodyPr>
          <a:lstStyle/>
          <a:p>
            <a:pPr algn="just"/>
            <a:r>
              <a:rPr lang="en-IN" dirty="0"/>
              <a:t>One of the major advantages of neural nets is their ability to generalize. This means that a trained net could classify data from the same class as the learning data that it has never seen before. In real world applications developers normally have only a small part of all possible patterns for the generation of a neural net. To reach the best generalization, the dataset should be split into three parts:</a:t>
            </a:r>
            <a:endParaRPr lang="en-US" dirty="0"/>
          </a:p>
          <a:p>
            <a:pPr lvl="0" algn="just"/>
            <a:r>
              <a:rPr lang="en-IN" dirty="0"/>
              <a:t>The </a:t>
            </a:r>
            <a:r>
              <a:rPr lang="en-IN" b="1" dirty="0"/>
              <a:t>training set</a:t>
            </a:r>
            <a:r>
              <a:rPr lang="en-IN" dirty="0"/>
              <a:t> is </a:t>
            </a:r>
            <a:r>
              <a:rPr lang="en-IN" b="1" dirty="0"/>
              <a:t>used to train a neural net. </a:t>
            </a:r>
            <a:r>
              <a:rPr lang="en-IN" dirty="0"/>
              <a:t>The error of this dataset is minimized during training.</a:t>
            </a:r>
            <a:endParaRPr lang="en-US" dirty="0"/>
          </a:p>
          <a:p>
            <a:pPr lvl="0" algn="just"/>
            <a:r>
              <a:rPr lang="en-IN" dirty="0"/>
              <a:t>The </a:t>
            </a:r>
            <a:r>
              <a:rPr lang="en-IN" b="1" dirty="0"/>
              <a:t>validation set</a:t>
            </a:r>
            <a:r>
              <a:rPr lang="en-IN" dirty="0"/>
              <a:t> is </a:t>
            </a:r>
            <a:r>
              <a:rPr lang="en-IN" b="1" dirty="0"/>
              <a:t>used to determine the performance of a neural network </a:t>
            </a:r>
            <a:r>
              <a:rPr lang="en-IN" dirty="0"/>
              <a:t>on patterns that are not trained during learning.</a:t>
            </a:r>
            <a:endParaRPr lang="en-US" dirty="0"/>
          </a:p>
          <a:p>
            <a:pPr lvl="0" algn="just"/>
            <a:r>
              <a:rPr lang="en-IN" dirty="0"/>
              <a:t>A </a:t>
            </a:r>
            <a:r>
              <a:rPr lang="en-IN" b="1" dirty="0"/>
              <a:t>test set</a:t>
            </a:r>
            <a:r>
              <a:rPr lang="en-IN" dirty="0"/>
              <a:t> for </a:t>
            </a:r>
            <a:r>
              <a:rPr lang="en-IN" b="1" dirty="0"/>
              <a:t>finally checking the over all performance </a:t>
            </a:r>
            <a:r>
              <a:rPr lang="en-IN" dirty="0"/>
              <a:t>of a neural net.</a:t>
            </a:r>
            <a:endParaRPr lang="en-US" dirty="0"/>
          </a:p>
        </p:txBody>
      </p:sp>
    </p:spTree>
    <p:extLst>
      <p:ext uri="{BB962C8B-B14F-4D97-AF65-F5344CB8AC3E}">
        <p14:creationId xmlns:p14="http://schemas.microsoft.com/office/powerpoint/2010/main" val="283246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Web data and its analytics</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b="1" dirty="0"/>
              <a:t>Web analytics</a:t>
            </a:r>
            <a:r>
              <a:rPr lang="en-IN" dirty="0"/>
              <a:t> is the measurement, collection, analysis and reporting of web data for purposes of understanding and optimizing web usage.</a:t>
            </a:r>
            <a:endParaRPr lang="en-US" dirty="0"/>
          </a:p>
          <a:p>
            <a:pPr lvl="0" algn="just"/>
            <a:r>
              <a:rPr lang="en-IN" dirty="0"/>
              <a:t>However, Web analytics is not just a process for measuring web traffic but can be used as a tool for business and market research, and to assess and improve the effectiveness of a website. Web analytics applications can also help companies measure the results of traditional print or broadcast advertising campaigns. </a:t>
            </a:r>
            <a:endParaRPr lang="en-US" dirty="0"/>
          </a:p>
          <a:p>
            <a:pPr algn="just"/>
            <a:endParaRPr lang="en-US" dirty="0"/>
          </a:p>
        </p:txBody>
      </p:sp>
    </p:spTree>
    <p:extLst>
      <p:ext uri="{BB962C8B-B14F-4D97-AF65-F5344CB8AC3E}">
        <p14:creationId xmlns:p14="http://schemas.microsoft.com/office/powerpoint/2010/main" val="186554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It helps one to estimate how traffic to a website changes after the launch of a new advertising campaign. Web analytics provides information about the number of visitors to a website and the number of page views. It helps gauge traffic and popularity trends which is useful for market research.</a:t>
            </a:r>
            <a:endParaRPr lang="en-US" dirty="0"/>
          </a:p>
          <a:p>
            <a:pPr algn="just"/>
            <a:endParaRPr lang="en-US" dirty="0"/>
          </a:p>
        </p:txBody>
      </p:sp>
    </p:spTree>
    <p:extLst>
      <p:ext uri="{BB962C8B-B14F-4D97-AF65-F5344CB8AC3E}">
        <p14:creationId xmlns:p14="http://schemas.microsoft.com/office/powerpoint/2010/main" val="170454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s://upload.wikimedia.org/wikipedia/commons/thumb/f/f1/Basic_Steps_of_Web_Analytics_Process.png/800px-Basic_Steps_of_Web_Analytics_Process.png"/>
          <p:cNvPicPr/>
          <p:nvPr/>
        </p:nvPicPr>
        <p:blipFill>
          <a:blip r:embed="rId2">
            <a:extLst>
              <a:ext uri="{28A0092B-C50C-407E-A947-70E740481C1C}">
                <a14:useLocalDpi xmlns:a14="http://schemas.microsoft.com/office/drawing/2010/main" val="0"/>
              </a:ext>
            </a:extLst>
          </a:blip>
          <a:srcRect/>
          <a:stretch>
            <a:fillRect/>
          </a:stretch>
        </p:blipFill>
        <p:spPr bwMode="auto">
          <a:xfrm>
            <a:off x="1023388" y="191704"/>
            <a:ext cx="9413383" cy="6492875"/>
          </a:xfrm>
          <a:prstGeom prst="rect">
            <a:avLst/>
          </a:prstGeom>
          <a:noFill/>
          <a:ln>
            <a:noFill/>
          </a:ln>
        </p:spPr>
      </p:pic>
    </p:spTree>
    <p:extLst>
      <p:ext uri="{BB962C8B-B14F-4D97-AF65-F5344CB8AC3E}">
        <p14:creationId xmlns:p14="http://schemas.microsoft.com/office/powerpoint/2010/main" val="336043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Basic Steps of Web Analytics Process</a:t>
            </a:r>
            <a:r>
              <a:rPr lang="en-US" b="1" dirty="0"/>
              <a:t/>
            </a:r>
            <a:br>
              <a:rPr lang="en-US" b="1" dirty="0"/>
            </a:br>
            <a:endParaRPr lang="en-US" b="1" dirty="0"/>
          </a:p>
        </p:txBody>
      </p:sp>
      <p:sp>
        <p:nvSpPr>
          <p:cNvPr id="3" name="Content Placeholder 2"/>
          <p:cNvSpPr>
            <a:spLocks noGrp="1"/>
          </p:cNvSpPr>
          <p:nvPr>
            <p:ph idx="1"/>
          </p:nvPr>
        </p:nvSpPr>
        <p:spPr/>
        <p:txBody>
          <a:bodyPr/>
          <a:lstStyle/>
          <a:p>
            <a:pPr algn="just"/>
            <a:r>
              <a:rPr lang="en-IN" dirty="0"/>
              <a:t>Most web analytics processes down to four essential stages or steps,</a:t>
            </a:r>
            <a:r>
              <a:rPr lang="en-IN" baseline="30000" dirty="0"/>
              <a:t> </a:t>
            </a:r>
            <a:r>
              <a:rPr lang="en-IN" dirty="0"/>
              <a:t>which are:</a:t>
            </a:r>
            <a:endParaRPr lang="en-US" dirty="0"/>
          </a:p>
          <a:p>
            <a:pPr lvl="0" algn="just"/>
            <a:r>
              <a:rPr lang="en-IN" dirty="0"/>
              <a:t>Collection of data: This stage is the collection of the basic, elementary data. Usually, this data is counts of things. The objective of this stage is to gather the data.</a:t>
            </a:r>
            <a:endParaRPr lang="en-US" dirty="0"/>
          </a:p>
          <a:p>
            <a:pPr lvl="0" algn="just"/>
            <a:r>
              <a:rPr lang="en-IN" dirty="0"/>
              <a:t>Processing of data into information: This stage usually take counts and make them ratios, although there still may be some counts. The objective of this stage is to take the data and conform it into information, specifically metrics.</a:t>
            </a:r>
            <a:endParaRPr lang="en-US" dirty="0"/>
          </a:p>
          <a:p>
            <a:pPr algn="just"/>
            <a:endParaRPr lang="en-US" dirty="0"/>
          </a:p>
        </p:txBody>
      </p:sp>
    </p:spTree>
    <p:extLst>
      <p:ext uri="{BB962C8B-B14F-4D97-AF65-F5344CB8AC3E}">
        <p14:creationId xmlns:p14="http://schemas.microsoft.com/office/powerpoint/2010/main" val="132022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2091</Words>
  <Application>Microsoft Office PowerPoint</Application>
  <PresentationFormat>Widescreen</PresentationFormat>
  <Paragraphs>206</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Symbol</vt:lpstr>
      <vt:lpstr>Office Theme</vt:lpstr>
      <vt:lpstr>Unit 1</vt:lpstr>
      <vt:lpstr>sampling with example</vt:lpstr>
      <vt:lpstr>PowerPoint Presentation</vt:lpstr>
      <vt:lpstr>Example: </vt:lpstr>
      <vt:lpstr>PowerPoint Presentation</vt:lpstr>
      <vt:lpstr>Web data and its analytics </vt:lpstr>
      <vt:lpstr>PowerPoint Presentation</vt:lpstr>
      <vt:lpstr>PowerPoint Presentation</vt:lpstr>
      <vt:lpstr>Basic Steps of Web Analytics Process </vt:lpstr>
      <vt:lpstr>PowerPoint Presentation</vt:lpstr>
      <vt:lpstr>Web analytics technologies </vt:lpstr>
      <vt:lpstr>PowerPoint Presentation</vt:lpstr>
      <vt:lpstr>Processing tools for analytics of big data </vt:lpstr>
      <vt:lpstr>PowerPoint Presentation</vt:lpstr>
      <vt:lpstr>PowerPoint Presentation</vt:lpstr>
      <vt:lpstr>PowerPoint Presentation</vt:lpstr>
      <vt:lpstr>PowerPoint Presentation</vt:lpstr>
      <vt:lpstr>PowerPoint Presentation</vt:lpstr>
      <vt:lpstr>PowerPoint Presentation</vt:lpstr>
      <vt:lpstr>Fuzzy logic </vt:lpstr>
      <vt:lpstr>PowerPoint Presentation</vt:lpstr>
      <vt:lpstr>PowerPoint Presentation</vt:lpstr>
      <vt:lpstr>Fuzzy model for data set </vt:lpstr>
      <vt:lpstr>PowerPoint Presentation</vt:lpstr>
      <vt:lpstr>Pros and cons of FDT </vt:lpstr>
      <vt:lpstr>Pros</vt:lpstr>
      <vt:lpstr>Cons</vt:lpstr>
      <vt:lpstr>Regression Modelling </vt:lpstr>
      <vt:lpstr>PowerPoint Presentation</vt:lpstr>
      <vt:lpstr>Application </vt:lpstr>
      <vt:lpstr>Time series </vt:lpstr>
      <vt:lpstr>Neural network </vt:lpstr>
      <vt:lpstr>PowerPoint Presentation</vt:lpstr>
      <vt:lpstr>Resampling </vt:lpstr>
      <vt:lpstr>Principal component analysis (PCA)</vt:lpstr>
      <vt:lpstr>PowerPoint Presentation</vt:lpstr>
      <vt:lpstr>Stochastic search model </vt:lpstr>
      <vt:lpstr>PowerPoint Presentation</vt:lpstr>
      <vt:lpstr>Big data platform </vt:lpstr>
      <vt:lpstr>PowerPoint Presentation</vt:lpstr>
      <vt:lpstr>PowerPoint Presentation</vt:lpstr>
      <vt:lpstr>Report generation </vt:lpstr>
      <vt:lpstr>Difference between  reporting and analytics </vt:lpstr>
      <vt:lpstr>Working of Report Generator </vt:lpstr>
      <vt:lpstr>how to generate reports using the Report Generator and includes the following items</vt:lpstr>
      <vt:lpstr>Prediction and statistical interference </vt:lpstr>
      <vt:lpstr>PowerPoint Presentation</vt:lpstr>
      <vt:lpstr>Learning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Generalization of Neural Networks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MSCIT-21</dc:creator>
  <cp:lastModifiedBy>MSCIT-21</cp:lastModifiedBy>
  <cp:revision>17</cp:revision>
  <dcterms:created xsi:type="dcterms:W3CDTF">2019-09-17T02:48:57Z</dcterms:created>
  <dcterms:modified xsi:type="dcterms:W3CDTF">2019-09-24T02:36:15Z</dcterms:modified>
</cp:coreProperties>
</file>