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5" r:id="rId18"/>
    <p:sldId id="277" r:id="rId19"/>
    <p:sldId id="279"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5" r:id="rId34"/>
    <p:sldId id="311" r:id="rId35"/>
    <p:sldId id="312" r:id="rId36"/>
    <p:sldId id="313" r:id="rId37"/>
    <p:sldId id="314" r:id="rId38"/>
    <p:sldId id="315" r:id="rId39"/>
    <p:sldId id="316" r:id="rId40"/>
    <p:sldId id="318" r:id="rId41"/>
    <p:sldId id="317" r:id="rId42"/>
    <p:sldId id="296" r:id="rId43"/>
    <p:sldId id="297" r:id="rId44"/>
    <p:sldId id="298" r:id="rId45"/>
    <p:sldId id="299" r:id="rId46"/>
    <p:sldId id="300" r:id="rId47"/>
    <p:sldId id="301" r:id="rId48"/>
    <p:sldId id="302" r:id="rId49"/>
    <p:sldId id="303" r:id="rId50"/>
    <p:sldId id="304" r:id="rId51"/>
    <p:sldId id="307" r:id="rId52"/>
    <p:sldId id="308" r:id="rId53"/>
    <p:sldId id="309" r:id="rId54"/>
    <p:sldId id="31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107458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12076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46237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241331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59119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362492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137428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22778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111141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297625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B6D95-AFAF-49DC-9C7A-455C63C0D7E8}"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3547D-AB23-49AE-A92E-F91EDE4D8FE8}" type="slidenum">
              <a:rPr lang="en-US" smtClean="0"/>
              <a:pPr/>
              <a:t>‹#›</a:t>
            </a:fld>
            <a:endParaRPr lang="en-US"/>
          </a:p>
        </p:txBody>
      </p:sp>
    </p:spTree>
    <p:extLst>
      <p:ext uri="{BB962C8B-B14F-4D97-AF65-F5344CB8AC3E}">
        <p14:creationId xmlns:p14="http://schemas.microsoft.com/office/powerpoint/2010/main" val="400466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B6D95-AFAF-49DC-9C7A-455C63C0D7E8}" type="datetimeFigureOut">
              <a:rPr lang="en-US" smtClean="0"/>
              <a:pPr/>
              <a:t>11/28/2019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3547D-AB23-49AE-A92E-F91EDE4D8FE8}" type="slidenum">
              <a:rPr lang="en-US" smtClean="0"/>
              <a:pPr/>
              <a:t>‹#›</a:t>
            </a:fld>
            <a:endParaRPr lang="en-US"/>
          </a:p>
        </p:txBody>
      </p:sp>
    </p:spTree>
    <p:extLst>
      <p:ext uri="{BB962C8B-B14F-4D97-AF65-F5344CB8AC3E}">
        <p14:creationId xmlns:p14="http://schemas.microsoft.com/office/powerpoint/2010/main" val="2172046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 Chapter 1</a:t>
            </a:r>
            <a:endParaRPr lang="en-US" dirty="0"/>
          </a:p>
        </p:txBody>
      </p:sp>
      <p:sp>
        <p:nvSpPr>
          <p:cNvPr id="3" name="Subtitle 2"/>
          <p:cNvSpPr>
            <a:spLocks noGrp="1"/>
          </p:cNvSpPr>
          <p:nvPr>
            <p:ph type="subTitle" idx="1"/>
          </p:nvPr>
        </p:nvSpPr>
        <p:spPr/>
        <p:txBody>
          <a:bodyPr>
            <a:normAutofit/>
          </a:bodyPr>
          <a:lstStyle/>
          <a:p>
            <a:r>
              <a:rPr lang="en-US" sz="5400" b="1" dirty="0" smtClean="0">
                <a:solidFill>
                  <a:schemeClr val="tx1"/>
                </a:solidFill>
              </a:rPr>
              <a:t>Introduction</a:t>
            </a:r>
            <a:endParaRPr lang="en-US" sz="5400" b="1" dirty="0">
              <a:solidFill>
                <a:schemeClr val="tx1"/>
              </a:solidFill>
            </a:endParaRPr>
          </a:p>
        </p:txBody>
      </p:sp>
    </p:spTree>
    <p:extLst>
      <p:ext uri="{BB962C8B-B14F-4D97-AF65-F5344CB8AC3E}">
        <p14:creationId xmlns:p14="http://schemas.microsoft.com/office/powerpoint/2010/main" val="3145962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JDK, JRE and JVM</a:t>
            </a:r>
            <a:endParaRPr lang="en-US" dirty="0"/>
          </a:p>
        </p:txBody>
      </p:sp>
      <p:sp>
        <p:nvSpPr>
          <p:cNvPr id="3" name="Content Placeholder 2"/>
          <p:cNvSpPr>
            <a:spLocks noGrp="1"/>
          </p:cNvSpPr>
          <p:nvPr>
            <p:ph idx="1"/>
          </p:nvPr>
        </p:nvSpPr>
        <p:spPr/>
        <p:txBody>
          <a:bodyPr/>
          <a:lstStyle/>
          <a:p>
            <a:pPr marL="0" indent="0" algn="just">
              <a:buNone/>
            </a:pPr>
            <a:r>
              <a:rPr lang="en-US" b="1" u="sng" dirty="0"/>
              <a:t>JRE</a:t>
            </a:r>
            <a:endParaRPr lang="en-US" b="1" dirty="0"/>
          </a:p>
          <a:p>
            <a:pPr algn="just"/>
            <a:r>
              <a:rPr lang="en-US" dirty="0"/>
              <a:t>JRE is an acronym for Java Runtime Environment. </a:t>
            </a:r>
          </a:p>
          <a:p>
            <a:pPr algn="just"/>
            <a:r>
              <a:rPr lang="en-US" dirty="0" smtClean="0"/>
              <a:t>It </a:t>
            </a:r>
            <a:r>
              <a:rPr lang="en-US" dirty="0"/>
              <a:t>is used to provide runtime environment. </a:t>
            </a:r>
            <a:endParaRPr lang="en-US" dirty="0" smtClean="0"/>
          </a:p>
          <a:p>
            <a:pPr algn="just"/>
            <a:r>
              <a:rPr lang="en-US" dirty="0"/>
              <a:t>It contains set of libraries + other files </a:t>
            </a:r>
          </a:p>
        </p:txBody>
      </p:sp>
    </p:spTree>
    <p:extLst>
      <p:ext uri="{BB962C8B-B14F-4D97-AF65-F5344CB8AC3E}">
        <p14:creationId xmlns:p14="http://schemas.microsoft.com/office/powerpoint/2010/main" val="1907033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JDK</a:t>
            </a:r>
            <a:endParaRPr lang="en-US" b="1" dirty="0"/>
          </a:p>
          <a:p>
            <a:pPr algn="just"/>
            <a:r>
              <a:rPr lang="en-US" dirty="0"/>
              <a:t>JDK is an acronym for Java Development Kit. It physically exists. It contains JRE + development tools.</a:t>
            </a:r>
          </a:p>
          <a:p>
            <a:pPr algn="just"/>
            <a:r>
              <a:rPr lang="en-US" dirty="0" err="1" smtClean="0"/>
              <a:t>Javac</a:t>
            </a:r>
            <a:r>
              <a:rPr lang="en-US" dirty="0" smtClean="0"/>
              <a:t>, java</a:t>
            </a:r>
            <a:endParaRPr lang="en-US" dirty="0"/>
          </a:p>
        </p:txBody>
      </p:sp>
    </p:spTree>
    <p:extLst>
      <p:ext uri="{BB962C8B-B14F-4D97-AF65-F5344CB8AC3E}">
        <p14:creationId xmlns:p14="http://schemas.microsoft.com/office/powerpoint/2010/main" val="345772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JVM</a:t>
            </a:r>
          </a:p>
          <a:p>
            <a:pPr lvl="0" algn="just"/>
            <a:r>
              <a:rPr lang="en-US" dirty="0" smtClean="0"/>
              <a:t>A Java virtual machine (</a:t>
            </a:r>
            <a:r>
              <a:rPr lang="en-US" b="1" dirty="0" smtClean="0"/>
              <a:t>JVM</a:t>
            </a:r>
            <a:r>
              <a:rPr lang="en-US" dirty="0" smtClean="0"/>
              <a:t>) is a virtual machine that enables a computer to run Java programs as well as programs written in other languages that are also compiled to Java </a:t>
            </a:r>
            <a:r>
              <a:rPr lang="en-US" dirty="0" err="1" smtClean="0"/>
              <a:t>bytecode</a:t>
            </a:r>
            <a:r>
              <a:rPr lang="en-US" dirty="0" smtClean="0"/>
              <a:t>. </a:t>
            </a:r>
          </a:p>
          <a:p>
            <a:pPr lvl="0" algn="just"/>
            <a:r>
              <a:rPr lang="en-US" dirty="0" smtClean="0"/>
              <a:t>JVMs are available for many hardware and software platforms</a:t>
            </a:r>
            <a:endParaRPr lang="en-US" dirty="0"/>
          </a:p>
        </p:txBody>
      </p:sp>
    </p:spTree>
    <p:extLst>
      <p:ext uri="{BB962C8B-B14F-4D97-AF65-F5344CB8AC3E}">
        <p14:creationId xmlns:p14="http://schemas.microsoft.com/office/powerpoint/2010/main" val="3153111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The JVM performs following operation:</a:t>
            </a:r>
            <a:endParaRPr lang="en-US" dirty="0"/>
          </a:p>
          <a:p>
            <a:pPr lvl="0"/>
            <a:r>
              <a:rPr lang="en-US" dirty="0"/>
              <a:t>Loads code</a:t>
            </a:r>
          </a:p>
          <a:p>
            <a:pPr lvl="0"/>
            <a:r>
              <a:rPr lang="en-US" dirty="0"/>
              <a:t>Verifies code</a:t>
            </a:r>
          </a:p>
          <a:p>
            <a:pPr lvl="0"/>
            <a:r>
              <a:rPr lang="en-US" dirty="0"/>
              <a:t>Executes code</a:t>
            </a:r>
          </a:p>
          <a:p>
            <a:pPr lvl="0"/>
            <a:r>
              <a:rPr lang="en-US" dirty="0"/>
              <a:t>Provides runtime environment</a:t>
            </a:r>
          </a:p>
          <a:p>
            <a:endParaRPr lang="en-US" dirty="0"/>
          </a:p>
        </p:txBody>
      </p:sp>
    </p:spTree>
    <p:extLst>
      <p:ext uri="{BB962C8B-B14F-4D97-AF65-F5344CB8AC3E}">
        <p14:creationId xmlns:p14="http://schemas.microsoft.com/office/powerpoint/2010/main" val="2409167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Internal Architecture of JVM</a:t>
            </a:r>
            <a:endParaRPr lang="en-US" b="1" dirty="0"/>
          </a:p>
        </p:txBody>
      </p:sp>
      <p:sp>
        <p:nvSpPr>
          <p:cNvPr id="3" name="Content Placeholder 2"/>
          <p:cNvSpPr>
            <a:spLocks noGrp="1"/>
          </p:cNvSpPr>
          <p:nvPr>
            <p:ph idx="1"/>
          </p:nvPr>
        </p:nvSpPr>
        <p:spPr/>
        <p:txBody>
          <a:bodyPr/>
          <a:lstStyle/>
          <a:p>
            <a:endParaRPr lang="en-US"/>
          </a:p>
        </p:txBody>
      </p:sp>
      <p:pic>
        <p:nvPicPr>
          <p:cNvPr id="4" name="Picture 3" descr="Jvm Internal"/>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62000" y="1447800"/>
            <a:ext cx="7772400" cy="5257800"/>
          </a:xfrm>
          <a:prstGeom prst="rect">
            <a:avLst/>
          </a:prstGeom>
          <a:noFill/>
          <a:ln>
            <a:noFill/>
          </a:ln>
        </p:spPr>
      </p:pic>
    </p:spTree>
    <p:extLst>
      <p:ext uri="{BB962C8B-B14F-4D97-AF65-F5344CB8AC3E}">
        <p14:creationId xmlns:p14="http://schemas.microsoft.com/office/powerpoint/2010/main" val="2280066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marL="0" indent="0" algn="just">
              <a:buNone/>
            </a:pPr>
            <a:r>
              <a:rPr lang="en-US" b="1" dirty="0"/>
              <a:t>1) </a:t>
            </a:r>
            <a:r>
              <a:rPr lang="en-US" b="1" dirty="0" err="1"/>
              <a:t>Classloader</a:t>
            </a:r>
            <a:endParaRPr lang="en-US" dirty="0"/>
          </a:p>
          <a:p>
            <a:pPr algn="just"/>
            <a:r>
              <a:rPr lang="en-US" dirty="0" err="1"/>
              <a:t>Classloader</a:t>
            </a:r>
            <a:r>
              <a:rPr lang="en-US" dirty="0"/>
              <a:t> </a:t>
            </a:r>
            <a:r>
              <a:rPr lang="en-US" dirty="0" smtClean="0"/>
              <a:t>: load </a:t>
            </a:r>
            <a:r>
              <a:rPr lang="en-US" dirty="0"/>
              <a:t>class files.</a:t>
            </a:r>
          </a:p>
          <a:p>
            <a:pPr marL="0" indent="0" algn="just">
              <a:buNone/>
            </a:pPr>
            <a:r>
              <a:rPr lang="en-US" b="1" dirty="0"/>
              <a:t>2) Class(Method) Area</a:t>
            </a:r>
          </a:p>
          <a:p>
            <a:pPr algn="just"/>
            <a:r>
              <a:rPr lang="en-US" dirty="0" smtClean="0"/>
              <a:t>method </a:t>
            </a:r>
            <a:r>
              <a:rPr lang="en-US" dirty="0"/>
              <a:t>data, the code for methods.</a:t>
            </a:r>
          </a:p>
          <a:p>
            <a:pPr marL="0" indent="0" algn="just">
              <a:buNone/>
            </a:pPr>
            <a:r>
              <a:rPr lang="en-US" b="1" dirty="0"/>
              <a:t>3) Heap</a:t>
            </a:r>
          </a:p>
          <a:p>
            <a:pPr algn="just"/>
            <a:r>
              <a:rPr lang="en-US" dirty="0" smtClean="0"/>
              <a:t>objects </a:t>
            </a:r>
            <a:r>
              <a:rPr lang="en-US" dirty="0"/>
              <a:t>are allocated</a:t>
            </a:r>
            <a:r>
              <a:rPr lang="en-US" dirty="0" smtClean="0"/>
              <a:t>.</a:t>
            </a:r>
          </a:p>
          <a:p>
            <a:pPr marL="0" indent="0" algn="just">
              <a:buNone/>
            </a:pPr>
            <a:r>
              <a:rPr lang="en-US" b="1" dirty="0"/>
              <a:t>4) </a:t>
            </a:r>
            <a:r>
              <a:rPr lang="en-US" b="1" dirty="0" smtClean="0"/>
              <a:t>Stack</a:t>
            </a:r>
          </a:p>
          <a:p>
            <a:pPr algn="just"/>
            <a:r>
              <a:rPr lang="en-US" dirty="0" smtClean="0"/>
              <a:t>holds </a:t>
            </a:r>
            <a:r>
              <a:rPr lang="en-US" dirty="0"/>
              <a:t>local </a:t>
            </a:r>
            <a:r>
              <a:rPr lang="en-US" dirty="0" smtClean="0"/>
              <a:t>variables. </a:t>
            </a:r>
            <a:endParaRPr lang="en-US" b="1" dirty="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4147853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92500" lnSpcReduction="20000"/>
          </a:bodyPr>
          <a:lstStyle/>
          <a:p>
            <a:pPr marL="0" indent="0" algn="just">
              <a:buNone/>
            </a:pPr>
            <a:r>
              <a:rPr lang="en-US" b="1" dirty="0"/>
              <a:t>5) Program Counter Register</a:t>
            </a:r>
          </a:p>
          <a:p>
            <a:pPr algn="just"/>
            <a:r>
              <a:rPr lang="en-US" dirty="0" smtClean="0"/>
              <a:t>It is a register. It contains the address of the Java virtual machine instruction currently being executed.</a:t>
            </a:r>
          </a:p>
          <a:p>
            <a:pPr marL="0" indent="0" algn="just">
              <a:buNone/>
            </a:pPr>
            <a:r>
              <a:rPr lang="en-US" b="1" dirty="0" smtClean="0"/>
              <a:t>6</a:t>
            </a:r>
            <a:r>
              <a:rPr lang="en-US" b="1" dirty="0"/>
              <a:t>) Native Method Stack</a:t>
            </a:r>
          </a:p>
          <a:p>
            <a:pPr algn="just"/>
            <a:r>
              <a:rPr lang="en-US" dirty="0" smtClean="0"/>
              <a:t>Java method written in another language like C.</a:t>
            </a:r>
            <a:endParaRPr lang="en-US" dirty="0"/>
          </a:p>
          <a:p>
            <a:pPr marL="0" indent="0" algn="just">
              <a:buNone/>
            </a:pPr>
            <a:r>
              <a:rPr lang="en-US" b="1" dirty="0"/>
              <a:t>7) Execution Engine</a:t>
            </a:r>
          </a:p>
          <a:p>
            <a:pPr algn="just"/>
            <a:r>
              <a:rPr lang="en-US" dirty="0"/>
              <a:t>It </a:t>
            </a:r>
            <a:r>
              <a:rPr lang="en-US" dirty="0" smtClean="0"/>
              <a:t>contains:</a:t>
            </a:r>
          </a:p>
          <a:p>
            <a:pPr marL="514350" indent="-514350" algn="just">
              <a:buAutoNum type="arabicParenR"/>
            </a:pPr>
            <a:r>
              <a:rPr lang="en-US" b="1" dirty="0" smtClean="0"/>
              <a:t>A </a:t>
            </a:r>
            <a:r>
              <a:rPr lang="en-US" b="1" dirty="0"/>
              <a:t>virtual </a:t>
            </a:r>
            <a:r>
              <a:rPr lang="en-US" b="1" dirty="0" smtClean="0"/>
              <a:t>processor </a:t>
            </a:r>
          </a:p>
          <a:p>
            <a:pPr marL="514350" indent="-514350" algn="just">
              <a:buAutoNum type="arabicParenR"/>
            </a:pPr>
            <a:r>
              <a:rPr lang="en-US" b="1" dirty="0" smtClean="0"/>
              <a:t>Interpreter</a:t>
            </a:r>
          </a:p>
          <a:p>
            <a:pPr lvl="0"/>
            <a:r>
              <a:rPr lang="en-US" b="1" dirty="0" smtClean="0"/>
              <a:t>Just-In-Time </a:t>
            </a:r>
            <a:r>
              <a:rPr lang="en-US" b="1" dirty="0"/>
              <a:t>(JIT) compiler:</a:t>
            </a:r>
            <a:r>
              <a:rPr lang="en-US" dirty="0"/>
              <a:t> It is used to improve the performance. This is a component which helps the program execution to happen faster. </a:t>
            </a:r>
          </a:p>
          <a:p>
            <a:r>
              <a:rPr lang="en-US" dirty="0"/>
              <a:t>Once the byte code is recompiled by JIT compiler, the execution time needed will be much lesser. </a:t>
            </a:r>
            <a:r>
              <a:rPr lang="en-US" dirty="0" smtClean="0"/>
              <a:t> </a:t>
            </a:r>
            <a:endParaRPr lang="en-US" dirty="0"/>
          </a:p>
        </p:txBody>
      </p:sp>
    </p:spTree>
    <p:extLst>
      <p:ext uri="{BB962C8B-B14F-4D97-AF65-F5344CB8AC3E}">
        <p14:creationId xmlns:p14="http://schemas.microsoft.com/office/powerpoint/2010/main" val="1084559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What happens at compile time?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At compile time, java file is compiled by Java Compiler (It does </a:t>
            </a:r>
            <a:r>
              <a:rPr lang="en-US" dirty="0" smtClean="0"/>
              <a:t>not interact with OS) </a:t>
            </a:r>
            <a:r>
              <a:rPr lang="en-US" dirty="0"/>
              <a:t>and converts the java code into bytecode.</a:t>
            </a:r>
          </a:p>
          <a:p>
            <a:endParaRPr lang="en-US" dirty="0"/>
          </a:p>
        </p:txBody>
      </p:sp>
      <p:pic>
        <p:nvPicPr>
          <p:cNvPr id="4" name="Picture 3" descr="compilation of simple java program"/>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42999" y="3505200"/>
            <a:ext cx="6906491" cy="2286866"/>
          </a:xfrm>
          <a:prstGeom prst="rect">
            <a:avLst/>
          </a:prstGeom>
          <a:noFill/>
          <a:ln>
            <a:solidFill>
              <a:schemeClr val="tx1"/>
            </a:solidFill>
          </a:ln>
        </p:spPr>
      </p:pic>
    </p:spTree>
    <p:extLst>
      <p:ext uri="{BB962C8B-B14F-4D97-AF65-F5344CB8AC3E}">
        <p14:creationId xmlns:p14="http://schemas.microsoft.com/office/powerpoint/2010/main" val="1188233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a:t>Can you save a java source file by other name than the class name?</a:t>
            </a:r>
            <a:r>
              <a:rPr lang="en-US" sz="2400" b="1" dirty="0"/>
              <a:t/>
            </a:r>
            <a:br>
              <a:rPr lang="en-US" sz="2400" b="1" dirty="0"/>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14440295"/>
              </p:ext>
            </p:extLst>
          </p:nvPr>
        </p:nvGraphicFramePr>
        <p:xfrm>
          <a:off x="304800" y="5791200"/>
          <a:ext cx="8229600" cy="739140"/>
        </p:xfrm>
        <a:graphic>
          <a:graphicData uri="http://schemas.openxmlformats.org/drawingml/2006/table">
            <a:tbl>
              <a:tblPr firstRow="1" firstCol="1" bandRow="1">
                <a:tableStyleId>{616DA210-FB5B-4158-B5E0-FEB733F419BA}</a:tableStyleId>
              </a:tblPr>
              <a:tblGrid>
                <a:gridCol w="4114800"/>
                <a:gridCol w="4114800"/>
              </a:tblGrid>
              <a:tr h="0">
                <a:tc>
                  <a:txBody>
                    <a:bodyPr/>
                    <a:lstStyle/>
                    <a:p>
                      <a:pPr marL="0" marR="0">
                        <a:lnSpc>
                          <a:spcPct val="115000"/>
                        </a:lnSpc>
                        <a:spcBef>
                          <a:spcPts val="0"/>
                        </a:spcBef>
                        <a:spcAft>
                          <a:spcPts val="0"/>
                        </a:spcAft>
                      </a:pPr>
                      <a:r>
                        <a:rPr lang="en-US" sz="2000" b="1">
                          <a:effectLst/>
                        </a:rPr>
                        <a:t>To compile:</a:t>
                      </a:r>
                      <a:endParaRPr lang="en-US" sz="1800" b="1">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2000" b="1">
                          <a:effectLst/>
                        </a:rPr>
                        <a:t>javac Hard.java</a:t>
                      </a:r>
                      <a:endParaRPr lang="en-US" sz="1800" b="1">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2000" b="1">
                          <a:effectLst/>
                        </a:rPr>
                        <a:t>To execute:</a:t>
                      </a:r>
                      <a:endParaRPr lang="en-US" sz="1800" b="1">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2000" b="1" dirty="0">
                          <a:effectLst/>
                        </a:rPr>
                        <a:t>java Simple</a:t>
                      </a:r>
                      <a:endParaRPr lang="en-US" sz="1800" b="1" dirty="0">
                        <a:effectLst/>
                        <a:latin typeface="Calibri"/>
                        <a:ea typeface="Calibri"/>
                        <a:cs typeface="Times New Roman"/>
                      </a:endParaRPr>
                    </a:p>
                  </a:txBody>
                  <a:tcPr marL="9525" marR="9525" marT="9525" marB="9525" anchor="ctr"/>
                </a:tc>
              </a:tr>
            </a:tbl>
          </a:graphicData>
        </a:graphic>
      </p:graphicFrame>
      <p:pic>
        <p:nvPicPr>
          <p:cNvPr id="4" name="Picture 3" descr="how to save simple java program by another name"/>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5800" y="1143000"/>
            <a:ext cx="7848600" cy="4334396"/>
          </a:xfrm>
          <a:prstGeom prst="rect">
            <a:avLst/>
          </a:prstGeom>
          <a:noFill/>
          <a:ln>
            <a:solidFill>
              <a:schemeClr val="tx1"/>
            </a:solidFill>
          </a:ln>
        </p:spPr>
      </p:pic>
    </p:spTree>
    <p:extLst>
      <p:ext uri="{BB962C8B-B14F-4D97-AF65-F5344CB8AC3E}">
        <p14:creationId xmlns:p14="http://schemas.microsoft.com/office/powerpoint/2010/main" val="3942430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Path variable</a:t>
            </a:r>
            <a:r>
              <a:rPr lang="en-US" dirty="0"/>
              <a:t> is set for use all the tools like java, </a:t>
            </a:r>
            <a:r>
              <a:rPr lang="en-US" dirty="0" err="1"/>
              <a:t>javac</a:t>
            </a:r>
            <a:r>
              <a:rPr lang="en-US" dirty="0"/>
              <a:t>, </a:t>
            </a:r>
            <a:r>
              <a:rPr lang="en-US" dirty="0" err="1"/>
              <a:t>javap</a:t>
            </a:r>
            <a:r>
              <a:rPr lang="en-US" dirty="0"/>
              <a:t>, </a:t>
            </a:r>
            <a:r>
              <a:rPr lang="en-US" dirty="0" err="1"/>
              <a:t>javah</a:t>
            </a:r>
            <a:r>
              <a:rPr lang="en-US" dirty="0"/>
              <a:t>, jar, </a:t>
            </a:r>
            <a:r>
              <a:rPr lang="en-US" dirty="0" err="1"/>
              <a:t>appletviewer</a:t>
            </a:r>
            <a:r>
              <a:rPr lang="en-US" dirty="0"/>
              <a:t> etc.</a:t>
            </a:r>
          </a:p>
          <a:p>
            <a:r>
              <a:rPr lang="en-US" dirty="0" smtClean="0"/>
              <a:t>Example: </a:t>
            </a:r>
            <a:r>
              <a:rPr lang="en-US" dirty="0"/>
              <a:t>"C:\Program Files\Java\jdk1.6.0\bin"</a:t>
            </a:r>
          </a:p>
          <a:p>
            <a:endParaRPr lang="en-US" dirty="0" smtClean="0"/>
          </a:p>
          <a:p>
            <a:r>
              <a:rPr lang="en-US" b="1" dirty="0"/>
              <a:t>Classpath</a:t>
            </a:r>
            <a:r>
              <a:rPr lang="en-US" dirty="0"/>
              <a:t> variable is used to set the path for all classes which is used in our program so we set classpath upto rj.jar. in rt.jar file all the .class files are present. When we decompressed rt.jar file we get all .class files.</a:t>
            </a:r>
          </a:p>
          <a:p>
            <a:endParaRPr lang="en-US" dirty="0"/>
          </a:p>
          <a:p>
            <a:r>
              <a:rPr lang="en-US" b="1" dirty="0"/>
              <a:t>Example</a:t>
            </a:r>
            <a:endParaRPr lang="en-US" dirty="0"/>
          </a:p>
          <a:p>
            <a:r>
              <a:rPr lang="en-US" b="1" dirty="0"/>
              <a:t> </a:t>
            </a:r>
            <a:r>
              <a:rPr lang="en-US" dirty="0" smtClean="0"/>
              <a:t>"</a:t>
            </a:r>
            <a:r>
              <a:rPr lang="en-US" dirty="0"/>
              <a:t>C:\Program Files\Java\jre1.6.0\</a:t>
            </a:r>
            <a:r>
              <a:rPr lang="en-US" dirty="0" err="1"/>
              <a:t>jre</a:t>
            </a:r>
            <a:r>
              <a:rPr lang="en-US" dirty="0"/>
              <a:t>\lib\rt.jar"</a:t>
            </a:r>
          </a:p>
          <a:p>
            <a:endParaRPr lang="en-US" dirty="0"/>
          </a:p>
        </p:txBody>
      </p:sp>
    </p:spTree>
    <p:extLst>
      <p:ext uri="{BB962C8B-B14F-4D97-AF65-F5344CB8AC3E}">
        <p14:creationId xmlns:p14="http://schemas.microsoft.com/office/powerpoint/2010/main" val="2016235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History</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b="1" dirty="0"/>
              <a:t>Java history</a:t>
            </a:r>
            <a:r>
              <a:rPr lang="en-US" dirty="0"/>
              <a:t> is interesting to know. The history of java starts from Green Team. Java team members (also known as </a:t>
            </a:r>
            <a:r>
              <a:rPr lang="en-US" b="1" dirty="0"/>
              <a:t>Green Team</a:t>
            </a:r>
            <a:r>
              <a:rPr lang="en-US" dirty="0"/>
              <a:t>), initiated a revolutionary task to develop a language for digital devices such as set-top boxes, televisions etc.</a:t>
            </a:r>
          </a:p>
          <a:p>
            <a:pPr lvl="0" algn="just"/>
            <a:r>
              <a:rPr lang="en-US" dirty="0"/>
              <a:t>For the green team members, it was an advance concept at that time. But, it was suited for internet programming. Later, Java technology as incorporated by Netscape.</a:t>
            </a:r>
          </a:p>
          <a:p>
            <a:pPr algn="just"/>
            <a:r>
              <a:rPr lang="en-US" dirty="0"/>
              <a:t>Currently, Java is used in internet programming, mobile devices, games, e-business solutions etc. </a:t>
            </a:r>
          </a:p>
        </p:txBody>
      </p:sp>
    </p:spTree>
    <p:extLst>
      <p:ext uri="{BB962C8B-B14F-4D97-AF65-F5344CB8AC3E}">
        <p14:creationId xmlns:p14="http://schemas.microsoft.com/office/powerpoint/2010/main" val="2390117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Java Platform</a:t>
            </a:r>
            <a:r>
              <a:rPr lang="en-US" dirty="0"/>
              <a:t/>
            </a:r>
            <a:br>
              <a:rPr lang="en-US" dirty="0"/>
            </a:br>
            <a:endParaRPr lang="en-US" dirty="0"/>
          </a:p>
        </p:txBody>
      </p:sp>
      <p:sp>
        <p:nvSpPr>
          <p:cNvPr id="3" name="Content Placeholder 2"/>
          <p:cNvSpPr>
            <a:spLocks noGrp="1"/>
          </p:cNvSpPr>
          <p:nvPr>
            <p:ph idx="1"/>
          </p:nvPr>
        </p:nvSpPr>
        <p:spPr>
          <a:xfrm>
            <a:off x="457200" y="1600200"/>
            <a:ext cx="8305800" cy="5029200"/>
          </a:xfrm>
        </p:spPr>
        <p:txBody>
          <a:bodyPr>
            <a:normAutofit fontScale="85000" lnSpcReduction="20000"/>
          </a:bodyPr>
          <a:lstStyle/>
          <a:p>
            <a:pPr lvl="0" algn="just"/>
            <a:r>
              <a:rPr lang="en-US" b="1" dirty="0"/>
              <a:t>Java Card:</a:t>
            </a:r>
            <a:r>
              <a:rPr lang="en-US" dirty="0"/>
              <a:t> A technology that allows small Java-based applications (applets) to be run securely on </a:t>
            </a:r>
            <a:r>
              <a:rPr lang="en-US" b="1" dirty="0"/>
              <a:t>smart cards and similar small-memory devices.</a:t>
            </a:r>
          </a:p>
          <a:p>
            <a:pPr lvl="0" algn="just"/>
            <a:r>
              <a:rPr lang="en-US" b="1" dirty="0"/>
              <a:t>Java ME (Micro Edition):</a:t>
            </a:r>
            <a:r>
              <a:rPr lang="en-US" dirty="0"/>
              <a:t> Specifies several different sets of libraries (known as profiles) for devices with limited storage, display, and power capacities. It is often used to develop applications for </a:t>
            </a:r>
            <a:r>
              <a:rPr lang="en-US" b="1" dirty="0"/>
              <a:t>mobile devices, PDAs, TV set-top boxes, and printers.</a:t>
            </a:r>
          </a:p>
          <a:p>
            <a:pPr lvl="0" algn="just"/>
            <a:r>
              <a:rPr lang="en-US" b="1" dirty="0"/>
              <a:t>Java SE (Standard Edition):</a:t>
            </a:r>
            <a:r>
              <a:rPr lang="en-US" dirty="0"/>
              <a:t> For general-purpose use on </a:t>
            </a:r>
            <a:r>
              <a:rPr lang="en-US" b="1" dirty="0"/>
              <a:t>desktop PCs, servers and similar devices.</a:t>
            </a:r>
          </a:p>
          <a:p>
            <a:pPr lvl="0" algn="just"/>
            <a:r>
              <a:rPr lang="en-US" b="1" dirty="0"/>
              <a:t>Java EE (Enterprise Edition):</a:t>
            </a:r>
            <a:r>
              <a:rPr lang="en-US" dirty="0"/>
              <a:t> Java SE plus various APIs which are useful for </a:t>
            </a:r>
            <a:r>
              <a:rPr lang="en-US" b="1" dirty="0"/>
              <a:t>multi-tier client–server enterprise applications.</a:t>
            </a:r>
          </a:p>
          <a:p>
            <a:pPr algn="just"/>
            <a:endParaRPr lang="en-US" dirty="0"/>
          </a:p>
        </p:txBody>
      </p:sp>
    </p:spTree>
    <p:extLst>
      <p:ext uri="{BB962C8B-B14F-4D97-AF65-F5344CB8AC3E}">
        <p14:creationId xmlns:p14="http://schemas.microsoft.com/office/powerpoint/2010/main" val="3010261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Basic </a:t>
            </a:r>
            <a:r>
              <a:rPr lang="en-US" b="1" u="sng" dirty="0" smtClean="0"/>
              <a:t>Syntax</a:t>
            </a:r>
            <a:endParaRPr lang="en-US" dirty="0"/>
          </a:p>
        </p:txBody>
      </p:sp>
      <p:sp>
        <p:nvSpPr>
          <p:cNvPr id="3" name="Content Placeholder 2"/>
          <p:cNvSpPr>
            <a:spLocks noGrp="1"/>
          </p:cNvSpPr>
          <p:nvPr>
            <p:ph idx="1"/>
          </p:nvPr>
        </p:nvSpPr>
        <p:spPr>
          <a:xfrm>
            <a:off x="304800" y="1447800"/>
            <a:ext cx="8763000" cy="5257800"/>
          </a:xfrm>
        </p:spPr>
        <p:txBody>
          <a:bodyPr>
            <a:normAutofit fontScale="77500" lnSpcReduction="20000"/>
          </a:bodyPr>
          <a:lstStyle/>
          <a:p>
            <a:pPr algn="just"/>
            <a:r>
              <a:rPr lang="en-US" b="1" dirty="0"/>
              <a:t>Case </a:t>
            </a:r>
            <a:r>
              <a:rPr lang="en-US" b="1" dirty="0" smtClean="0"/>
              <a:t>Sensitivity</a:t>
            </a:r>
          </a:p>
          <a:p>
            <a:pPr algn="just"/>
            <a:r>
              <a:rPr lang="en-US" b="1" dirty="0"/>
              <a:t>Class Names</a:t>
            </a:r>
            <a:r>
              <a:rPr lang="en-US" dirty="0"/>
              <a:t> − For all class names the first letter should be in Upper Case. </a:t>
            </a:r>
            <a:endParaRPr lang="en-US" dirty="0" smtClean="0"/>
          </a:p>
          <a:p>
            <a:pPr algn="just"/>
            <a:r>
              <a:rPr lang="en-US" b="1" dirty="0"/>
              <a:t>Method Names</a:t>
            </a:r>
            <a:r>
              <a:rPr lang="en-US" dirty="0"/>
              <a:t> − All method names should start with a Lower Case letter. </a:t>
            </a:r>
            <a:endParaRPr lang="en-US" dirty="0" smtClean="0"/>
          </a:p>
          <a:p>
            <a:pPr lvl="0" algn="just"/>
            <a:r>
              <a:rPr lang="en-US" b="1" dirty="0"/>
              <a:t>Program File Name</a:t>
            </a:r>
            <a:r>
              <a:rPr lang="en-US" dirty="0"/>
              <a:t> − Name of the program file should exactly match the class </a:t>
            </a:r>
            <a:r>
              <a:rPr lang="en-US" dirty="0" smtClean="0"/>
              <a:t>name.</a:t>
            </a:r>
          </a:p>
          <a:p>
            <a:pPr lvl="0" algn="just"/>
            <a:r>
              <a:rPr lang="en-US" b="1" dirty="0" smtClean="0"/>
              <a:t>public </a:t>
            </a:r>
            <a:r>
              <a:rPr lang="en-US" b="1" dirty="0"/>
              <a:t>static void main(String </a:t>
            </a:r>
            <a:r>
              <a:rPr lang="en-US" b="1" dirty="0" err="1"/>
              <a:t>args</a:t>
            </a:r>
            <a:r>
              <a:rPr lang="en-US" b="1" dirty="0"/>
              <a:t>[])</a:t>
            </a:r>
            <a:r>
              <a:rPr lang="en-US" dirty="0"/>
              <a:t> − Java program processing starts from the main() method which is a mandatory part of every Java program</a:t>
            </a:r>
            <a:r>
              <a:rPr lang="en-US" dirty="0" smtClean="0"/>
              <a:t>.</a:t>
            </a:r>
          </a:p>
          <a:p>
            <a:pPr lvl="0" algn="just"/>
            <a:r>
              <a:rPr lang="en-US" b="1" dirty="0"/>
              <a:t>variable name--</a:t>
            </a:r>
            <a:r>
              <a:rPr lang="en-US" dirty="0"/>
              <a:t> should start with lowercase letter e.g. </a:t>
            </a:r>
            <a:r>
              <a:rPr lang="en-US" dirty="0" err="1"/>
              <a:t>firstName</a:t>
            </a:r>
            <a:r>
              <a:rPr lang="en-US" dirty="0"/>
              <a:t>, </a:t>
            </a:r>
            <a:r>
              <a:rPr lang="en-US" dirty="0" err="1"/>
              <a:t>orderNumber</a:t>
            </a:r>
            <a:r>
              <a:rPr lang="en-US" dirty="0"/>
              <a:t> etc. </a:t>
            </a:r>
          </a:p>
          <a:p>
            <a:pPr lvl="0" algn="just"/>
            <a:r>
              <a:rPr lang="en-US" b="1" dirty="0"/>
              <a:t>package name --</a:t>
            </a:r>
            <a:r>
              <a:rPr lang="en-US" dirty="0"/>
              <a:t> should be in lowercase letter e.g. java, </a:t>
            </a:r>
            <a:r>
              <a:rPr lang="en-US" dirty="0" err="1"/>
              <a:t>lang</a:t>
            </a:r>
            <a:r>
              <a:rPr lang="en-US" dirty="0"/>
              <a:t>, </a:t>
            </a:r>
            <a:r>
              <a:rPr lang="en-US" dirty="0" err="1"/>
              <a:t>sql</a:t>
            </a:r>
            <a:r>
              <a:rPr lang="en-US" dirty="0"/>
              <a:t>, </a:t>
            </a:r>
            <a:r>
              <a:rPr lang="en-US" dirty="0" err="1"/>
              <a:t>util</a:t>
            </a:r>
            <a:r>
              <a:rPr lang="en-US" dirty="0"/>
              <a:t> etc. </a:t>
            </a:r>
          </a:p>
          <a:p>
            <a:pPr algn="just"/>
            <a:r>
              <a:rPr lang="en-US" b="1" dirty="0"/>
              <a:t>interface name--</a:t>
            </a:r>
            <a:r>
              <a:rPr lang="en-US" dirty="0"/>
              <a:t> should start with uppercase letter </a:t>
            </a:r>
          </a:p>
          <a:p>
            <a:pPr lvl="0" algn="just"/>
            <a:endParaRPr lang="en-US" dirty="0"/>
          </a:p>
          <a:p>
            <a:pPr marL="0" indent="0" algn="just">
              <a:buNone/>
            </a:pPr>
            <a:endParaRPr lang="en-US" dirty="0"/>
          </a:p>
        </p:txBody>
      </p:sp>
    </p:spTree>
    <p:extLst>
      <p:ext uri="{BB962C8B-B14F-4D97-AF65-F5344CB8AC3E}">
        <p14:creationId xmlns:p14="http://schemas.microsoft.com/office/powerpoint/2010/main" val="1823974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Java </a:t>
            </a:r>
            <a:r>
              <a:rPr lang="en-US" b="1" u="sng" dirty="0" smtClean="0"/>
              <a:t>Identifiers</a:t>
            </a:r>
            <a:endParaRPr lang="en-US" dirty="0"/>
          </a:p>
        </p:txBody>
      </p:sp>
      <p:sp>
        <p:nvSpPr>
          <p:cNvPr id="3" name="Content Placeholder 2"/>
          <p:cNvSpPr>
            <a:spLocks noGrp="1"/>
          </p:cNvSpPr>
          <p:nvPr>
            <p:ph idx="1"/>
          </p:nvPr>
        </p:nvSpPr>
        <p:spPr>
          <a:xfrm>
            <a:off x="304800" y="1371600"/>
            <a:ext cx="8610600" cy="5257800"/>
          </a:xfrm>
        </p:spPr>
        <p:txBody>
          <a:bodyPr>
            <a:normAutofit fontScale="92500"/>
          </a:bodyPr>
          <a:lstStyle/>
          <a:p>
            <a:pPr algn="just"/>
            <a:r>
              <a:rPr lang="en-US" dirty="0"/>
              <a:t>All Java components require names. Names used for classes, variables, and methods are called </a:t>
            </a:r>
            <a:r>
              <a:rPr lang="en-US" b="1" dirty="0"/>
              <a:t>identifiers</a:t>
            </a:r>
            <a:r>
              <a:rPr lang="en-US" dirty="0"/>
              <a:t>. In Java, there are several points to remember about identifiers. They are as follows −</a:t>
            </a:r>
          </a:p>
          <a:p>
            <a:pPr lvl="0" algn="just"/>
            <a:r>
              <a:rPr lang="en-US" dirty="0"/>
              <a:t>All identifiers should begin with a letter (A to Z or a to z), currency character ($) or an underscore (_).</a:t>
            </a:r>
          </a:p>
          <a:p>
            <a:pPr lvl="0" algn="just"/>
            <a:r>
              <a:rPr lang="en-US" dirty="0" smtClean="0"/>
              <a:t>A </a:t>
            </a:r>
            <a:r>
              <a:rPr lang="en-US" dirty="0"/>
              <a:t>key word cannot be used as an identifier.</a:t>
            </a:r>
          </a:p>
          <a:p>
            <a:pPr lvl="0" algn="just"/>
            <a:r>
              <a:rPr lang="en-US" dirty="0" smtClean="0"/>
              <a:t>Examples </a:t>
            </a:r>
            <a:r>
              <a:rPr lang="en-US" dirty="0"/>
              <a:t>of legal identifiers: age, $salary, _value, __1_value.</a:t>
            </a:r>
          </a:p>
          <a:p>
            <a:pPr lvl="0" algn="just"/>
            <a:r>
              <a:rPr lang="en-US" dirty="0"/>
              <a:t>Examples of illegal identifiers: 123abc, -salary.</a:t>
            </a:r>
          </a:p>
          <a:p>
            <a:pPr algn="just"/>
            <a:endParaRPr lang="en-US" dirty="0"/>
          </a:p>
        </p:txBody>
      </p:sp>
    </p:spTree>
    <p:extLst>
      <p:ext uri="{BB962C8B-B14F-4D97-AF65-F5344CB8AC3E}">
        <p14:creationId xmlns:p14="http://schemas.microsoft.com/office/powerpoint/2010/main" val="3552274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Java Applications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Desktop GUI </a:t>
            </a:r>
            <a:r>
              <a:rPr lang="en-US" dirty="0" smtClean="0"/>
              <a:t>Applications</a:t>
            </a:r>
          </a:p>
          <a:p>
            <a:r>
              <a:rPr lang="en-US" dirty="0"/>
              <a:t>Mobile </a:t>
            </a:r>
            <a:r>
              <a:rPr lang="en-US" dirty="0" smtClean="0"/>
              <a:t>Applications</a:t>
            </a:r>
          </a:p>
          <a:p>
            <a:r>
              <a:rPr lang="en-US" dirty="0"/>
              <a:t>Embedded </a:t>
            </a:r>
            <a:r>
              <a:rPr lang="en-US" dirty="0" smtClean="0"/>
              <a:t>Systems</a:t>
            </a:r>
          </a:p>
          <a:p>
            <a:r>
              <a:rPr lang="en-US" dirty="0"/>
              <a:t>Web </a:t>
            </a:r>
            <a:r>
              <a:rPr lang="en-US" dirty="0" smtClean="0"/>
              <a:t>Applications</a:t>
            </a:r>
          </a:p>
          <a:p>
            <a:r>
              <a:rPr lang="en-US" dirty="0"/>
              <a:t>Web Servers and Application </a:t>
            </a:r>
            <a:r>
              <a:rPr lang="en-US" dirty="0" smtClean="0"/>
              <a:t>Servers</a:t>
            </a:r>
          </a:p>
          <a:p>
            <a:r>
              <a:rPr lang="en-US" dirty="0"/>
              <a:t>Enterprise </a:t>
            </a:r>
            <a:r>
              <a:rPr lang="en-US" dirty="0" smtClean="0"/>
              <a:t>Applications</a:t>
            </a:r>
          </a:p>
          <a:p>
            <a:r>
              <a:rPr lang="en-US" dirty="0"/>
              <a:t>Scientific Applications</a:t>
            </a:r>
          </a:p>
        </p:txBody>
      </p:sp>
    </p:spTree>
    <p:extLst>
      <p:ext uri="{BB962C8B-B14F-4D97-AF65-F5344CB8AC3E}">
        <p14:creationId xmlns:p14="http://schemas.microsoft.com/office/powerpoint/2010/main" val="4278835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cap="all" dirty="0"/>
              <a:t>TYPES OF JAVA </a:t>
            </a:r>
            <a:r>
              <a:rPr lang="en-US" b="1" u="sng" cap="all" dirty="0" smtClean="0"/>
              <a:t>STATEMENTS</a:t>
            </a:r>
            <a:endParaRPr lang="en-US" dirty="0"/>
          </a:p>
        </p:txBody>
      </p:sp>
      <p:sp>
        <p:nvSpPr>
          <p:cNvPr id="3" name="Content Placeholder 2"/>
          <p:cNvSpPr>
            <a:spLocks noGrp="1"/>
          </p:cNvSpPr>
          <p:nvPr>
            <p:ph idx="1"/>
          </p:nvPr>
        </p:nvSpPr>
        <p:spPr>
          <a:xfrm>
            <a:off x="484908" y="1697182"/>
            <a:ext cx="8278091" cy="4779818"/>
          </a:xfrm>
        </p:spPr>
        <p:txBody>
          <a:bodyPr>
            <a:normAutofit fontScale="85000" lnSpcReduction="20000"/>
          </a:bodyPr>
          <a:lstStyle/>
          <a:p>
            <a:pPr marL="0" indent="0">
              <a:buNone/>
            </a:pPr>
            <a:r>
              <a:rPr lang="en-US" b="1" dirty="0" smtClean="0"/>
              <a:t>//</a:t>
            </a:r>
            <a:r>
              <a:rPr lang="en-US" b="1" dirty="0"/>
              <a:t>declaration statement</a:t>
            </a:r>
          </a:p>
          <a:p>
            <a:r>
              <a:rPr lang="en-US" dirty="0"/>
              <a:t> int number;</a:t>
            </a:r>
          </a:p>
          <a:p>
            <a:pPr marL="0" indent="0">
              <a:buNone/>
            </a:pPr>
            <a:endParaRPr lang="en-US" dirty="0"/>
          </a:p>
          <a:p>
            <a:pPr marL="0" indent="0">
              <a:buNone/>
            </a:pPr>
            <a:r>
              <a:rPr lang="en-US" b="1" dirty="0" smtClean="0"/>
              <a:t>//</a:t>
            </a:r>
            <a:r>
              <a:rPr lang="en-US" b="1" dirty="0"/>
              <a:t>expression statement</a:t>
            </a:r>
          </a:p>
          <a:p>
            <a:r>
              <a:rPr lang="en-US" dirty="0"/>
              <a:t> number = 4;</a:t>
            </a:r>
          </a:p>
          <a:p>
            <a:pPr marL="0" indent="0">
              <a:buNone/>
            </a:pPr>
            <a:endParaRPr lang="en-US" dirty="0"/>
          </a:p>
          <a:p>
            <a:pPr marL="0" indent="0">
              <a:buNone/>
            </a:pPr>
            <a:r>
              <a:rPr lang="en-US" dirty="0"/>
              <a:t> </a:t>
            </a:r>
            <a:r>
              <a:rPr lang="en-US" b="1" dirty="0"/>
              <a:t>//control flow statement</a:t>
            </a:r>
          </a:p>
          <a:p>
            <a:r>
              <a:rPr lang="en-US" dirty="0"/>
              <a:t> if (number &lt; 10 )</a:t>
            </a:r>
          </a:p>
          <a:p>
            <a:pPr marL="0" indent="0">
              <a:buNone/>
            </a:pPr>
            <a:r>
              <a:rPr lang="en-US" dirty="0"/>
              <a:t> {</a:t>
            </a:r>
          </a:p>
          <a:p>
            <a:pPr marL="0" indent="0">
              <a:buNone/>
            </a:pPr>
            <a:r>
              <a:rPr lang="en-US" dirty="0"/>
              <a:t> </a:t>
            </a:r>
            <a:r>
              <a:rPr lang="en-US" dirty="0" err="1"/>
              <a:t>System.out.println</a:t>
            </a:r>
            <a:r>
              <a:rPr lang="en-US" dirty="0"/>
              <a:t>(number + " is less than ten");</a:t>
            </a:r>
          </a:p>
          <a:p>
            <a:pPr marL="0" indent="0">
              <a:buNone/>
            </a:pPr>
            <a:r>
              <a:rPr lang="en-US" dirty="0"/>
              <a:t> } </a:t>
            </a:r>
          </a:p>
          <a:p>
            <a:endParaRPr lang="en-US" dirty="0"/>
          </a:p>
        </p:txBody>
      </p:sp>
    </p:spTree>
    <p:extLst>
      <p:ext uri="{BB962C8B-B14F-4D97-AF65-F5344CB8AC3E}">
        <p14:creationId xmlns:p14="http://schemas.microsoft.com/office/powerpoint/2010/main" val="3813291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Java Main Method</a:t>
            </a:r>
            <a:r>
              <a:rPr lang="en-US" dirty="0"/>
              <a:t/>
            </a:r>
            <a:br>
              <a:rPr lang="en-US" dirty="0"/>
            </a:br>
            <a:endParaRPr lang="en-US" dirty="0"/>
          </a:p>
        </p:txBody>
      </p:sp>
      <p:sp>
        <p:nvSpPr>
          <p:cNvPr id="3" name="Content Placeholder 2"/>
          <p:cNvSpPr>
            <a:spLocks noGrp="1"/>
          </p:cNvSpPr>
          <p:nvPr>
            <p:ph idx="1"/>
          </p:nvPr>
        </p:nvSpPr>
        <p:spPr>
          <a:xfrm>
            <a:off x="685800" y="1600200"/>
            <a:ext cx="8229600" cy="4525963"/>
          </a:xfrm>
        </p:spPr>
        <p:txBody>
          <a:bodyPr/>
          <a:lstStyle/>
          <a:p>
            <a:endParaRPr lang="en-US"/>
          </a:p>
        </p:txBody>
      </p:sp>
      <p:pic>
        <p:nvPicPr>
          <p:cNvPr id="4" name="Picture 3" descr="Image result for main method java"/>
          <p:cNvPicPr/>
          <p:nvPr/>
        </p:nvPicPr>
        <p:blipFill rotWithShape="1">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colorTemperature colorTemp="7200"/>
                    </a14:imgEffect>
                    <a14:imgEffect>
                      <a14:brightnessContrast bright="40000" contrast="-20000"/>
                    </a14:imgEffect>
                  </a14:imgLayer>
                </a14:imgProps>
              </a:ext>
              <a:ext uri="{28A0092B-C50C-407E-A947-70E740481C1C}">
                <a14:useLocalDpi xmlns:a14="http://schemas.microsoft.com/office/drawing/2010/main" val="0"/>
              </a:ext>
            </a:extLst>
          </a:blip>
          <a:srcRect r="-888" b="10761"/>
          <a:stretch/>
        </p:blipFill>
        <p:spPr bwMode="auto">
          <a:xfrm>
            <a:off x="152400" y="2054628"/>
            <a:ext cx="8839200" cy="3203171"/>
          </a:xfrm>
          <a:prstGeom prst="rect">
            <a:avLst/>
          </a:prstGeom>
          <a:noFill/>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39456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White Space in </a:t>
            </a:r>
            <a:r>
              <a:rPr lang="en-US" b="1" u="sng" dirty="0" smtClean="0"/>
              <a:t>Java</a:t>
            </a:r>
            <a:endParaRPr lang="en-US" dirty="0"/>
          </a:p>
        </p:txBody>
      </p:sp>
      <p:sp>
        <p:nvSpPr>
          <p:cNvPr id="3" name="Content Placeholder 2"/>
          <p:cNvSpPr>
            <a:spLocks noGrp="1"/>
          </p:cNvSpPr>
          <p:nvPr>
            <p:ph idx="1"/>
          </p:nvPr>
        </p:nvSpPr>
        <p:spPr/>
        <p:txBody>
          <a:bodyPr/>
          <a:lstStyle/>
          <a:p>
            <a:r>
              <a:rPr lang="en-US" b="1" dirty="0"/>
              <a:t>Syntax:</a:t>
            </a:r>
            <a:r>
              <a:rPr lang="en-US" dirty="0"/>
              <a:t>  boolean </a:t>
            </a:r>
            <a:r>
              <a:rPr lang="en-US" dirty="0" err="1"/>
              <a:t>isWhitespace</a:t>
            </a:r>
            <a:r>
              <a:rPr lang="en-US" dirty="0"/>
              <a:t>(char </a:t>
            </a:r>
            <a:r>
              <a:rPr lang="en-US" dirty="0" err="1"/>
              <a:t>ch</a:t>
            </a:r>
            <a:r>
              <a:rPr lang="en-US" dirty="0"/>
              <a:t>)</a:t>
            </a:r>
          </a:p>
          <a:p>
            <a:r>
              <a:rPr lang="en-US" b="1" dirty="0"/>
              <a:t>Return Value</a:t>
            </a:r>
          </a:p>
          <a:p>
            <a:pPr lvl="0"/>
            <a:r>
              <a:rPr lang="en-US" dirty="0"/>
              <a:t>This method returns true, if the passed character is really a white space.</a:t>
            </a:r>
          </a:p>
          <a:p>
            <a:endParaRPr lang="en-US" dirty="0"/>
          </a:p>
        </p:txBody>
      </p:sp>
    </p:spTree>
    <p:extLst>
      <p:ext uri="{BB962C8B-B14F-4D97-AF65-F5344CB8AC3E}">
        <p14:creationId xmlns:p14="http://schemas.microsoft.com/office/powerpoint/2010/main" val="2189296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553200"/>
          </a:xfrm>
        </p:spPr>
        <p:txBody>
          <a:bodyPr>
            <a:normAutofit fontScale="70000" lnSpcReduction="20000"/>
          </a:bodyPr>
          <a:lstStyle/>
          <a:p>
            <a:pPr marL="0" indent="0">
              <a:buNone/>
            </a:pPr>
            <a:r>
              <a:rPr lang="en-US" b="1" u="sng" dirty="0"/>
              <a:t>Example</a:t>
            </a:r>
            <a:endParaRPr lang="en-US" dirty="0"/>
          </a:p>
          <a:p>
            <a:pPr marL="0" indent="0">
              <a:buNone/>
            </a:pPr>
            <a:r>
              <a:rPr lang="en-US" b="1" dirty="0"/>
              <a:t> </a:t>
            </a:r>
            <a:endParaRPr lang="en-US" dirty="0"/>
          </a:p>
          <a:p>
            <a:pPr marL="0" indent="0">
              <a:buNone/>
            </a:pPr>
            <a:r>
              <a:rPr lang="en-US" dirty="0"/>
              <a:t>public class Test </a:t>
            </a:r>
          </a:p>
          <a:p>
            <a:pPr marL="0" indent="0">
              <a:buNone/>
            </a:pPr>
            <a:r>
              <a:rPr lang="en-US" dirty="0"/>
              <a:t>{</a:t>
            </a:r>
          </a:p>
          <a:p>
            <a:pPr marL="0" indent="0">
              <a:buNone/>
            </a:pPr>
            <a:r>
              <a:rPr lang="en-US" dirty="0"/>
              <a:t>   public static void main(String </a:t>
            </a:r>
            <a:r>
              <a:rPr lang="en-US" dirty="0" err="1"/>
              <a:t>args</a:t>
            </a:r>
            <a:r>
              <a:rPr lang="en-US" dirty="0"/>
              <a:t>[]) </a:t>
            </a:r>
          </a:p>
          <a:p>
            <a:pPr marL="0" indent="0">
              <a:buNone/>
            </a:pPr>
            <a:r>
              <a:rPr lang="en-US" dirty="0"/>
              <a:t>{</a:t>
            </a:r>
          </a:p>
          <a:p>
            <a:pPr marL="0" indent="0">
              <a:buNone/>
            </a:pPr>
            <a:r>
              <a:rPr lang="en-US" dirty="0"/>
              <a:t>      </a:t>
            </a:r>
            <a:r>
              <a:rPr lang="en-US" dirty="0" err="1"/>
              <a:t>System.out.println</a:t>
            </a:r>
            <a:r>
              <a:rPr lang="en-US" dirty="0"/>
              <a:t>(</a:t>
            </a:r>
            <a:r>
              <a:rPr lang="en-US" dirty="0" err="1"/>
              <a:t>Character.isWhitespace</a:t>
            </a:r>
            <a:r>
              <a:rPr lang="en-US" dirty="0"/>
              <a:t>('c'));</a:t>
            </a:r>
          </a:p>
          <a:p>
            <a:pPr marL="0" indent="0">
              <a:buNone/>
            </a:pPr>
            <a:r>
              <a:rPr lang="en-US" dirty="0"/>
              <a:t>      </a:t>
            </a:r>
            <a:r>
              <a:rPr lang="en-US" dirty="0" err="1"/>
              <a:t>System.out.println</a:t>
            </a:r>
            <a:r>
              <a:rPr lang="en-US" dirty="0"/>
              <a:t>(</a:t>
            </a:r>
            <a:r>
              <a:rPr lang="en-US" dirty="0" err="1"/>
              <a:t>Character.isWhitespace</a:t>
            </a:r>
            <a:r>
              <a:rPr lang="en-US" dirty="0"/>
              <a:t>(' '));</a:t>
            </a:r>
          </a:p>
          <a:p>
            <a:pPr marL="0" indent="0">
              <a:buNone/>
            </a:pPr>
            <a:r>
              <a:rPr lang="en-US" dirty="0"/>
              <a:t>      </a:t>
            </a:r>
            <a:r>
              <a:rPr lang="en-US" dirty="0" err="1"/>
              <a:t>System.out.println</a:t>
            </a:r>
            <a:r>
              <a:rPr lang="en-US" dirty="0"/>
              <a:t>(</a:t>
            </a:r>
            <a:r>
              <a:rPr lang="en-US" dirty="0" err="1"/>
              <a:t>Character.isWhitespace</a:t>
            </a:r>
            <a:r>
              <a:rPr lang="en-US" dirty="0"/>
              <a:t>('\n'));</a:t>
            </a:r>
          </a:p>
          <a:p>
            <a:pPr marL="0" indent="0">
              <a:buNone/>
            </a:pPr>
            <a:r>
              <a:rPr lang="en-US" dirty="0"/>
              <a:t>      </a:t>
            </a:r>
            <a:r>
              <a:rPr lang="en-US" dirty="0" err="1"/>
              <a:t>System.out.println</a:t>
            </a:r>
            <a:r>
              <a:rPr lang="en-US" dirty="0"/>
              <a:t>(</a:t>
            </a:r>
            <a:r>
              <a:rPr lang="en-US" dirty="0" err="1"/>
              <a:t>Character.isWhitespace</a:t>
            </a:r>
            <a:r>
              <a:rPr lang="en-US" dirty="0"/>
              <a:t>('\t'));</a:t>
            </a:r>
          </a:p>
          <a:p>
            <a:pPr marL="0" indent="0">
              <a:buNone/>
            </a:pPr>
            <a:r>
              <a:rPr lang="en-US" dirty="0"/>
              <a:t>   }</a:t>
            </a:r>
          </a:p>
          <a:p>
            <a:pPr marL="0" indent="0">
              <a:buNone/>
            </a:pPr>
            <a:r>
              <a:rPr lang="en-US" dirty="0" smtClean="0"/>
              <a:t>}</a:t>
            </a:r>
          </a:p>
          <a:p>
            <a:pPr marL="0" indent="0">
              <a:buNone/>
            </a:pPr>
            <a:endParaRPr lang="en-US" dirty="0"/>
          </a:p>
          <a:p>
            <a:pPr marL="0" indent="0">
              <a:buNone/>
            </a:pPr>
            <a:r>
              <a:rPr lang="en-US" dirty="0"/>
              <a:t>This will produce the following result −</a:t>
            </a:r>
          </a:p>
          <a:p>
            <a:pPr marL="0" indent="0">
              <a:buNone/>
            </a:pPr>
            <a:r>
              <a:rPr lang="en-US" b="1" dirty="0"/>
              <a:t>Output</a:t>
            </a:r>
          </a:p>
          <a:p>
            <a:pPr marL="0" indent="0">
              <a:buNone/>
            </a:pPr>
            <a:r>
              <a:rPr lang="en-US" dirty="0"/>
              <a:t>false</a:t>
            </a:r>
          </a:p>
          <a:p>
            <a:pPr marL="0" indent="0">
              <a:buNone/>
            </a:pPr>
            <a:r>
              <a:rPr lang="en-US" dirty="0"/>
              <a:t>true</a:t>
            </a:r>
          </a:p>
          <a:p>
            <a:pPr marL="0" indent="0">
              <a:buNone/>
            </a:pPr>
            <a:r>
              <a:rPr lang="en-US" dirty="0"/>
              <a:t>true</a:t>
            </a:r>
          </a:p>
          <a:p>
            <a:pPr marL="0" indent="0">
              <a:buNone/>
            </a:pPr>
            <a:r>
              <a:rPr lang="en-US" dirty="0"/>
              <a:t>true</a:t>
            </a:r>
          </a:p>
        </p:txBody>
      </p:sp>
    </p:spTree>
    <p:extLst>
      <p:ext uri="{BB962C8B-B14F-4D97-AF65-F5344CB8AC3E}">
        <p14:creationId xmlns:p14="http://schemas.microsoft.com/office/powerpoint/2010/main" val="2753605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smtClean="0"/>
              <a:t>Keywords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823049"/>
              </p:ext>
            </p:extLst>
          </p:nvPr>
        </p:nvGraphicFramePr>
        <p:xfrm>
          <a:off x="152400" y="1676399"/>
          <a:ext cx="8839200" cy="4876800"/>
        </p:xfrm>
        <a:graphic>
          <a:graphicData uri="http://schemas.openxmlformats.org/drawingml/2006/table">
            <a:tbl>
              <a:tblPr firstRow="1" firstCol="1" bandRow="1">
                <a:tableStyleId>{5940675A-B579-460E-94D1-54222C63F5DA}</a:tableStyleId>
              </a:tblPr>
              <a:tblGrid>
                <a:gridCol w="1767840"/>
                <a:gridCol w="1767840"/>
                <a:gridCol w="1767840"/>
                <a:gridCol w="1767840"/>
                <a:gridCol w="1767840"/>
              </a:tblGrid>
              <a:tr h="487680">
                <a:tc>
                  <a:txBody>
                    <a:bodyPr/>
                    <a:lstStyle/>
                    <a:p>
                      <a:pPr marL="0" marR="0">
                        <a:lnSpc>
                          <a:spcPct val="115000"/>
                        </a:lnSpc>
                        <a:spcBef>
                          <a:spcPts val="0"/>
                        </a:spcBef>
                        <a:spcAft>
                          <a:spcPts val="0"/>
                        </a:spcAft>
                      </a:pPr>
                      <a:r>
                        <a:rPr lang="en-US" sz="2400" dirty="0">
                          <a:effectLst/>
                        </a:rPr>
                        <a:t>abstract</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Continue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for</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new</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switch</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assert</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default</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goto</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package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synchronized</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boolean</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Do</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if</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private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this</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break</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double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implements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protected</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throw</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byte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Else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import</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public</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throws</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case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Enum</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instanceof</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return</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transient</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catch</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extends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int</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short</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Try</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char</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Final</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interface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static</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void</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class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finally</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long</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strictfp</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volatile</a:t>
                      </a:r>
                      <a:endParaRPr lang="en-US" sz="2000">
                        <a:effectLst/>
                        <a:latin typeface="Calibri"/>
                        <a:ea typeface="Calibri"/>
                        <a:cs typeface="Times New Roman"/>
                      </a:endParaRPr>
                    </a:p>
                  </a:txBody>
                  <a:tcPr marL="68580" marR="68580" marT="0" marB="0"/>
                </a:tc>
              </a:tr>
              <a:tr h="487680">
                <a:tc>
                  <a:txBody>
                    <a:bodyPr/>
                    <a:lstStyle/>
                    <a:p>
                      <a:pPr marL="0" marR="0">
                        <a:lnSpc>
                          <a:spcPct val="115000"/>
                        </a:lnSpc>
                        <a:spcBef>
                          <a:spcPts val="0"/>
                        </a:spcBef>
                        <a:spcAft>
                          <a:spcPts val="0"/>
                        </a:spcAft>
                      </a:pPr>
                      <a:r>
                        <a:rPr lang="en-US" sz="2400">
                          <a:effectLst/>
                        </a:rPr>
                        <a:t>const</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Float</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native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super</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while</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279431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Java Comments</a:t>
            </a:r>
            <a:endParaRPr lang="en-US" dirty="0"/>
          </a:p>
        </p:txBody>
      </p:sp>
      <p:sp>
        <p:nvSpPr>
          <p:cNvPr id="3" name="Content Placeholder 2"/>
          <p:cNvSpPr>
            <a:spLocks noGrp="1"/>
          </p:cNvSpPr>
          <p:nvPr>
            <p:ph idx="1"/>
          </p:nvPr>
        </p:nvSpPr>
        <p:spPr/>
        <p:txBody>
          <a:bodyPr/>
          <a:lstStyle/>
          <a:p>
            <a:r>
              <a:rPr lang="en-US" b="1" u="sng" dirty="0"/>
              <a:t>Types of Java Comments</a:t>
            </a:r>
            <a:endParaRPr lang="en-US" b="1" dirty="0"/>
          </a:p>
          <a:p>
            <a:r>
              <a:rPr lang="en-US" dirty="0"/>
              <a:t>There are 2 types of comments in java.</a:t>
            </a:r>
          </a:p>
          <a:p>
            <a:pPr lvl="0"/>
            <a:r>
              <a:rPr lang="en-US" dirty="0"/>
              <a:t>Single Line Comment</a:t>
            </a:r>
          </a:p>
          <a:p>
            <a:pPr lvl="0"/>
            <a:r>
              <a:rPr lang="en-US" dirty="0"/>
              <a:t>Multi Line Comment</a:t>
            </a:r>
          </a:p>
          <a:p>
            <a:endParaRPr lang="en-US" dirty="0"/>
          </a:p>
        </p:txBody>
      </p:sp>
    </p:spTree>
    <p:extLst>
      <p:ext uri="{BB962C8B-B14F-4D97-AF65-F5344CB8AC3E}">
        <p14:creationId xmlns:p14="http://schemas.microsoft.com/office/powerpoint/2010/main" val="1821502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lvl="0" indent="0" algn="just">
              <a:buNone/>
            </a:pPr>
            <a:r>
              <a:rPr lang="en-US" dirty="0"/>
              <a:t>There are given the major points that describe the history of java.</a:t>
            </a:r>
          </a:p>
          <a:p>
            <a:pPr lvl="0" algn="just"/>
            <a:r>
              <a:rPr lang="en-US" b="1" dirty="0"/>
              <a:t>James Gosling</a:t>
            </a:r>
            <a:r>
              <a:rPr lang="en-US" dirty="0"/>
              <a:t>, </a:t>
            </a:r>
            <a:r>
              <a:rPr lang="en-US" b="1" dirty="0"/>
              <a:t>Mike Sheridan</a:t>
            </a:r>
            <a:r>
              <a:rPr lang="en-US" dirty="0"/>
              <a:t>, and </a:t>
            </a:r>
            <a:r>
              <a:rPr lang="en-US" b="1" dirty="0"/>
              <a:t>Patrick Naughton</a:t>
            </a:r>
            <a:r>
              <a:rPr lang="en-US" dirty="0"/>
              <a:t> initiated the Java language project in June 1991. The small team of sun engineers called </a:t>
            </a:r>
            <a:r>
              <a:rPr lang="en-US" b="1" dirty="0"/>
              <a:t>Green Team</a:t>
            </a:r>
            <a:r>
              <a:rPr lang="en-US" dirty="0"/>
              <a:t>.</a:t>
            </a:r>
          </a:p>
          <a:p>
            <a:pPr lvl="0" algn="just"/>
            <a:r>
              <a:rPr lang="en-US" dirty="0"/>
              <a:t>Originally designed for small, embedded systems in electronic appliances like set-top boxes.</a:t>
            </a:r>
          </a:p>
          <a:p>
            <a:pPr lvl="0" algn="just"/>
            <a:r>
              <a:rPr lang="en-US" dirty="0"/>
              <a:t>Firstly, it was called </a:t>
            </a:r>
            <a:r>
              <a:rPr lang="en-US" b="1" dirty="0"/>
              <a:t>"</a:t>
            </a:r>
            <a:r>
              <a:rPr lang="en-US" b="1" dirty="0" err="1"/>
              <a:t>Greentalk</a:t>
            </a:r>
            <a:r>
              <a:rPr lang="en-US" b="1" dirty="0"/>
              <a:t>"</a:t>
            </a:r>
            <a:r>
              <a:rPr lang="en-US" dirty="0"/>
              <a:t> by James Gosling and file extension was .</a:t>
            </a:r>
            <a:r>
              <a:rPr lang="en-US" dirty="0" err="1"/>
              <a:t>gt.</a:t>
            </a:r>
            <a:endParaRPr lang="en-US" dirty="0"/>
          </a:p>
          <a:p>
            <a:pPr lvl="0" algn="just"/>
            <a:r>
              <a:rPr lang="en-US" dirty="0"/>
              <a:t>After that, it was called </a:t>
            </a:r>
            <a:r>
              <a:rPr lang="en-US" b="1" dirty="0"/>
              <a:t>Oak</a:t>
            </a:r>
            <a:r>
              <a:rPr lang="en-US" dirty="0"/>
              <a:t> and was developed as a part of the Green project.</a:t>
            </a:r>
          </a:p>
          <a:p>
            <a:pPr algn="just"/>
            <a:endParaRPr lang="en-US" dirty="0"/>
          </a:p>
        </p:txBody>
      </p:sp>
    </p:spTree>
    <p:extLst>
      <p:ext uri="{BB962C8B-B14F-4D97-AF65-F5344CB8AC3E}">
        <p14:creationId xmlns:p14="http://schemas.microsoft.com/office/powerpoint/2010/main" val="148233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Java Single Line Comment</a:t>
            </a:r>
            <a:br>
              <a:rPr lang="en-US" b="1" dirty="0"/>
            </a:br>
            <a:endParaRPr lang="en-US" dirty="0"/>
          </a:p>
        </p:txBody>
      </p:sp>
      <p:sp>
        <p:nvSpPr>
          <p:cNvPr id="3" name="Content Placeholder 2"/>
          <p:cNvSpPr>
            <a:spLocks noGrp="1"/>
          </p:cNvSpPr>
          <p:nvPr>
            <p:ph idx="1"/>
          </p:nvPr>
        </p:nvSpPr>
        <p:spPr>
          <a:xfrm>
            <a:off x="457200" y="1600200"/>
            <a:ext cx="8382000" cy="4953000"/>
          </a:xfrm>
        </p:spPr>
        <p:txBody>
          <a:bodyPr>
            <a:normAutofit fontScale="70000" lnSpcReduction="20000"/>
          </a:bodyPr>
          <a:lstStyle/>
          <a:p>
            <a:pPr marL="0" indent="0">
              <a:buNone/>
            </a:pPr>
            <a:r>
              <a:rPr lang="en-US" dirty="0" smtClean="0"/>
              <a:t>The </a:t>
            </a:r>
            <a:r>
              <a:rPr lang="en-US" dirty="0"/>
              <a:t>single line comment is used to comment only one line</a:t>
            </a:r>
            <a:r>
              <a:rPr lang="en-US" dirty="0" smtClean="0"/>
              <a:t>.</a:t>
            </a:r>
          </a:p>
          <a:p>
            <a:pPr marL="0" indent="0">
              <a:buNone/>
            </a:pPr>
            <a:endParaRPr lang="en-US" dirty="0"/>
          </a:p>
          <a:p>
            <a:pPr marL="0" indent="0">
              <a:buNone/>
            </a:pPr>
            <a:r>
              <a:rPr lang="en-US" b="1" dirty="0"/>
              <a:t>Syntax:</a:t>
            </a:r>
            <a:endParaRPr lang="en-US" dirty="0"/>
          </a:p>
          <a:p>
            <a:pPr marL="0" indent="0">
              <a:buNone/>
            </a:pPr>
            <a:r>
              <a:rPr lang="en-US" dirty="0"/>
              <a:t>//   : This is single line comment  </a:t>
            </a:r>
            <a:endParaRPr lang="en-US" dirty="0" smtClean="0"/>
          </a:p>
          <a:p>
            <a:pPr marL="0" indent="0">
              <a:buNone/>
            </a:pPr>
            <a:endParaRPr lang="en-US" dirty="0"/>
          </a:p>
          <a:p>
            <a:pPr marL="0" indent="0">
              <a:buNone/>
            </a:pPr>
            <a:r>
              <a:rPr lang="en-US" b="1" dirty="0"/>
              <a:t>Example:</a:t>
            </a:r>
            <a:endParaRPr lang="en-US" dirty="0"/>
          </a:p>
          <a:p>
            <a:pPr marL="0" indent="0">
              <a:buNone/>
            </a:pPr>
            <a:r>
              <a:rPr lang="en-US" b="1" dirty="0"/>
              <a:t>public</a:t>
            </a:r>
            <a:r>
              <a:rPr lang="en-US" dirty="0"/>
              <a:t> </a:t>
            </a:r>
            <a:r>
              <a:rPr lang="en-US" b="1" dirty="0"/>
              <a:t>class</a:t>
            </a:r>
            <a:r>
              <a:rPr lang="en-US" dirty="0"/>
              <a:t> CommentExample1 </a:t>
            </a:r>
            <a:endParaRPr lang="en-US" dirty="0" smtClean="0"/>
          </a:p>
          <a:p>
            <a:pPr marL="0" indent="0">
              <a:buNone/>
            </a:pPr>
            <a:r>
              <a:rPr lang="en-US" dirty="0" smtClean="0"/>
              <a:t>{</a:t>
            </a: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endParaRPr lang="en-US" dirty="0" smtClean="0"/>
          </a:p>
          <a:p>
            <a:pPr marL="0" indent="0">
              <a:buNone/>
            </a:pPr>
            <a:r>
              <a:rPr lang="en-US" dirty="0" smtClean="0"/>
              <a:t>{</a:t>
            </a:r>
            <a:r>
              <a:rPr lang="en-US" dirty="0"/>
              <a:t>  </a:t>
            </a:r>
          </a:p>
          <a:p>
            <a:pPr marL="0" indent="0">
              <a:buNone/>
            </a:pPr>
            <a:r>
              <a:rPr lang="en-US" dirty="0"/>
              <a:t>    </a:t>
            </a:r>
            <a:r>
              <a:rPr lang="en-US" b="1" dirty="0"/>
              <a:t>int</a:t>
            </a:r>
            <a:r>
              <a:rPr lang="en-US" dirty="0"/>
              <a:t> </a:t>
            </a:r>
            <a:r>
              <a:rPr lang="en-US" dirty="0" err="1"/>
              <a:t>i</a:t>
            </a:r>
            <a:r>
              <a:rPr lang="en-US" dirty="0"/>
              <a:t>=10;                  </a:t>
            </a:r>
            <a:r>
              <a:rPr lang="en-US" dirty="0" smtClean="0"/>
              <a:t> </a:t>
            </a:r>
            <a:r>
              <a:rPr lang="en-US" dirty="0"/>
              <a:t>//Here, </a:t>
            </a:r>
            <a:r>
              <a:rPr lang="en-US" dirty="0" err="1"/>
              <a:t>i</a:t>
            </a:r>
            <a:r>
              <a:rPr lang="en-US" dirty="0"/>
              <a:t> is a variable  </a:t>
            </a:r>
          </a:p>
          <a:p>
            <a:pPr marL="0" indent="0">
              <a:buNone/>
            </a:pPr>
            <a:r>
              <a:rPr lang="en-US" dirty="0"/>
              <a:t>    </a:t>
            </a:r>
            <a:r>
              <a:rPr lang="en-US" dirty="0" err="1"/>
              <a:t>System.out.println</a:t>
            </a:r>
            <a:r>
              <a:rPr lang="en-US" dirty="0"/>
              <a:t>(</a:t>
            </a:r>
            <a:r>
              <a:rPr lang="en-US" dirty="0" err="1"/>
              <a:t>i</a:t>
            </a:r>
            <a:r>
              <a:rPr lang="en-US" dirty="0"/>
              <a:t>);  </a:t>
            </a:r>
          </a:p>
          <a:p>
            <a:pPr marL="0" indent="0">
              <a:buNone/>
            </a:pP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958277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Multi Line </a:t>
            </a:r>
            <a:r>
              <a:rPr lang="en-US" b="1" dirty="0" smtClean="0"/>
              <a:t>Comment</a:t>
            </a:r>
            <a:endParaRPr lang="en-US" dirty="0"/>
          </a:p>
        </p:txBody>
      </p:sp>
      <p:sp>
        <p:nvSpPr>
          <p:cNvPr id="3" name="Content Placeholder 2"/>
          <p:cNvSpPr>
            <a:spLocks noGrp="1"/>
          </p:cNvSpPr>
          <p:nvPr>
            <p:ph idx="1"/>
          </p:nvPr>
        </p:nvSpPr>
        <p:spPr>
          <a:xfrm>
            <a:off x="332509" y="1233055"/>
            <a:ext cx="8506691" cy="5472545"/>
          </a:xfrm>
        </p:spPr>
        <p:txBody>
          <a:bodyPr>
            <a:normAutofit fontScale="62500" lnSpcReduction="20000"/>
          </a:bodyPr>
          <a:lstStyle/>
          <a:p>
            <a:pPr marL="0" indent="0">
              <a:buNone/>
            </a:pPr>
            <a:r>
              <a:rPr lang="en-US" dirty="0" smtClean="0"/>
              <a:t>The </a:t>
            </a:r>
            <a:r>
              <a:rPr lang="en-US" dirty="0"/>
              <a:t>multi line comment is used to comment multiple lines of code.</a:t>
            </a:r>
          </a:p>
          <a:p>
            <a:pPr marL="0" indent="0">
              <a:buNone/>
            </a:pPr>
            <a:r>
              <a:rPr lang="en-US" b="1" dirty="0"/>
              <a:t>Syntax:</a:t>
            </a:r>
            <a:endParaRPr lang="en-US" dirty="0"/>
          </a:p>
          <a:p>
            <a:pPr marL="0" indent="0">
              <a:buNone/>
            </a:pPr>
            <a:r>
              <a:rPr lang="en-US" dirty="0"/>
              <a:t>/*  This is multi line comment </a:t>
            </a:r>
          </a:p>
          <a:p>
            <a:pPr marL="0" indent="0">
              <a:buNone/>
            </a:pPr>
            <a:r>
              <a:rPr lang="en-US" dirty="0"/>
              <a:t>*/  </a:t>
            </a:r>
          </a:p>
          <a:p>
            <a:pPr marL="0" indent="0">
              <a:buNone/>
            </a:pPr>
            <a:r>
              <a:rPr lang="en-US" dirty="0"/>
              <a:t> </a:t>
            </a:r>
          </a:p>
          <a:p>
            <a:pPr marL="0" indent="0">
              <a:buNone/>
            </a:pPr>
            <a:r>
              <a:rPr lang="en-US" b="1" dirty="0"/>
              <a:t>Example:</a:t>
            </a:r>
            <a:endParaRPr lang="en-US" dirty="0"/>
          </a:p>
          <a:p>
            <a:pPr marL="0" indent="0">
              <a:buNone/>
            </a:pPr>
            <a:r>
              <a:rPr lang="en-US" dirty="0"/>
              <a:t> </a:t>
            </a:r>
          </a:p>
          <a:p>
            <a:pPr marL="0" indent="0">
              <a:buNone/>
            </a:pPr>
            <a:r>
              <a:rPr lang="en-US" b="1" dirty="0"/>
              <a:t>public</a:t>
            </a:r>
            <a:r>
              <a:rPr lang="en-US" dirty="0"/>
              <a:t> </a:t>
            </a:r>
            <a:r>
              <a:rPr lang="en-US" b="1" dirty="0"/>
              <a:t>class</a:t>
            </a:r>
            <a:r>
              <a:rPr lang="en-US" dirty="0"/>
              <a:t> CommentExample2 </a:t>
            </a:r>
            <a:endParaRPr lang="en-US" dirty="0" smtClean="0"/>
          </a:p>
          <a:p>
            <a:pPr marL="0" indent="0">
              <a:buNone/>
            </a:pPr>
            <a:r>
              <a:rPr lang="en-US" dirty="0" smtClean="0"/>
              <a:t>{</a:t>
            </a: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endParaRPr lang="en-US" dirty="0" smtClean="0"/>
          </a:p>
          <a:p>
            <a:pPr marL="0" indent="0">
              <a:buNone/>
            </a:pPr>
            <a:r>
              <a:rPr lang="en-US" dirty="0" smtClean="0"/>
              <a:t>{</a:t>
            </a:r>
            <a:r>
              <a:rPr lang="en-US" dirty="0"/>
              <a:t>  </a:t>
            </a:r>
          </a:p>
          <a:p>
            <a:pPr marL="0" indent="0">
              <a:buNone/>
            </a:pPr>
            <a:r>
              <a:rPr lang="en-US" dirty="0"/>
              <a:t> </a:t>
            </a:r>
            <a:r>
              <a:rPr lang="en-US" dirty="0" smtClean="0"/>
              <a:t>/*</a:t>
            </a:r>
            <a:r>
              <a:rPr lang="en-US" dirty="0"/>
              <a:t> Let's declare and </a:t>
            </a:r>
          </a:p>
          <a:p>
            <a:pPr marL="0" indent="0">
              <a:buNone/>
            </a:pPr>
            <a:r>
              <a:rPr lang="en-US" dirty="0"/>
              <a:t> print variable in java. */  </a:t>
            </a:r>
          </a:p>
          <a:p>
            <a:pPr marL="0" indent="0">
              <a:buNone/>
            </a:pPr>
            <a:r>
              <a:rPr lang="en-US" dirty="0"/>
              <a:t>    </a:t>
            </a:r>
            <a:r>
              <a:rPr lang="en-US" b="1" dirty="0"/>
              <a:t>int</a:t>
            </a:r>
            <a:r>
              <a:rPr lang="en-US" dirty="0"/>
              <a:t> </a:t>
            </a:r>
            <a:r>
              <a:rPr lang="en-US" dirty="0" err="1"/>
              <a:t>i</a:t>
            </a:r>
            <a:r>
              <a:rPr lang="en-US" dirty="0"/>
              <a:t>=10;  </a:t>
            </a:r>
          </a:p>
          <a:p>
            <a:pPr marL="0" indent="0">
              <a:buNone/>
            </a:pPr>
            <a:r>
              <a:rPr lang="en-US" dirty="0"/>
              <a:t>    </a:t>
            </a:r>
            <a:r>
              <a:rPr lang="en-US" dirty="0" err="1"/>
              <a:t>System.out.println</a:t>
            </a:r>
            <a:r>
              <a:rPr lang="en-US" dirty="0"/>
              <a:t>(</a:t>
            </a:r>
            <a:r>
              <a:rPr lang="en-US" dirty="0" err="1"/>
              <a:t>i</a:t>
            </a:r>
            <a:r>
              <a:rPr lang="en-US" dirty="0"/>
              <a:t>);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3083615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Braces in </a:t>
            </a:r>
            <a:r>
              <a:rPr lang="en-US" b="1" u="sng" dirty="0" smtClean="0"/>
              <a:t>Java</a:t>
            </a:r>
            <a:endParaRPr lang="en-US" dirty="0"/>
          </a:p>
        </p:txBody>
      </p:sp>
      <p:sp>
        <p:nvSpPr>
          <p:cNvPr id="3" name="Content Placeholder 2"/>
          <p:cNvSpPr>
            <a:spLocks noGrp="1"/>
          </p:cNvSpPr>
          <p:nvPr>
            <p:ph idx="1"/>
          </p:nvPr>
        </p:nvSpPr>
        <p:spPr/>
        <p:txBody>
          <a:bodyPr/>
          <a:lstStyle/>
          <a:p>
            <a:r>
              <a:rPr lang="en-US" b="1" dirty="0"/>
              <a:t>One: Opening Curly Braces on the Same Line:</a:t>
            </a:r>
            <a:endParaRPr lang="en-US" dirty="0"/>
          </a:p>
          <a:p>
            <a:r>
              <a:rPr lang="en-US" b="1" dirty="0"/>
              <a:t>Two: Opening Curly Braces on a Separate Line</a:t>
            </a:r>
            <a:endParaRPr lang="en-US" dirty="0"/>
          </a:p>
          <a:p>
            <a:endParaRPr lang="en-US" dirty="0"/>
          </a:p>
        </p:txBody>
      </p:sp>
    </p:spTree>
    <p:extLst>
      <p:ext uri="{BB962C8B-B14F-4D97-AF65-F5344CB8AC3E}">
        <p14:creationId xmlns:p14="http://schemas.microsoft.com/office/powerpoint/2010/main" val="31973679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Variables in </a:t>
            </a:r>
            <a:r>
              <a:rPr lang="en-US" b="1" u="sng" dirty="0" smtClean="0"/>
              <a:t>Java</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variables in java"/>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47800" y="2057400"/>
            <a:ext cx="6629400" cy="3733800"/>
          </a:xfrm>
          <a:prstGeom prst="rect">
            <a:avLst/>
          </a:prstGeom>
          <a:noFill/>
          <a:ln>
            <a:noFill/>
          </a:ln>
        </p:spPr>
      </p:pic>
    </p:spTree>
    <p:extLst>
      <p:ext uri="{BB962C8B-B14F-4D97-AF65-F5344CB8AC3E}">
        <p14:creationId xmlns:p14="http://schemas.microsoft.com/office/powerpoint/2010/main" val="1790117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Variable</a:t>
            </a:r>
            <a:endParaRPr lang="en-US" b="1" dirty="0"/>
          </a:p>
        </p:txBody>
      </p:sp>
      <p:sp>
        <p:nvSpPr>
          <p:cNvPr id="3" name="Content Placeholder 2"/>
          <p:cNvSpPr>
            <a:spLocks noGrp="1"/>
          </p:cNvSpPr>
          <p:nvPr>
            <p:ph idx="1"/>
          </p:nvPr>
        </p:nvSpPr>
        <p:spPr/>
        <p:txBody>
          <a:bodyPr/>
          <a:lstStyle/>
          <a:p>
            <a:r>
              <a:rPr lang="en-US" dirty="0"/>
              <a:t>There are three types of variables in java:</a:t>
            </a:r>
          </a:p>
          <a:p>
            <a:pPr lvl="0"/>
            <a:r>
              <a:rPr lang="en-US" dirty="0"/>
              <a:t>local variable</a:t>
            </a:r>
          </a:p>
          <a:p>
            <a:pPr lvl="0"/>
            <a:r>
              <a:rPr lang="en-US" dirty="0"/>
              <a:t>instance variable</a:t>
            </a:r>
          </a:p>
          <a:p>
            <a:pPr lvl="0"/>
            <a:r>
              <a:rPr lang="en-US" dirty="0"/>
              <a:t>static variable</a:t>
            </a:r>
          </a:p>
          <a:p>
            <a:endParaRPr lang="en-US" dirty="0"/>
          </a:p>
        </p:txBody>
      </p:sp>
    </p:spTree>
    <p:extLst>
      <p:ext uri="{BB962C8B-B14F-4D97-AF65-F5344CB8AC3E}">
        <p14:creationId xmlns:p14="http://schemas.microsoft.com/office/powerpoint/2010/main" val="2774017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Local Variables: </a:t>
            </a:r>
            <a:r>
              <a:rPr lang="en-US" b="1" dirty="0"/>
              <a:t/>
            </a:r>
            <a:br>
              <a:rPr lang="en-US" b="1" dirty="0"/>
            </a:br>
            <a:endParaRPr lang="en-US" dirty="0"/>
          </a:p>
        </p:txBody>
      </p:sp>
      <p:sp>
        <p:nvSpPr>
          <p:cNvPr id="3" name="Content Placeholder 2"/>
          <p:cNvSpPr>
            <a:spLocks noGrp="1"/>
          </p:cNvSpPr>
          <p:nvPr>
            <p:ph idx="1"/>
          </p:nvPr>
        </p:nvSpPr>
        <p:spPr/>
        <p:txBody>
          <a:bodyPr/>
          <a:lstStyle/>
          <a:p>
            <a:pPr lvl="0"/>
            <a:r>
              <a:rPr lang="en-US" dirty="0"/>
              <a:t>A variable which is declared inside the method is called local variable.</a:t>
            </a:r>
          </a:p>
          <a:p>
            <a:endParaRPr lang="en-US" dirty="0"/>
          </a:p>
        </p:txBody>
      </p:sp>
    </p:spTree>
    <p:extLst>
      <p:ext uri="{BB962C8B-B14F-4D97-AF65-F5344CB8AC3E}">
        <p14:creationId xmlns:p14="http://schemas.microsoft.com/office/powerpoint/2010/main" val="28267132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2) Instance Variable</a:t>
            </a:r>
            <a:r>
              <a:rPr lang="en-US" b="1" i="1" dirty="0"/>
              <a:t/>
            </a:r>
            <a:br>
              <a:rPr lang="en-US" b="1" i="1" dirty="0"/>
            </a:br>
            <a:endParaRPr lang="en-US" dirty="0"/>
          </a:p>
        </p:txBody>
      </p:sp>
      <p:sp>
        <p:nvSpPr>
          <p:cNvPr id="3" name="Content Placeholder 2"/>
          <p:cNvSpPr>
            <a:spLocks noGrp="1"/>
          </p:cNvSpPr>
          <p:nvPr>
            <p:ph idx="1"/>
          </p:nvPr>
        </p:nvSpPr>
        <p:spPr/>
        <p:txBody>
          <a:bodyPr/>
          <a:lstStyle/>
          <a:p>
            <a:pPr lvl="0"/>
            <a:r>
              <a:rPr lang="en-US" dirty="0"/>
              <a:t>A variable which is declared inside the class but outside the method, is called instance variable . It is not declared as static.</a:t>
            </a:r>
          </a:p>
          <a:p>
            <a:endParaRPr lang="en-US" dirty="0"/>
          </a:p>
        </p:txBody>
      </p:sp>
    </p:spTree>
    <p:extLst>
      <p:ext uri="{BB962C8B-B14F-4D97-AF65-F5344CB8AC3E}">
        <p14:creationId xmlns:p14="http://schemas.microsoft.com/office/powerpoint/2010/main" val="763878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3) Static variable</a:t>
            </a:r>
            <a:r>
              <a:rPr lang="en-US" b="1" i="1" dirty="0"/>
              <a:t/>
            </a:r>
            <a:br>
              <a:rPr lang="en-US" b="1" i="1" dirty="0"/>
            </a:br>
            <a:endParaRPr lang="en-US" dirty="0"/>
          </a:p>
        </p:txBody>
      </p:sp>
      <p:sp>
        <p:nvSpPr>
          <p:cNvPr id="3" name="Content Placeholder 2"/>
          <p:cNvSpPr>
            <a:spLocks noGrp="1"/>
          </p:cNvSpPr>
          <p:nvPr>
            <p:ph idx="1"/>
          </p:nvPr>
        </p:nvSpPr>
        <p:spPr/>
        <p:txBody>
          <a:bodyPr/>
          <a:lstStyle/>
          <a:p>
            <a:pPr lvl="0"/>
            <a:r>
              <a:rPr lang="en-US" dirty="0"/>
              <a:t>A variable that is declared as static is called static variable. It cannot be local.</a:t>
            </a:r>
          </a:p>
          <a:p>
            <a:endParaRPr lang="en-US" dirty="0"/>
          </a:p>
        </p:txBody>
      </p:sp>
    </p:spTree>
    <p:extLst>
      <p:ext uri="{BB962C8B-B14F-4D97-AF65-F5344CB8AC3E}">
        <p14:creationId xmlns:p14="http://schemas.microsoft.com/office/powerpoint/2010/main" val="34157005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Variable</a:t>
            </a:r>
            <a:endParaRPr lang="en-US" dirty="0"/>
          </a:p>
        </p:txBody>
      </p:sp>
      <p:sp>
        <p:nvSpPr>
          <p:cNvPr id="3" name="Content Placeholder 2"/>
          <p:cNvSpPr>
            <a:spLocks noGrp="1"/>
          </p:cNvSpPr>
          <p:nvPr>
            <p:ph idx="1"/>
          </p:nvPr>
        </p:nvSpPr>
        <p:spPr/>
        <p:txBody>
          <a:bodyPr/>
          <a:lstStyle/>
          <a:p>
            <a:r>
              <a:rPr lang="en-US" dirty="0" smtClean="0"/>
              <a:t>Variable declared inside a method.</a:t>
            </a:r>
            <a:endParaRPr lang="en-US" dirty="0"/>
          </a:p>
        </p:txBody>
      </p:sp>
    </p:spTree>
    <p:extLst>
      <p:ext uri="{BB962C8B-B14F-4D97-AF65-F5344CB8AC3E}">
        <p14:creationId xmlns:p14="http://schemas.microsoft.com/office/powerpoint/2010/main" val="3520522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pPr marL="0" indent="0">
              <a:buNone/>
            </a:pPr>
            <a:r>
              <a:rPr lang="en-US" dirty="0" smtClean="0"/>
              <a:t>class </a:t>
            </a:r>
            <a:r>
              <a:rPr lang="en-US" dirty="0" err="1" smtClean="0"/>
              <a:t>Abc</a:t>
            </a:r>
            <a:endParaRPr lang="en-US" dirty="0" smtClean="0"/>
          </a:p>
          <a:p>
            <a:pPr marL="0" indent="0">
              <a:buNone/>
            </a:pPr>
            <a:r>
              <a:rPr lang="en-US" dirty="0" smtClean="0"/>
              <a:t>{</a:t>
            </a:r>
          </a:p>
          <a:p>
            <a:pPr marL="0" indent="0">
              <a:buNone/>
            </a:pPr>
            <a:r>
              <a:rPr lang="en-US" dirty="0" smtClean="0"/>
              <a:t>int a=5;  // instance variable</a:t>
            </a:r>
          </a:p>
          <a:p>
            <a:pPr marL="0" indent="0">
              <a:buNone/>
            </a:pPr>
            <a:r>
              <a:rPr lang="en-US" dirty="0"/>
              <a:t>s</a:t>
            </a:r>
            <a:r>
              <a:rPr lang="en-US" dirty="0" smtClean="0"/>
              <a:t>tatic int f=8;  // static variable</a:t>
            </a:r>
          </a:p>
          <a:p>
            <a:pPr marL="0" indent="0">
              <a:buNone/>
            </a:pPr>
            <a:r>
              <a:rPr lang="en-US" dirty="0"/>
              <a:t>v</a:t>
            </a:r>
            <a:r>
              <a:rPr lang="en-US" dirty="0" smtClean="0"/>
              <a:t>oid display(int a)  // parameter variable</a:t>
            </a:r>
          </a:p>
          <a:p>
            <a:pPr marL="0" indent="0">
              <a:buNone/>
            </a:pPr>
            <a:r>
              <a:rPr lang="en-US" dirty="0" smtClean="0"/>
              <a:t>{</a:t>
            </a:r>
          </a:p>
          <a:p>
            <a:pPr marL="0" indent="0">
              <a:buNone/>
            </a:pPr>
            <a:r>
              <a:rPr lang="en-US" dirty="0"/>
              <a:t>i</a:t>
            </a:r>
            <a:r>
              <a:rPr lang="en-US" dirty="0" smtClean="0"/>
              <a:t>nt y=6;  // local variable</a:t>
            </a:r>
          </a:p>
          <a:p>
            <a:pPr marL="0" indent="0">
              <a:buNone/>
            </a:pPr>
            <a:r>
              <a:rPr lang="en-US" dirty="0" smtClean="0"/>
              <a:t>.</a:t>
            </a:r>
          </a:p>
          <a:p>
            <a:pPr marL="0" indent="0">
              <a:buNone/>
            </a:pPr>
            <a:r>
              <a:rPr lang="en-US" dirty="0" smtClean="0"/>
              <a:t>.</a:t>
            </a:r>
          </a:p>
          <a:p>
            <a:pPr marL="0" indent="0">
              <a:buNone/>
            </a:pPr>
            <a:r>
              <a:rPr lang="en-US" dirty="0" smtClean="0"/>
              <a:t>.</a:t>
            </a:r>
          </a:p>
          <a:p>
            <a:pPr marL="0" indent="0">
              <a:buNone/>
            </a:pPr>
            <a:r>
              <a:rPr lang="en-US" dirty="0"/>
              <a:t>.</a:t>
            </a:r>
          </a:p>
          <a:p>
            <a:pPr marL="0" indent="0">
              <a:buNone/>
            </a:pPr>
            <a:r>
              <a:rPr lang="en-US" dirty="0" smtClean="0"/>
              <a:t>}</a:t>
            </a:r>
          </a:p>
          <a:p>
            <a:pPr marL="0" indent="0">
              <a:buNone/>
            </a:pPr>
            <a:r>
              <a:rPr lang="en-US" dirty="0" smtClean="0"/>
              <a:t>}</a:t>
            </a:r>
            <a:endParaRPr lang="en-US" dirty="0"/>
          </a:p>
        </p:txBody>
      </p:sp>
    </p:spTree>
    <p:extLst>
      <p:ext uri="{BB962C8B-B14F-4D97-AF65-F5344CB8AC3E}">
        <p14:creationId xmlns:p14="http://schemas.microsoft.com/office/powerpoint/2010/main" val="1602354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Why "Oak" </a:t>
            </a:r>
            <a:r>
              <a:rPr lang="en-US" b="1" u="sng" dirty="0" smtClean="0"/>
              <a:t>name</a:t>
            </a:r>
            <a:endParaRPr lang="en-US" dirty="0"/>
          </a:p>
        </p:txBody>
      </p:sp>
      <p:sp>
        <p:nvSpPr>
          <p:cNvPr id="3" name="Content Placeholder 2"/>
          <p:cNvSpPr>
            <a:spLocks noGrp="1"/>
          </p:cNvSpPr>
          <p:nvPr>
            <p:ph idx="1"/>
          </p:nvPr>
        </p:nvSpPr>
        <p:spPr/>
        <p:txBody>
          <a:bodyPr/>
          <a:lstStyle/>
          <a:p>
            <a:pPr algn="just"/>
            <a:r>
              <a:rPr lang="en-US" dirty="0"/>
              <a:t>Oak is a symbol of strength and chosen as a national tree of many countries like U.S.A., France, Germany, Romania etc.</a:t>
            </a:r>
          </a:p>
          <a:p>
            <a:pPr algn="just"/>
            <a:r>
              <a:rPr lang="en-US" dirty="0"/>
              <a:t>In 1995, Oak was renamed as </a:t>
            </a:r>
            <a:r>
              <a:rPr lang="en-US" b="1" dirty="0"/>
              <a:t>"Java"</a:t>
            </a:r>
            <a:r>
              <a:rPr lang="en-US" dirty="0"/>
              <a:t> because it was already a trademark by Oak Technologies.</a:t>
            </a:r>
          </a:p>
          <a:p>
            <a:pPr algn="just"/>
            <a:endParaRPr lang="en-US" dirty="0"/>
          </a:p>
        </p:txBody>
      </p:sp>
    </p:spTree>
    <p:extLst>
      <p:ext uri="{BB962C8B-B14F-4D97-AF65-F5344CB8AC3E}">
        <p14:creationId xmlns:p14="http://schemas.microsoft.com/office/powerpoint/2010/main" val="35697137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Static</a:t>
            </a:r>
            <a:r>
              <a:rPr lang="en-US" dirty="0" smtClean="0"/>
              <a:t> and </a:t>
            </a:r>
            <a:r>
              <a:rPr lang="en-US" b="1" dirty="0" smtClean="0"/>
              <a:t>final</a:t>
            </a:r>
            <a:r>
              <a:rPr lang="en-US" dirty="0" smtClean="0"/>
              <a:t> both are the keywords used in </a:t>
            </a:r>
            <a:r>
              <a:rPr lang="en-US" b="1" dirty="0" smtClean="0"/>
              <a:t>Java</a:t>
            </a:r>
            <a:r>
              <a:rPr lang="en-US" dirty="0" smtClean="0"/>
              <a:t>. The </a:t>
            </a:r>
            <a:r>
              <a:rPr lang="en-US" b="1" dirty="0" smtClean="0"/>
              <a:t>static</a:t>
            </a:r>
            <a:r>
              <a:rPr lang="en-US" dirty="0" smtClean="0"/>
              <a:t> member can be accessed before the class object is created. ... </a:t>
            </a:r>
            <a:r>
              <a:rPr lang="en-US" b="1" dirty="0" smtClean="0"/>
              <a:t>Final</a:t>
            </a:r>
            <a:r>
              <a:rPr lang="en-US" dirty="0" smtClean="0"/>
              <a:t> keyword is used to declare, a constant variable, a method which can not be overridden and a class that can not be inherited.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76200" y="-76200"/>
          <a:ext cx="8991604" cy="6908510"/>
        </p:xfrm>
        <a:graphic>
          <a:graphicData uri="http://schemas.openxmlformats.org/drawingml/2006/table">
            <a:tbl>
              <a:tblPr/>
              <a:tblGrid>
                <a:gridCol w="4495802"/>
                <a:gridCol w="4495802"/>
              </a:tblGrid>
              <a:tr h="362831">
                <a:tc>
                  <a:txBody>
                    <a:bodyPr/>
                    <a:lstStyle/>
                    <a:p>
                      <a:pPr algn="ctr" fontAlgn="t"/>
                      <a:r>
                        <a:rPr lang="en-US" sz="1800" b="1" dirty="0"/>
                        <a:t>Abstract class</a:t>
                      </a:r>
                    </a:p>
                  </a:txBody>
                  <a:tcPr marL="55738" marR="55738" marT="55738" marB="55738">
                    <a:lnL w="9525" cap="flat" cmpd="sng" algn="ctr">
                      <a:solidFill>
                        <a:srgbClr val="D05053"/>
                      </a:solidFill>
                      <a:prstDash val="solid"/>
                      <a:round/>
                      <a:headEnd type="none" w="med" len="med"/>
                      <a:tailEnd type="none" w="med" len="med"/>
                    </a:lnL>
                    <a:lnR w="9525" cap="flat" cmpd="sng" algn="ctr">
                      <a:solidFill>
                        <a:srgbClr val="D05053"/>
                      </a:solidFill>
                      <a:prstDash val="solid"/>
                      <a:round/>
                      <a:headEnd type="none" w="med" len="med"/>
                      <a:tailEnd type="none" w="med" len="med"/>
                    </a:lnR>
                    <a:lnT w="9525" cap="flat" cmpd="sng" algn="ctr">
                      <a:solidFill>
                        <a:srgbClr val="D05053"/>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ctr" fontAlgn="t"/>
                      <a:r>
                        <a:rPr lang="en-US" sz="1800" b="1" dirty="0"/>
                        <a:t>Interface</a:t>
                      </a:r>
                    </a:p>
                  </a:txBody>
                  <a:tcPr marL="55738" marR="55738" marT="55738" marB="55738">
                    <a:lnL w="9525" cap="flat" cmpd="sng" algn="ctr">
                      <a:solidFill>
                        <a:srgbClr val="D05053"/>
                      </a:solidFill>
                      <a:prstDash val="solid"/>
                      <a:round/>
                      <a:headEnd type="none" w="med" len="med"/>
                      <a:tailEnd type="none" w="med" len="med"/>
                    </a:lnL>
                    <a:lnR w="9525" cap="flat" cmpd="sng" algn="ctr">
                      <a:solidFill>
                        <a:srgbClr val="D05053"/>
                      </a:solidFill>
                      <a:prstDash val="solid"/>
                      <a:round/>
                      <a:headEnd type="none" w="med" len="med"/>
                      <a:tailEnd type="none" w="med" len="med"/>
                    </a:lnR>
                    <a:lnT w="9525" cap="flat" cmpd="sng" algn="ctr">
                      <a:solidFill>
                        <a:srgbClr val="D05053"/>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757204">
                <a:tc>
                  <a:txBody>
                    <a:bodyPr/>
                    <a:lstStyle/>
                    <a:p>
                      <a:pPr algn="l" fontAlgn="t"/>
                      <a:r>
                        <a:rPr lang="en-US" sz="1800" dirty="0">
                          <a:solidFill>
                            <a:srgbClr val="000000"/>
                          </a:solidFill>
                          <a:latin typeface="+mn-lt"/>
                        </a:rPr>
                        <a:t>1) Abstract class can </a:t>
                      </a:r>
                      <a:r>
                        <a:rPr lang="en-US" sz="1800" b="1" dirty="0">
                          <a:solidFill>
                            <a:srgbClr val="2F4F4F"/>
                          </a:solidFill>
                          <a:latin typeface="+mn-lt"/>
                        </a:rPr>
                        <a:t>have abstract and </a:t>
                      </a:r>
                      <a:r>
                        <a:rPr lang="en-US" sz="1800" b="1" dirty="0" smtClean="0">
                          <a:solidFill>
                            <a:srgbClr val="2F4F4F"/>
                          </a:solidFill>
                          <a:latin typeface="+mn-lt"/>
                        </a:rPr>
                        <a:t>non-abstract </a:t>
                      </a:r>
                      <a:r>
                        <a:rPr lang="en-US" sz="1800" dirty="0" smtClean="0">
                          <a:solidFill>
                            <a:srgbClr val="000000"/>
                          </a:solidFill>
                          <a:latin typeface="+mn-lt"/>
                        </a:rPr>
                        <a:t>methods</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800">
                          <a:solidFill>
                            <a:srgbClr val="000000"/>
                          </a:solidFill>
                          <a:latin typeface="+mn-lt"/>
                        </a:rPr>
                        <a:t>Interface can have </a:t>
                      </a:r>
                      <a:r>
                        <a:rPr lang="en-US" sz="1800" b="1">
                          <a:solidFill>
                            <a:srgbClr val="2F4F4F"/>
                          </a:solidFill>
                          <a:latin typeface="+mn-lt"/>
                        </a:rPr>
                        <a:t>only abstract</a:t>
                      </a:r>
                      <a:r>
                        <a:rPr lang="en-US" sz="1800">
                          <a:solidFill>
                            <a:srgbClr val="000000"/>
                          </a:solidFill>
                          <a:latin typeface="+mn-lt"/>
                        </a:rPr>
                        <a:t> methods. Since Java 8, it can have </a:t>
                      </a:r>
                      <a:r>
                        <a:rPr lang="en-US" sz="1800" b="1">
                          <a:solidFill>
                            <a:srgbClr val="2F4F4F"/>
                          </a:solidFill>
                          <a:latin typeface="+mn-lt"/>
                        </a:rPr>
                        <a:t>default and static methods</a:t>
                      </a:r>
                      <a:r>
                        <a:rPr lang="en-US" sz="1800">
                          <a:solidFill>
                            <a:srgbClr val="000000"/>
                          </a:solidFill>
                          <a:latin typeface="+mn-lt"/>
                        </a:rPr>
                        <a:t> also.</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498876">
                <a:tc>
                  <a:txBody>
                    <a:bodyPr/>
                    <a:lstStyle/>
                    <a:p>
                      <a:pPr algn="l" fontAlgn="t"/>
                      <a:r>
                        <a:rPr lang="en-US" sz="1800" dirty="0">
                          <a:solidFill>
                            <a:srgbClr val="000000"/>
                          </a:solidFill>
                          <a:latin typeface="+mn-lt"/>
                        </a:rPr>
                        <a:t>2) Abstract class </a:t>
                      </a:r>
                      <a:r>
                        <a:rPr lang="en-US" sz="1800" b="1" dirty="0">
                          <a:solidFill>
                            <a:srgbClr val="2F4F4F"/>
                          </a:solidFill>
                          <a:latin typeface="+mn-lt"/>
                        </a:rPr>
                        <a:t>doesn't support multiple inheritance</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800" dirty="0">
                          <a:solidFill>
                            <a:srgbClr val="000000"/>
                          </a:solidFill>
                          <a:latin typeface="+mn-lt"/>
                        </a:rPr>
                        <a:t>Interface </a:t>
                      </a:r>
                      <a:r>
                        <a:rPr lang="en-US" sz="1800" b="1" dirty="0">
                          <a:solidFill>
                            <a:srgbClr val="2F4F4F"/>
                          </a:solidFill>
                          <a:latin typeface="+mn-lt"/>
                        </a:rPr>
                        <a:t>supports multiple inheritance</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694089">
                <a:tc>
                  <a:txBody>
                    <a:bodyPr/>
                    <a:lstStyle/>
                    <a:p>
                      <a:pPr algn="l" fontAlgn="t"/>
                      <a:r>
                        <a:rPr lang="en-US" sz="1800" dirty="0">
                          <a:solidFill>
                            <a:srgbClr val="000000"/>
                          </a:solidFill>
                          <a:latin typeface="+mn-lt"/>
                        </a:rPr>
                        <a:t>3) Abstract class </a:t>
                      </a:r>
                      <a:r>
                        <a:rPr lang="en-US" sz="1800" b="1" dirty="0">
                          <a:solidFill>
                            <a:srgbClr val="2F4F4F"/>
                          </a:solidFill>
                          <a:latin typeface="+mn-lt"/>
                        </a:rPr>
                        <a:t>can have final, non-final, static and non-static variables</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800" dirty="0">
                          <a:solidFill>
                            <a:srgbClr val="000000"/>
                          </a:solidFill>
                          <a:latin typeface="+mn-lt"/>
                        </a:rPr>
                        <a:t>Interface has </a:t>
                      </a:r>
                      <a:r>
                        <a:rPr lang="en-US" sz="1800" b="1" dirty="0">
                          <a:solidFill>
                            <a:srgbClr val="2F4F4F"/>
                          </a:solidFill>
                          <a:latin typeface="+mn-lt"/>
                        </a:rPr>
                        <a:t>only static and final variables</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694089">
                <a:tc>
                  <a:txBody>
                    <a:bodyPr/>
                    <a:lstStyle/>
                    <a:p>
                      <a:pPr algn="l" fontAlgn="t"/>
                      <a:r>
                        <a:rPr lang="en-US" sz="1800" dirty="0">
                          <a:solidFill>
                            <a:srgbClr val="000000"/>
                          </a:solidFill>
                          <a:latin typeface="+mn-lt"/>
                        </a:rPr>
                        <a:t>4) Abstract class </a:t>
                      </a:r>
                      <a:r>
                        <a:rPr lang="en-US" sz="1800" b="1" dirty="0">
                          <a:solidFill>
                            <a:srgbClr val="2F4F4F"/>
                          </a:solidFill>
                          <a:latin typeface="+mn-lt"/>
                        </a:rPr>
                        <a:t>can provide the implementation of interface</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800" dirty="0">
                          <a:solidFill>
                            <a:srgbClr val="000000"/>
                          </a:solidFill>
                          <a:latin typeface="+mn-lt"/>
                        </a:rPr>
                        <a:t>Interface </a:t>
                      </a:r>
                      <a:r>
                        <a:rPr lang="en-US" sz="1800" b="1" dirty="0">
                          <a:solidFill>
                            <a:srgbClr val="2F4F4F"/>
                          </a:solidFill>
                          <a:latin typeface="+mn-lt"/>
                        </a:rPr>
                        <a:t>can't provide the implementation of abstract class</a:t>
                      </a:r>
                      <a:r>
                        <a:rPr lang="en-US" sz="1800" dirty="0">
                          <a:solidFill>
                            <a:srgbClr val="000000"/>
                          </a:solidFill>
                          <a:latin typeface="+mn-lt"/>
                        </a:rPr>
                        <a: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498876">
                <a:tc>
                  <a:txBody>
                    <a:bodyPr/>
                    <a:lstStyle/>
                    <a:p>
                      <a:pPr algn="l" fontAlgn="t"/>
                      <a:r>
                        <a:rPr lang="en-US" sz="1800" dirty="0">
                          <a:solidFill>
                            <a:srgbClr val="000000"/>
                          </a:solidFill>
                          <a:latin typeface="+mn-lt"/>
                        </a:rPr>
                        <a:t>5) The </a:t>
                      </a:r>
                      <a:r>
                        <a:rPr lang="en-US" sz="1800" b="1" dirty="0">
                          <a:solidFill>
                            <a:srgbClr val="2F4F4F"/>
                          </a:solidFill>
                          <a:latin typeface="+mn-lt"/>
                        </a:rPr>
                        <a:t>abstract keyword</a:t>
                      </a:r>
                      <a:r>
                        <a:rPr lang="en-US" sz="1800" dirty="0">
                          <a:solidFill>
                            <a:srgbClr val="000000"/>
                          </a:solidFill>
                          <a:latin typeface="+mn-lt"/>
                        </a:rPr>
                        <a:t> is used to declare abstract class.</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800">
                          <a:solidFill>
                            <a:srgbClr val="000000"/>
                          </a:solidFill>
                          <a:latin typeface="+mn-lt"/>
                        </a:rPr>
                        <a:t>The </a:t>
                      </a:r>
                      <a:r>
                        <a:rPr lang="en-US" sz="1800" b="1">
                          <a:solidFill>
                            <a:srgbClr val="2F4F4F"/>
                          </a:solidFill>
                          <a:latin typeface="+mn-lt"/>
                        </a:rPr>
                        <a:t>interface keyword</a:t>
                      </a:r>
                      <a:r>
                        <a:rPr lang="en-US" sz="1800">
                          <a:solidFill>
                            <a:srgbClr val="000000"/>
                          </a:solidFill>
                          <a:latin typeface="+mn-lt"/>
                        </a:rPr>
                        <a:t> is used to declare interface.</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694089">
                <a:tc>
                  <a:txBody>
                    <a:bodyPr/>
                    <a:lstStyle/>
                    <a:p>
                      <a:pPr algn="l" fontAlgn="t"/>
                      <a:r>
                        <a:rPr lang="en-US" sz="1800">
                          <a:solidFill>
                            <a:srgbClr val="000000"/>
                          </a:solidFill>
                          <a:latin typeface="+mn-lt"/>
                        </a:rPr>
                        <a:t>6) An </a:t>
                      </a:r>
                      <a:r>
                        <a:rPr lang="en-US" sz="1800" b="1">
                          <a:solidFill>
                            <a:srgbClr val="2F4F4F"/>
                          </a:solidFill>
                          <a:latin typeface="+mn-lt"/>
                        </a:rPr>
                        <a:t>abstract class</a:t>
                      </a:r>
                      <a:r>
                        <a:rPr lang="en-US" sz="1800">
                          <a:solidFill>
                            <a:srgbClr val="000000"/>
                          </a:solidFill>
                          <a:latin typeface="+mn-lt"/>
                        </a:rPr>
                        <a:t>can extend another Java class and implement multiple Java interfaces.</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800">
                          <a:solidFill>
                            <a:srgbClr val="000000"/>
                          </a:solidFill>
                          <a:latin typeface="+mn-lt"/>
                        </a:rPr>
                        <a:t>An </a:t>
                      </a:r>
                      <a:r>
                        <a:rPr lang="en-US" sz="1800" b="1">
                          <a:solidFill>
                            <a:srgbClr val="2F4F4F"/>
                          </a:solidFill>
                          <a:latin typeface="+mn-lt"/>
                        </a:rPr>
                        <a:t>interface</a:t>
                      </a:r>
                      <a:r>
                        <a:rPr lang="en-US" sz="1800">
                          <a:solidFill>
                            <a:srgbClr val="000000"/>
                          </a:solidFill>
                          <a:latin typeface="+mn-lt"/>
                        </a:rPr>
                        <a:t> can extend another Java interface only.</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694089">
                <a:tc>
                  <a:txBody>
                    <a:bodyPr/>
                    <a:lstStyle/>
                    <a:p>
                      <a:pPr algn="l" fontAlgn="t"/>
                      <a:r>
                        <a:rPr lang="en-US" sz="1800">
                          <a:solidFill>
                            <a:srgbClr val="000000"/>
                          </a:solidFill>
                          <a:latin typeface="+mn-lt"/>
                        </a:rPr>
                        <a:t>7) An </a:t>
                      </a:r>
                      <a:r>
                        <a:rPr lang="en-US" sz="1800" b="1">
                          <a:solidFill>
                            <a:srgbClr val="2F4F4F"/>
                          </a:solidFill>
                          <a:latin typeface="+mn-lt"/>
                        </a:rPr>
                        <a:t>abstract class</a:t>
                      </a:r>
                      <a:r>
                        <a:rPr lang="en-US" sz="1800">
                          <a:solidFill>
                            <a:srgbClr val="000000"/>
                          </a:solidFill>
                          <a:latin typeface="+mn-lt"/>
                        </a:rPr>
                        <a:t>can be extended using keyword "extends".</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800">
                          <a:solidFill>
                            <a:srgbClr val="000000"/>
                          </a:solidFill>
                          <a:latin typeface="+mn-lt"/>
                        </a:rPr>
                        <a:t>An </a:t>
                      </a:r>
                      <a:r>
                        <a:rPr lang="en-US" sz="1800" b="1">
                          <a:solidFill>
                            <a:srgbClr val="2F4F4F"/>
                          </a:solidFill>
                          <a:latin typeface="+mn-lt"/>
                        </a:rPr>
                        <a:t>interface class</a:t>
                      </a:r>
                      <a:r>
                        <a:rPr lang="en-US" sz="1800">
                          <a:solidFill>
                            <a:srgbClr val="000000"/>
                          </a:solidFill>
                          <a:latin typeface="+mn-lt"/>
                        </a:rPr>
                        <a:t>can be implemented using keyword "implements".</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694089">
                <a:tc>
                  <a:txBody>
                    <a:bodyPr/>
                    <a:lstStyle/>
                    <a:p>
                      <a:pPr algn="l" fontAlgn="t"/>
                      <a:r>
                        <a:rPr lang="en-US" sz="1800" dirty="0">
                          <a:solidFill>
                            <a:srgbClr val="000000"/>
                          </a:solidFill>
                          <a:latin typeface="+mn-lt"/>
                        </a:rPr>
                        <a:t>8) A </a:t>
                      </a:r>
                      <a:r>
                        <a:rPr lang="en-US" sz="1800" dirty="0" smtClean="0">
                          <a:solidFill>
                            <a:srgbClr val="000000"/>
                          </a:solidFill>
                          <a:latin typeface="+mn-lt"/>
                        </a:rPr>
                        <a:t>Java </a:t>
                      </a:r>
                      <a:r>
                        <a:rPr lang="en-US" sz="1800" b="1" dirty="0" smtClean="0">
                          <a:solidFill>
                            <a:srgbClr val="2F4F4F"/>
                          </a:solidFill>
                          <a:latin typeface="+mn-lt"/>
                        </a:rPr>
                        <a:t>abstract class </a:t>
                      </a:r>
                      <a:r>
                        <a:rPr lang="en-US" sz="1800" dirty="0" smtClean="0">
                          <a:solidFill>
                            <a:srgbClr val="000000"/>
                          </a:solidFill>
                          <a:latin typeface="+mn-lt"/>
                        </a:rPr>
                        <a:t>can </a:t>
                      </a:r>
                      <a:r>
                        <a:rPr lang="en-US" sz="1800" dirty="0">
                          <a:solidFill>
                            <a:srgbClr val="000000"/>
                          </a:solidFill>
                          <a:latin typeface="+mn-lt"/>
                        </a:rPr>
                        <a:t>have class members like private, protected, etc.</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800">
                          <a:solidFill>
                            <a:srgbClr val="000000"/>
                          </a:solidFill>
                          <a:latin typeface="+mn-lt"/>
                        </a:rPr>
                        <a:t>Members of a Java interface are public by default.</a:t>
                      </a: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909075">
                <a:tc>
                  <a:txBody>
                    <a:bodyPr/>
                    <a:lstStyle/>
                    <a:p>
                      <a:pPr algn="l" fontAlgn="t"/>
                      <a:r>
                        <a:rPr lang="en-US" sz="1800" dirty="0">
                          <a:solidFill>
                            <a:srgbClr val="000000"/>
                          </a:solidFill>
                          <a:latin typeface="+mn-lt"/>
                        </a:rPr>
                        <a:t>9)</a:t>
                      </a:r>
                      <a:r>
                        <a:rPr lang="en-US" sz="1800" b="1" dirty="0">
                          <a:solidFill>
                            <a:srgbClr val="2F4F4F"/>
                          </a:solidFill>
                          <a:latin typeface="+mn-lt"/>
                        </a:rPr>
                        <a:t>Example:</a:t>
                      </a:r>
                      <a:r>
                        <a:rPr lang="en-US" sz="1800" dirty="0">
                          <a:solidFill>
                            <a:srgbClr val="000000"/>
                          </a:solidFill>
                          <a:latin typeface="+mn-lt"/>
                        </a:rPr>
                        <a:t/>
                      </a:r>
                      <a:br>
                        <a:rPr lang="en-US" sz="1800" dirty="0">
                          <a:solidFill>
                            <a:srgbClr val="000000"/>
                          </a:solidFill>
                          <a:latin typeface="+mn-lt"/>
                        </a:rPr>
                      </a:br>
                      <a:r>
                        <a:rPr lang="en-US" sz="1800" dirty="0">
                          <a:solidFill>
                            <a:srgbClr val="000000"/>
                          </a:solidFill>
                          <a:latin typeface="+mn-lt"/>
                        </a:rPr>
                        <a:t>public abstract class Shape{</a:t>
                      </a:r>
                      <a:br>
                        <a:rPr lang="en-US" sz="1800" dirty="0">
                          <a:solidFill>
                            <a:srgbClr val="000000"/>
                          </a:solidFill>
                          <a:latin typeface="+mn-lt"/>
                        </a:rPr>
                      </a:br>
                      <a:r>
                        <a:rPr lang="en-US" sz="1800" dirty="0">
                          <a:solidFill>
                            <a:srgbClr val="000000"/>
                          </a:solidFill>
                          <a:latin typeface="+mn-lt"/>
                        </a:rPr>
                        <a:t>public abstract void draw</a:t>
                      </a:r>
                      <a:r>
                        <a:rPr lang="en-US" sz="1800" dirty="0" smtClean="0">
                          <a:solidFill>
                            <a:srgbClr val="000000"/>
                          </a:solidFill>
                          <a:latin typeface="+mn-lt"/>
                        </a:rPr>
                        <a:t>(); }</a:t>
                      </a:r>
                      <a:endParaRPr lang="en-US" sz="1800" dirty="0">
                        <a:solidFill>
                          <a:srgbClr val="000000"/>
                        </a:solidFill>
                        <a:latin typeface="+mn-lt"/>
                      </a:endParaRP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800" b="1" dirty="0">
                          <a:solidFill>
                            <a:srgbClr val="2F4F4F"/>
                          </a:solidFill>
                          <a:latin typeface="+mn-lt"/>
                        </a:rPr>
                        <a:t>Example:</a:t>
                      </a:r>
                      <a:r>
                        <a:rPr lang="en-US" sz="1800" dirty="0">
                          <a:solidFill>
                            <a:srgbClr val="000000"/>
                          </a:solidFill>
                          <a:latin typeface="+mn-lt"/>
                        </a:rPr>
                        <a:t/>
                      </a:r>
                      <a:br>
                        <a:rPr lang="en-US" sz="1800" dirty="0">
                          <a:solidFill>
                            <a:srgbClr val="000000"/>
                          </a:solidFill>
                          <a:latin typeface="+mn-lt"/>
                        </a:rPr>
                      </a:br>
                      <a:r>
                        <a:rPr lang="en-US" sz="1800" dirty="0">
                          <a:solidFill>
                            <a:srgbClr val="000000"/>
                          </a:solidFill>
                          <a:latin typeface="+mn-lt"/>
                        </a:rPr>
                        <a:t>public interface </a:t>
                      </a:r>
                      <a:r>
                        <a:rPr lang="en-US" sz="1800" dirty="0" err="1">
                          <a:solidFill>
                            <a:srgbClr val="000000"/>
                          </a:solidFill>
                          <a:latin typeface="+mn-lt"/>
                        </a:rPr>
                        <a:t>Drawable</a:t>
                      </a:r>
                      <a:r>
                        <a:rPr lang="en-US" sz="1800" dirty="0">
                          <a:solidFill>
                            <a:srgbClr val="000000"/>
                          </a:solidFill>
                          <a:latin typeface="+mn-lt"/>
                        </a:rPr>
                        <a:t>{</a:t>
                      </a:r>
                      <a:br>
                        <a:rPr lang="en-US" sz="1800" dirty="0">
                          <a:solidFill>
                            <a:srgbClr val="000000"/>
                          </a:solidFill>
                          <a:latin typeface="+mn-lt"/>
                        </a:rPr>
                      </a:br>
                      <a:r>
                        <a:rPr lang="en-US" sz="1800" dirty="0">
                          <a:solidFill>
                            <a:srgbClr val="000000"/>
                          </a:solidFill>
                          <a:latin typeface="+mn-lt"/>
                        </a:rPr>
                        <a:t>void draw</a:t>
                      </a:r>
                      <a:r>
                        <a:rPr lang="en-US" sz="1800" dirty="0" smtClean="0">
                          <a:solidFill>
                            <a:srgbClr val="000000"/>
                          </a:solidFill>
                          <a:latin typeface="+mn-lt"/>
                        </a:rPr>
                        <a:t>(); }</a:t>
                      </a:r>
                      <a:endParaRPr lang="en-US" sz="1800" dirty="0">
                        <a:solidFill>
                          <a:srgbClr val="000000"/>
                        </a:solidFill>
                        <a:latin typeface="+mn-lt"/>
                      </a:endParaRPr>
                    </a:p>
                  </a:txBody>
                  <a:tcPr marL="37159" marR="37159" marT="37159" marB="3715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Lambda Expressions</a:t>
            </a:r>
            <a:endParaRPr lang="en-US" b="1" dirty="0"/>
          </a:p>
        </p:txBody>
      </p:sp>
      <p:sp>
        <p:nvSpPr>
          <p:cNvPr id="3" name="Content Placeholder 2"/>
          <p:cNvSpPr>
            <a:spLocks noGrp="1"/>
          </p:cNvSpPr>
          <p:nvPr>
            <p:ph idx="1"/>
          </p:nvPr>
        </p:nvSpPr>
        <p:spPr/>
        <p:txBody>
          <a:bodyPr>
            <a:normAutofit/>
          </a:bodyPr>
          <a:lstStyle/>
          <a:p>
            <a:pPr algn="just"/>
            <a:r>
              <a:rPr lang="en-US" dirty="0"/>
              <a:t>Lambda expression is a new and important feature of Java which was included in Java SE 8. </a:t>
            </a:r>
            <a:endParaRPr lang="en-US" dirty="0" smtClean="0"/>
          </a:p>
          <a:p>
            <a:pPr algn="just"/>
            <a:r>
              <a:rPr lang="en-US" dirty="0"/>
              <a:t>Lambda expression provides implementation of </a:t>
            </a:r>
            <a:r>
              <a:rPr lang="en-US" i="1" dirty="0"/>
              <a:t>functional </a:t>
            </a:r>
            <a:r>
              <a:rPr lang="en-US" i="1" dirty="0" smtClean="0"/>
              <a:t>interface. </a:t>
            </a:r>
            <a:r>
              <a:rPr lang="en-US" dirty="0" smtClean="0"/>
              <a:t>An </a:t>
            </a:r>
            <a:r>
              <a:rPr lang="en-US" b="1" dirty="0"/>
              <a:t>interface which has only one abstract method is called functional interface. </a:t>
            </a:r>
          </a:p>
          <a:p>
            <a:pPr lvl="0" algn="just"/>
            <a:r>
              <a:rPr lang="en-US" dirty="0" smtClean="0"/>
              <a:t>Less </a:t>
            </a:r>
            <a:r>
              <a:rPr lang="en-US" dirty="0"/>
              <a:t>coding.</a:t>
            </a:r>
          </a:p>
          <a:p>
            <a:pPr algn="just"/>
            <a:endParaRPr lang="en-US" dirty="0"/>
          </a:p>
        </p:txBody>
      </p:sp>
    </p:spTree>
    <p:extLst>
      <p:ext uri="{BB962C8B-B14F-4D97-AF65-F5344CB8AC3E}">
        <p14:creationId xmlns:p14="http://schemas.microsoft.com/office/powerpoint/2010/main" val="38170791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dirty="0"/>
              <a:t>(argument-list) -&gt; {body}  </a:t>
            </a:r>
          </a:p>
          <a:p>
            <a:pPr algn="just"/>
            <a:r>
              <a:rPr lang="en-US" dirty="0"/>
              <a:t>Java lambda expression is consisted of three components.</a:t>
            </a:r>
          </a:p>
          <a:p>
            <a:pPr algn="just"/>
            <a:r>
              <a:rPr lang="en-US" b="1" dirty="0"/>
              <a:t>1) Argument-list:</a:t>
            </a:r>
            <a:r>
              <a:rPr lang="en-US" dirty="0"/>
              <a:t> It can be empty or non-empty as well.</a:t>
            </a:r>
          </a:p>
          <a:p>
            <a:pPr algn="just"/>
            <a:r>
              <a:rPr lang="en-US" b="1" dirty="0"/>
              <a:t>2) Arrow-token:</a:t>
            </a:r>
            <a:r>
              <a:rPr lang="en-US" dirty="0"/>
              <a:t> It is used to link arguments-list and body of expression.</a:t>
            </a:r>
          </a:p>
          <a:p>
            <a:pPr algn="just"/>
            <a:r>
              <a:rPr lang="en-US" b="1" dirty="0"/>
              <a:t>3) Body:</a:t>
            </a:r>
            <a:r>
              <a:rPr lang="en-US" dirty="0"/>
              <a:t> It contains expressions and statements for lambda expression.</a:t>
            </a:r>
          </a:p>
          <a:p>
            <a:pPr algn="just"/>
            <a:endParaRPr lang="en-US" dirty="0"/>
          </a:p>
        </p:txBody>
      </p:sp>
    </p:spTree>
    <p:extLst>
      <p:ext uri="{BB962C8B-B14F-4D97-AF65-F5344CB8AC3E}">
        <p14:creationId xmlns:p14="http://schemas.microsoft.com/office/powerpoint/2010/main" val="18032141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2800" b="1" u="sng" dirty="0"/>
              <a:t>Java Example without Lambda Expression</a:t>
            </a:r>
            <a:r>
              <a:rPr lang="en-US" sz="2800" b="1" dirty="0"/>
              <a:t/>
            </a:r>
            <a:br>
              <a:rPr lang="en-US" sz="2800" b="1" dirty="0"/>
            </a:br>
            <a:endParaRPr lang="en-US" sz="2800" dirty="0"/>
          </a:p>
        </p:txBody>
      </p:sp>
      <p:sp>
        <p:nvSpPr>
          <p:cNvPr id="3" name="Content Placeholder 2"/>
          <p:cNvSpPr>
            <a:spLocks noGrp="1"/>
          </p:cNvSpPr>
          <p:nvPr>
            <p:ph idx="1"/>
          </p:nvPr>
        </p:nvSpPr>
        <p:spPr>
          <a:xfrm>
            <a:off x="228600" y="685800"/>
            <a:ext cx="8763000" cy="6172200"/>
          </a:xfrm>
        </p:spPr>
        <p:txBody>
          <a:bodyPr>
            <a:noAutofit/>
          </a:bodyPr>
          <a:lstStyle/>
          <a:p>
            <a:pPr marL="0" indent="0">
              <a:buNone/>
            </a:pPr>
            <a:r>
              <a:rPr lang="en-US" sz="1800" b="1" dirty="0"/>
              <a:t> </a:t>
            </a:r>
            <a:r>
              <a:rPr lang="en-US" sz="1800" b="1" dirty="0" smtClean="0"/>
              <a:t>interface</a:t>
            </a:r>
            <a:r>
              <a:rPr lang="en-US" sz="1800" dirty="0"/>
              <a:t> </a:t>
            </a:r>
            <a:r>
              <a:rPr lang="en-US" sz="1800" dirty="0" err="1" smtClean="0"/>
              <a:t>Drawable</a:t>
            </a:r>
            <a:r>
              <a:rPr lang="en-US" sz="1800" dirty="0" smtClean="0"/>
              <a:t> {</a:t>
            </a:r>
            <a:r>
              <a:rPr lang="en-US" sz="1800" dirty="0"/>
              <a:t>  </a:t>
            </a:r>
          </a:p>
          <a:p>
            <a:pPr marL="0" indent="0">
              <a:buNone/>
            </a:pPr>
            <a:r>
              <a:rPr lang="en-US" sz="1800" dirty="0"/>
              <a:t>    </a:t>
            </a:r>
            <a:r>
              <a:rPr lang="en-US" sz="1800" b="1" dirty="0"/>
              <a:t>public</a:t>
            </a:r>
            <a:r>
              <a:rPr lang="en-US" sz="1800" dirty="0"/>
              <a:t> </a:t>
            </a:r>
            <a:r>
              <a:rPr lang="en-US" sz="1800" b="1" dirty="0"/>
              <a:t>void</a:t>
            </a:r>
            <a:r>
              <a:rPr lang="en-US" sz="1800" dirty="0"/>
              <a:t> draw();  </a:t>
            </a:r>
          </a:p>
          <a:p>
            <a:pPr marL="0" indent="0">
              <a:buNone/>
            </a:pPr>
            <a:r>
              <a:rPr lang="en-US" sz="1800" dirty="0"/>
              <a:t>}  </a:t>
            </a:r>
          </a:p>
          <a:p>
            <a:pPr marL="0" indent="0">
              <a:buNone/>
            </a:pPr>
            <a:r>
              <a:rPr lang="en-US" sz="1800" b="1" dirty="0"/>
              <a:t>public</a:t>
            </a:r>
            <a:r>
              <a:rPr lang="en-US" sz="1800" dirty="0"/>
              <a:t> </a:t>
            </a:r>
            <a:r>
              <a:rPr lang="en-US" sz="1800" b="1" dirty="0"/>
              <a:t>class</a:t>
            </a:r>
            <a:r>
              <a:rPr lang="en-US" sz="1800" dirty="0"/>
              <a:t> </a:t>
            </a:r>
            <a:r>
              <a:rPr lang="en-US" sz="1800" dirty="0" err="1"/>
              <a:t>LambdaExpressionExample</a:t>
            </a:r>
            <a:r>
              <a:rPr lang="en-US" sz="1800" dirty="0"/>
              <a:t> </a:t>
            </a:r>
          </a:p>
          <a:p>
            <a:pPr marL="0" indent="0">
              <a:buNone/>
            </a:pPr>
            <a:r>
              <a:rPr lang="en-US" sz="1800" dirty="0"/>
              <a:t>{  </a:t>
            </a:r>
          </a:p>
          <a:p>
            <a:pPr marL="0" indent="0">
              <a:buNone/>
            </a:pPr>
            <a:r>
              <a:rPr lang="en-US" sz="1800" dirty="0"/>
              <a:t>    </a:t>
            </a:r>
            <a:r>
              <a:rPr lang="en-US" sz="1800" b="1" dirty="0"/>
              <a:t>public</a:t>
            </a:r>
            <a:r>
              <a:rPr lang="en-US" sz="1800" dirty="0"/>
              <a:t> </a:t>
            </a:r>
            <a:r>
              <a:rPr lang="en-US" sz="1800" b="1" dirty="0"/>
              <a:t>static</a:t>
            </a:r>
            <a:r>
              <a:rPr lang="en-US" sz="1800" dirty="0"/>
              <a:t> </a:t>
            </a:r>
            <a:r>
              <a:rPr lang="en-US" sz="1800" b="1" dirty="0"/>
              <a:t>void</a:t>
            </a:r>
            <a:r>
              <a:rPr lang="en-US" sz="1800" dirty="0"/>
              <a:t> main(String[] </a:t>
            </a:r>
            <a:r>
              <a:rPr lang="en-US" sz="1800" dirty="0" err="1"/>
              <a:t>args</a:t>
            </a:r>
            <a:r>
              <a:rPr lang="en-US" sz="1800" dirty="0"/>
              <a:t>) </a:t>
            </a:r>
            <a:r>
              <a:rPr lang="en-US" sz="1800" dirty="0" smtClean="0"/>
              <a:t> {</a:t>
            </a:r>
            <a:r>
              <a:rPr lang="en-US" sz="1800" dirty="0"/>
              <a:t>  </a:t>
            </a:r>
          </a:p>
          <a:p>
            <a:pPr marL="0" indent="0">
              <a:buNone/>
            </a:pPr>
            <a:r>
              <a:rPr lang="en-US" sz="1800" dirty="0"/>
              <a:t>        </a:t>
            </a:r>
            <a:r>
              <a:rPr lang="en-US" sz="1800" b="1" dirty="0"/>
              <a:t>int</a:t>
            </a:r>
            <a:r>
              <a:rPr lang="en-US" sz="1800" dirty="0"/>
              <a:t> width=10;  </a:t>
            </a:r>
          </a:p>
          <a:p>
            <a:pPr marL="0" indent="0">
              <a:buNone/>
            </a:pPr>
            <a:r>
              <a:rPr lang="en-US" sz="1800" dirty="0"/>
              <a:t>        </a:t>
            </a:r>
            <a:r>
              <a:rPr lang="en-US" sz="1800" dirty="0" err="1"/>
              <a:t>Drawable</a:t>
            </a:r>
            <a:r>
              <a:rPr lang="en-US" sz="1800" dirty="0"/>
              <a:t> d=</a:t>
            </a:r>
            <a:r>
              <a:rPr lang="en-US" sz="1800" b="1" dirty="0"/>
              <a:t>new</a:t>
            </a:r>
            <a:r>
              <a:rPr lang="en-US" sz="1800" dirty="0"/>
              <a:t> </a:t>
            </a:r>
            <a:r>
              <a:rPr lang="en-US" sz="1800" dirty="0" err="1"/>
              <a:t>Drawable</a:t>
            </a:r>
            <a:r>
              <a:rPr lang="en-US" sz="1800" dirty="0"/>
              <a:t>()</a:t>
            </a:r>
          </a:p>
          <a:p>
            <a:pPr marL="0" indent="0">
              <a:buNone/>
            </a:pPr>
            <a:r>
              <a:rPr lang="en-US" sz="1800" dirty="0"/>
              <a:t>{  </a:t>
            </a:r>
          </a:p>
          <a:p>
            <a:pPr marL="0" indent="0">
              <a:buNone/>
            </a:pPr>
            <a:r>
              <a:rPr lang="en-US" sz="1800" dirty="0"/>
              <a:t>            </a:t>
            </a:r>
            <a:r>
              <a:rPr lang="en-US" sz="1800" b="1" dirty="0"/>
              <a:t>public</a:t>
            </a:r>
            <a:r>
              <a:rPr lang="en-US" sz="1800" dirty="0"/>
              <a:t> </a:t>
            </a:r>
            <a:r>
              <a:rPr lang="en-US" sz="1800" b="1" dirty="0"/>
              <a:t>void</a:t>
            </a:r>
            <a:r>
              <a:rPr lang="en-US" sz="1800" dirty="0"/>
              <a:t> draw()</a:t>
            </a:r>
          </a:p>
          <a:p>
            <a:pPr marL="0" indent="0">
              <a:buNone/>
            </a:pPr>
            <a:r>
              <a:rPr lang="en-US" sz="1800" dirty="0"/>
              <a:t>{</a:t>
            </a:r>
          </a:p>
          <a:p>
            <a:pPr marL="0" indent="0">
              <a:buNone/>
            </a:pPr>
            <a:r>
              <a:rPr lang="en-US" sz="1800" dirty="0" err="1"/>
              <a:t>System.out.println</a:t>
            </a:r>
            <a:r>
              <a:rPr lang="en-US" sz="1800" dirty="0"/>
              <a:t>("Drawing "+width);</a:t>
            </a:r>
          </a:p>
          <a:p>
            <a:pPr marL="0" indent="0">
              <a:buNone/>
            </a:pPr>
            <a:r>
              <a:rPr lang="en-US" sz="1800" dirty="0"/>
              <a:t>}  };  </a:t>
            </a:r>
          </a:p>
          <a:p>
            <a:pPr marL="0" indent="0">
              <a:buNone/>
            </a:pPr>
            <a:r>
              <a:rPr lang="en-US" sz="1800" dirty="0"/>
              <a:t>        </a:t>
            </a:r>
            <a:r>
              <a:rPr lang="en-US" sz="1800" dirty="0" err="1"/>
              <a:t>d.draw</a:t>
            </a:r>
            <a:r>
              <a:rPr lang="en-US" sz="1800" dirty="0"/>
              <a:t>();  </a:t>
            </a:r>
          </a:p>
          <a:p>
            <a:pPr marL="0" indent="0">
              <a:buNone/>
            </a:pPr>
            <a:r>
              <a:rPr lang="en-US" sz="1800" dirty="0"/>
              <a:t>    }  }  </a:t>
            </a:r>
          </a:p>
          <a:p>
            <a:pPr marL="0" indent="0">
              <a:buNone/>
            </a:pPr>
            <a:r>
              <a:rPr lang="en-US" sz="1800" b="1" u="sng" dirty="0"/>
              <a:t>Output:</a:t>
            </a:r>
            <a:endParaRPr lang="en-US" sz="1800" dirty="0"/>
          </a:p>
          <a:p>
            <a:pPr marL="0" indent="0">
              <a:buNone/>
            </a:pPr>
            <a:r>
              <a:rPr lang="en-US" sz="1800" dirty="0"/>
              <a:t>Drawing 10</a:t>
            </a:r>
          </a:p>
        </p:txBody>
      </p:sp>
    </p:spTree>
    <p:extLst>
      <p:ext uri="{BB962C8B-B14F-4D97-AF65-F5344CB8AC3E}">
        <p14:creationId xmlns:p14="http://schemas.microsoft.com/office/powerpoint/2010/main" val="24158258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a:t>Java Example with Lambda Expression</a:t>
            </a:r>
            <a:r>
              <a:rPr lang="en-US" sz="2800" b="1" dirty="0"/>
              <a:t/>
            </a:r>
            <a:br>
              <a:rPr lang="en-US" sz="2800" b="1" dirty="0"/>
            </a:br>
            <a:endParaRPr lang="en-US" sz="2800" dirty="0"/>
          </a:p>
        </p:txBody>
      </p:sp>
      <p:sp>
        <p:nvSpPr>
          <p:cNvPr id="3" name="Content Placeholder 2"/>
          <p:cNvSpPr>
            <a:spLocks noGrp="1"/>
          </p:cNvSpPr>
          <p:nvPr>
            <p:ph idx="1"/>
          </p:nvPr>
        </p:nvSpPr>
        <p:spPr>
          <a:xfrm>
            <a:off x="228600" y="990600"/>
            <a:ext cx="8458200" cy="5867400"/>
          </a:xfrm>
        </p:spPr>
        <p:txBody>
          <a:bodyPr>
            <a:normAutofit fontScale="62500" lnSpcReduction="20000"/>
          </a:bodyPr>
          <a:lstStyle/>
          <a:p>
            <a:pPr marL="0" indent="0">
              <a:buNone/>
            </a:pPr>
            <a:r>
              <a:rPr lang="en-US" b="1" dirty="0"/>
              <a:t>interface</a:t>
            </a:r>
            <a:r>
              <a:rPr lang="en-US" dirty="0"/>
              <a:t> </a:t>
            </a:r>
            <a:r>
              <a:rPr lang="en-US" dirty="0" err="1"/>
              <a:t>Drawable</a:t>
            </a:r>
            <a:endParaRPr lang="en-US" dirty="0"/>
          </a:p>
          <a:p>
            <a:pPr marL="0" indent="0">
              <a:buNone/>
            </a:pPr>
            <a:r>
              <a:rPr lang="en-US" dirty="0"/>
              <a:t>{  </a:t>
            </a:r>
          </a:p>
          <a:p>
            <a:pPr marL="0" indent="0">
              <a:buNone/>
            </a:pPr>
            <a:r>
              <a:rPr lang="en-US" dirty="0"/>
              <a:t>    </a:t>
            </a:r>
            <a:r>
              <a:rPr lang="en-US" b="1" dirty="0"/>
              <a:t>public</a:t>
            </a:r>
            <a:r>
              <a:rPr lang="en-US" dirty="0"/>
              <a:t> </a:t>
            </a:r>
            <a:r>
              <a:rPr lang="en-US" b="1" dirty="0"/>
              <a:t>void</a:t>
            </a:r>
            <a:r>
              <a:rPr lang="en-US" dirty="0"/>
              <a:t> draw();  </a:t>
            </a:r>
          </a:p>
          <a:p>
            <a:pPr marL="0" indent="0">
              <a:buNone/>
            </a:pPr>
            <a:r>
              <a:rPr lang="en-US" dirty="0"/>
              <a:t>}   </a:t>
            </a:r>
          </a:p>
          <a:p>
            <a:pPr marL="0" indent="0">
              <a:buNone/>
            </a:pPr>
            <a:r>
              <a:rPr lang="en-US" b="1" dirty="0"/>
              <a:t>public</a:t>
            </a:r>
            <a:r>
              <a:rPr lang="en-US" dirty="0"/>
              <a:t> </a:t>
            </a:r>
            <a:r>
              <a:rPr lang="en-US" b="1" dirty="0"/>
              <a:t>class</a:t>
            </a:r>
            <a:r>
              <a:rPr lang="en-US" dirty="0"/>
              <a:t> </a:t>
            </a:r>
            <a:r>
              <a:rPr lang="en-US" dirty="0" err="1"/>
              <a:t>LambdaExpressionExample</a:t>
            </a:r>
            <a:r>
              <a:rPr lang="en-US" dirty="0"/>
              <a:t> </a:t>
            </a:r>
          </a:p>
          <a:p>
            <a:pPr marL="0" indent="0">
              <a:buNone/>
            </a:pPr>
            <a:r>
              <a:rPr lang="en-US" dirty="0"/>
              <a:t>{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  </a:t>
            </a:r>
          </a:p>
          <a:p>
            <a:pPr marL="0" indent="0">
              <a:buNone/>
            </a:pPr>
            <a:r>
              <a:rPr lang="en-US" dirty="0"/>
              <a:t>        </a:t>
            </a:r>
            <a:r>
              <a:rPr lang="en-US" b="1" dirty="0"/>
              <a:t>int</a:t>
            </a:r>
            <a:r>
              <a:rPr lang="en-US" dirty="0"/>
              <a:t> width=10;    </a:t>
            </a:r>
          </a:p>
          <a:p>
            <a:pPr marL="0" indent="0">
              <a:buNone/>
            </a:pPr>
            <a:r>
              <a:rPr lang="en-US" dirty="0"/>
              <a:t>        //with lambda  </a:t>
            </a:r>
          </a:p>
          <a:p>
            <a:pPr marL="0" indent="0">
              <a:buNone/>
            </a:pPr>
            <a:r>
              <a:rPr lang="en-US" dirty="0"/>
              <a:t>        </a:t>
            </a:r>
            <a:r>
              <a:rPr lang="en-US" dirty="0" err="1" smtClean="0"/>
              <a:t>Drawable</a:t>
            </a:r>
            <a:r>
              <a:rPr lang="en-US" dirty="0"/>
              <a:t> d2=()-&gt;</a:t>
            </a:r>
          </a:p>
          <a:p>
            <a:pPr marL="0" indent="0">
              <a:buNone/>
            </a:pPr>
            <a:r>
              <a:rPr lang="en-US" dirty="0"/>
              <a:t>{  </a:t>
            </a:r>
          </a:p>
          <a:p>
            <a:pPr marL="0" indent="0">
              <a:buNone/>
            </a:pPr>
            <a:r>
              <a:rPr lang="en-US" dirty="0"/>
              <a:t>            </a:t>
            </a:r>
            <a:r>
              <a:rPr lang="en-US" dirty="0" err="1"/>
              <a:t>System.out.println</a:t>
            </a:r>
            <a:r>
              <a:rPr lang="en-US" dirty="0"/>
              <a:t>("Drawing "+width);  </a:t>
            </a:r>
          </a:p>
          <a:p>
            <a:pPr marL="0" indent="0">
              <a:buNone/>
            </a:pPr>
            <a:r>
              <a:rPr lang="en-US" dirty="0"/>
              <a:t>        };  </a:t>
            </a:r>
          </a:p>
          <a:p>
            <a:pPr marL="0" indent="0">
              <a:buNone/>
            </a:pPr>
            <a:r>
              <a:rPr lang="en-US" dirty="0"/>
              <a:t>        d2.draw();  </a:t>
            </a:r>
          </a:p>
          <a:p>
            <a:pPr marL="0" indent="0">
              <a:buNone/>
            </a:pPr>
            <a:r>
              <a:rPr lang="en-US" dirty="0"/>
              <a:t>    }  </a:t>
            </a:r>
            <a:r>
              <a:rPr lang="en-US" dirty="0" smtClean="0"/>
              <a:t>}</a:t>
            </a:r>
            <a:r>
              <a:rPr lang="en-US" dirty="0"/>
              <a:t>  </a:t>
            </a:r>
            <a:endParaRPr lang="en-US" dirty="0" smtClean="0"/>
          </a:p>
          <a:p>
            <a:pPr marL="0" indent="0">
              <a:buNone/>
            </a:pPr>
            <a:endParaRPr lang="en-US" dirty="0"/>
          </a:p>
          <a:p>
            <a:pPr marL="0" indent="0">
              <a:buNone/>
            </a:pPr>
            <a:r>
              <a:rPr lang="en-US" b="1" u="sng" dirty="0"/>
              <a:t>Output:</a:t>
            </a:r>
            <a:endParaRPr lang="en-US" dirty="0"/>
          </a:p>
          <a:p>
            <a:pPr marL="0" indent="0">
              <a:buNone/>
            </a:pPr>
            <a:r>
              <a:rPr lang="en-US" dirty="0"/>
              <a:t>Drawing 10</a:t>
            </a:r>
          </a:p>
        </p:txBody>
      </p:sp>
    </p:spTree>
    <p:extLst>
      <p:ext uri="{BB962C8B-B14F-4D97-AF65-F5344CB8AC3E}">
        <p14:creationId xmlns:p14="http://schemas.microsoft.com/office/powerpoint/2010/main" val="6339109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Java Method References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a:t>Java provides a new feature called method reference in Java 8</a:t>
            </a:r>
            <a:r>
              <a:rPr lang="en-US" dirty="0" smtClean="0"/>
              <a:t>.</a:t>
            </a:r>
          </a:p>
          <a:p>
            <a:pPr algn="just"/>
            <a:r>
              <a:rPr lang="en-US" dirty="0"/>
              <a:t>Each time when you are using lambda expression </a:t>
            </a:r>
            <a:r>
              <a:rPr lang="en-US" dirty="0" smtClean="0"/>
              <a:t>to </a:t>
            </a:r>
            <a:r>
              <a:rPr lang="en-US" b="1" dirty="0" smtClean="0"/>
              <a:t>just referring a method</a:t>
            </a:r>
            <a:r>
              <a:rPr lang="en-US" dirty="0"/>
              <a:t>, you can </a:t>
            </a:r>
            <a:r>
              <a:rPr lang="en-US" b="1" dirty="0"/>
              <a:t>replace your lambda expression with method reference. </a:t>
            </a:r>
          </a:p>
        </p:txBody>
      </p:sp>
    </p:spTree>
    <p:extLst>
      <p:ext uri="{BB962C8B-B14F-4D97-AF65-F5344CB8AC3E}">
        <p14:creationId xmlns:p14="http://schemas.microsoft.com/office/powerpoint/2010/main" val="5505235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Types of Method </a:t>
            </a:r>
            <a:r>
              <a:rPr lang="en-US" b="1" u="sng" dirty="0" smtClean="0"/>
              <a:t>References</a:t>
            </a:r>
            <a:endParaRPr lang="en-US" dirty="0"/>
          </a:p>
        </p:txBody>
      </p:sp>
      <p:sp>
        <p:nvSpPr>
          <p:cNvPr id="3" name="Content Placeholder 2"/>
          <p:cNvSpPr>
            <a:spLocks noGrp="1"/>
          </p:cNvSpPr>
          <p:nvPr>
            <p:ph idx="1"/>
          </p:nvPr>
        </p:nvSpPr>
        <p:spPr/>
        <p:txBody>
          <a:bodyPr/>
          <a:lstStyle/>
          <a:p>
            <a:pPr marL="0" indent="0">
              <a:buNone/>
            </a:pPr>
            <a:r>
              <a:rPr lang="en-US" b="1" dirty="0"/>
              <a:t>There </a:t>
            </a:r>
            <a:r>
              <a:rPr lang="en-US" b="1"/>
              <a:t>are </a:t>
            </a:r>
            <a:r>
              <a:rPr lang="en-US" b="1" smtClean="0"/>
              <a:t>three </a:t>
            </a:r>
            <a:r>
              <a:rPr lang="en-US" b="1" dirty="0"/>
              <a:t>types of method references:</a:t>
            </a:r>
            <a:endParaRPr lang="en-US" dirty="0"/>
          </a:p>
          <a:p>
            <a:pPr lvl="0"/>
            <a:r>
              <a:rPr lang="en-US" dirty="0"/>
              <a:t>Reference to a static method.</a:t>
            </a:r>
          </a:p>
          <a:p>
            <a:pPr lvl="0"/>
            <a:r>
              <a:rPr lang="en-US" dirty="0"/>
              <a:t>Reference to an instance method of a particular object.</a:t>
            </a:r>
          </a:p>
          <a:p>
            <a:pPr lvl="0"/>
            <a:r>
              <a:rPr lang="en-US" dirty="0"/>
              <a:t>Reference to a constructor.</a:t>
            </a:r>
          </a:p>
          <a:p>
            <a:endParaRPr lang="en-US" dirty="0"/>
          </a:p>
        </p:txBody>
      </p:sp>
    </p:spTree>
    <p:extLst>
      <p:ext uri="{BB962C8B-B14F-4D97-AF65-F5344CB8AC3E}">
        <p14:creationId xmlns:p14="http://schemas.microsoft.com/office/powerpoint/2010/main" val="30214332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 Reference to a Static </a:t>
            </a:r>
            <a:r>
              <a:rPr lang="en-US" b="1" dirty="0" smtClean="0"/>
              <a:t>Method</a:t>
            </a:r>
            <a:endParaRPr lang="en-US" dirty="0"/>
          </a:p>
        </p:txBody>
      </p:sp>
      <p:sp>
        <p:nvSpPr>
          <p:cNvPr id="3" name="Content Placeholder 2"/>
          <p:cNvSpPr>
            <a:spLocks noGrp="1"/>
          </p:cNvSpPr>
          <p:nvPr>
            <p:ph idx="1"/>
          </p:nvPr>
        </p:nvSpPr>
        <p:spPr/>
        <p:txBody>
          <a:bodyPr/>
          <a:lstStyle/>
          <a:p>
            <a:r>
              <a:rPr lang="en-US" b="1" dirty="0"/>
              <a:t>Syntax : </a:t>
            </a:r>
            <a:r>
              <a:rPr lang="en-US" dirty="0" err="1" smtClean="0"/>
              <a:t>ClassName</a:t>
            </a:r>
            <a:r>
              <a:rPr lang="en-US" dirty="0" smtClean="0"/>
              <a:t>::</a:t>
            </a:r>
            <a:r>
              <a:rPr lang="en-US" dirty="0" err="1" smtClean="0"/>
              <a:t>staticMethodName</a:t>
            </a:r>
            <a:r>
              <a:rPr lang="en-US" dirty="0"/>
              <a:t>  </a:t>
            </a:r>
          </a:p>
          <a:p>
            <a:endParaRPr lang="en-US" dirty="0"/>
          </a:p>
        </p:txBody>
      </p:sp>
    </p:spTree>
    <p:extLst>
      <p:ext uri="{BB962C8B-B14F-4D97-AF65-F5344CB8AC3E}">
        <p14:creationId xmlns:p14="http://schemas.microsoft.com/office/powerpoint/2010/main" val="4522489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77500" lnSpcReduction="20000"/>
          </a:bodyPr>
          <a:lstStyle/>
          <a:p>
            <a:pPr marL="0" indent="0">
              <a:buNone/>
            </a:pPr>
            <a:r>
              <a:rPr lang="en-US" b="1" dirty="0"/>
              <a:t>interface</a:t>
            </a:r>
            <a:r>
              <a:rPr lang="en-US" dirty="0"/>
              <a:t> </a:t>
            </a:r>
            <a:r>
              <a:rPr lang="en-US" dirty="0" err="1" smtClean="0"/>
              <a:t>Sayable</a:t>
            </a:r>
            <a:endParaRPr lang="en-US" dirty="0" smtClean="0"/>
          </a:p>
          <a:p>
            <a:pPr marL="0" indent="0">
              <a:buNone/>
            </a:pPr>
            <a:r>
              <a:rPr lang="en-US" dirty="0" smtClean="0"/>
              <a:t>{</a:t>
            </a:r>
            <a:r>
              <a:rPr lang="en-US" dirty="0"/>
              <a:t>  </a:t>
            </a:r>
          </a:p>
          <a:p>
            <a:pPr marL="0" indent="0">
              <a:buNone/>
            </a:pPr>
            <a:r>
              <a:rPr lang="en-US" dirty="0"/>
              <a:t>    </a:t>
            </a:r>
            <a:r>
              <a:rPr lang="en-US" b="1" dirty="0"/>
              <a:t>void</a:t>
            </a:r>
            <a:r>
              <a:rPr lang="en-US" dirty="0"/>
              <a:t> say();  </a:t>
            </a:r>
          </a:p>
          <a:p>
            <a:pPr marL="0" indent="0">
              <a:buNone/>
            </a:pPr>
            <a:r>
              <a:rPr lang="en-US" dirty="0"/>
              <a:t>}  </a:t>
            </a:r>
          </a:p>
          <a:p>
            <a:pPr marL="0" indent="0">
              <a:buNone/>
            </a:pPr>
            <a:r>
              <a:rPr lang="en-US" b="1" dirty="0"/>
              <a:t>public</a:t>
            </a:r>
            <a:r>
              <a:rPr lang="en-US" dirty="0"/>
              <a:t> </a:t>
            </a:r>
            <a:r>
              <a:rPr lang="en-US" b="1" dirty="0"/>
              <a:t>class</a:t>
            </a:r>
            <a:r>
              <a:rPr lang="en-US" dirty="0"/>
              <a:t> </a:t>
            </a:r>
            <a:r>
              <a:rPr lang="en-US" dirty="0" err="1"/>
              <a:t>MethodReference</a:t>
            </a:r>
            <a:r>
              <a:rPr lang="en-US" dirty="0"/>
              <a:t> </a:t>
            </a:r>
            <a:endParaRPr lang="en-US" dirty="0" smtClean="0"/>
          </a:p>
          <a:p>
            <a:pPr marL="0" indent="0">
              <a:buNone/>
            </a:pPr>
            <a:r>
              <a:rPr lang="en-US" dirty="0" smtClean="0"/>
              <a:t>{</a:t>
            </a:r>
            <a:r>
              <a:rPr lang="en-US" dirty="0"/>
              <a:t>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a:t>
            </a:r>
            <a:r>
              <a:rPr lang="en-US" dirty="0" err="1"/>
              <a:t>saySomething</a:t>
            </a:r>
            <a:r>
              <a:rPr lang="en-US" dirty="0" smtClean="0"/>
              <a:t>()</a:t>
            </a:r>
          </a:p>
          <a:p>
            <a:pPr marL="0" indent="0">
              <a:buNone/>
            </a:pPr>
            <a:r>
              <a:rPr lang="en-US" dirty="0" smtClean="0"/>
              <a:t>{</a:t>
            </a:r>
            <a:r>
              <a:rPr lang="en-US" dirty="0"/>
              <a:t>  </a:t>
            </a:r>
          </a:p>
          <a:p>
            <a:pPr marL="0" indent="0">
              <a:buNone/>
            </a:pPr>
            <a:r>
              <a:rPr lang="en-US" dirty="0"/>
              <a:t>        </a:t>
            </a:r>
            <a:r>
              <a:rPr lang="en-US" dirty="0" err="1"/>
              <a:t>System.out.println</a:t>
            </a:r>
            <a:r>
              <a:rPr lang="en-US" dirty="0"/>
              <a:t>("Hello, this is static method.");  </a:t>
            </a:r>
          </a:p>
          <a:p>
            <a:pPr marL="0" indent="0">
              <a:buNone/>
            </a:pPr>
            <a:r>
              <a:rPr lang="en-US" dirty="0"/>
              <a:t>    }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endParaRPr lang="en-US" dirty="0" smtClean="0"/>
          </a:p>
          <a:p>
            <a:pPr marL="0" indent="0">
              <a:buNone/>
            </a:pPr>
            <a:r>
              <a:rPr lang="en-US" dirty="0" smtClean="0"/>
              <a:t>{</a:t>
            </a:r>
            <a:r>
              <a:rPr lang="en-US" dirty="0"/>
              <a:t>  </a:t>
            </a:r>
          </a:p>
          <a:p>
            <a:pPr marL="0" indent="0">
              <a:buNone/>
            </a:pPr>
            <a:r>
              <a:rPr lang="en-US" dirty="0"/>
              <a:t>        // Referring static method  </a:t>
            </a:r>
          </a:p>
          <a:p>
            <a:pPr marL="0" indent="0">
              <a:buNone/>
            </a:pPr>
            <a:r>
              <a:rPr lang="en-US" dirty="0"/>
              <a:t>        </a:t>
            </a:r>
            <a:r>
              <a:rPr lang="en-US" dirty="0" err="1"/>
              <a:t>Sayable</a:t>
            </a:r>
            <a:r>
              <a:rPr lang="en-US" dirty="0"/>
              <a:t> </a:t>
            </a:r>
            <a:r>
              <a:rPr lang="en-US" dirty="0" err="1" smtClean="0"/>
              <a:t>abc</a:t>
            </a:r>
            <a:r>
              <a:rPr lang="en-US" dirty="0"/>
              <a:t> = </a:t>
            </a:r>
            <a:r>
              <a:rPr lang="en-US" dirty="0" err="1"/>
              <a:t>MethodReference</a:t>
            </a:r>
            <a:r>
              <a:rPr lang="en-US" dirty="0"/>
              <a:t>::</a:t>
            </a:r>
            <a:r>
              <a:rPr lang="en-US" dirty="0" err="1"/>
              <a:t>saySomething</a:t>
            </a:r>
            <a:r>
              <a:rPr lang="en-US" dirty="0"/>
              <a:t>;  </a:t>
            </a:r>
          </a:p>
          <a:p>
            <a:pPr marL="0" indent="0">
              <a:buNone/>
            </a:pPr>
            <a:r>
              <a:rPr lang="en-US" dirty="0"/>
              <a:t>        // Calling interface method  </a:t>
            </a:r>
          </a:p>
          <a:p>
            <a:pPr marL="0" indent="0">
              <a:buNone/>
            </a:pPr>
            <a:r>
              <a:rPr lang="en-US" dirty="0"/>
              <a:t>        </a:t>
            </a:r>
            <a:r>
              <a:rPr lang="en-US" dirty="0" err="1" smtClean="0"/>
              <a:t>abc.say</a:t>
            </a:r>
            <a:r>
              <a:rPr lang="en-US" dirty="0"/>
              <a:t>();  </a:t>
            </a:r>
          </a:p>
          <a:p>
            <a:pPr marL="0" indent="0">
              <a:buNone/>
            </a:pPr>
            <a:r>
              <a:rPr lang="en-US" dirty="0"/>
              <a:t>    }  </a:t>
            </a:r>
            <a:r>
              <a:rPr lang="en-US" dirty="0" smtClean="0"/>
              <a:t>}</a:t>
            </a:r>
            <a:r>
              <a:rPr lang="en-US" dirty="0"/>
              <a:t>  </a:t>
            </a:r>
          </a:p>
          <a:p>
            <a:pPr marL="0" indent="0">
              <a:buNone/>
            </a:pPr>
            <a:endParaRPr lang="en-US" dirty="0"/>
          </a:p>
        </p:txBody>
      </p:sp>
    </p:spTree>
    <p:extLst>
      <p:ext uri="{BB962C8B-B14F-4D97-AF65-F5344CB8AC3E}">
        <p14:creationId xmlns:p14="http://schemas.microsoft.com/office/powerpoint/2010/main" val="3661743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Why "Java" </a:t>
            </a:r>
            <a:r>
              <a:rPr lang="en-US" b="1" u="sng" dirty="0" smtClean="0"/>
              <a:t>name</a:t>
            </a:r>
            <a:endParaRPr lang="en-US" dirty="0"/>
          </a:p>
        </p:txBody>
      </p:sp>
      <p:sp>
        <p:nvSpPr>
          <p:cNvPr id="3" name="Content Placeholder 2"/>
          <p:cNvSpPr>
            <a:spLocks noGrp="1"/>
          </p:cNvSpPr>
          <p:nvPr>
            <p:ph idx="1"/>
          </p:nvPr>
        </p:nvSpPr>
        <p:spPr>
          <a:xfrm>
            <a:off x="152400" y="1600200"/>
            <a:ext cx="8763000" cy="5029200"/>
          </a:xfrm>
        </p:spPr>
        <p:txBody>
          <a:bodyPr>
            <a:normAutofit fontScale="70000" lnSpcReduction="20000"/>
          </a:bodyPr>
          <a:lstStyle/>
          <a:p>
            <a:pPr lvl="0" algn="just"/>
            <a:r>
              <a:rPr lang="en-US" dirty="0"/>
              <a:t>The team gathered to choose a new name. The suggested words were "dynamic", "revolutionary", "Silk", "jolt", "DNA" etc. They wanted something that reflected the essence of the technology: revolutionary, dynamic, lively, cool, unique, and easy to spell and fun to say. </a:t>
            </a:r>
          </a:p>
          <a:p>
            <a:pPr lvl="0" algn="just"/>
            <a:r>
              <a:rPr lang="en-US" dirty="0"/>
              <a:t>According to James Gosling "Java was one of the top choices along with </a:t>
            </a:r>
            <a:r>
              <a:rPr lang="en-US" b="1" dirty="0"/>
              <a:t>Silk</a:t>
            </a:r>
            <a:r>
              <a:rPr lang="en-US" dirty="0"/>
              <a:t>. Since java was so unique, most of the team members preferred java.</a:t>
            </a:r>
          </a:p>
          <a:p>
            <a:pPr lvl="0" algn="just"/>
            <a:r>
              <a:rPr lang="en-US" dirty="0"/>
              <a:t>Java is an island of Indonesia where first coffee was produced (called java coffee).</a:t>
            </a:r>
          </a:p>
          <a:p>
            <a:pPr lvl="0" algn="just"/>
            <a:r>
              <a:rPr lang="en-US" dirty="0"/>
              <a:t>Notice that Java is just a name not an acronym.</a:t>
            </a:r>
          </a:p>
          <a:p>
            <a:pPr lvl="0" algn="just"/>
            <a:r>
              <a:rPr lang="en-US" dirty="0"/>
              <a:t>Originally developed by James Gosling at Sun Microsystems (which is now a subsidiary of Oracle Corporation) and released in 1995.</a:t>
            </a:r>
          </a:p>
          <a:p>
            <a:pPr lvl="0" algn="just"/>
            <a:r>
              <a:rPr lang="en-US" dirty="0"/>
              <a:t>In 1995, Time magazine called </a:t>
            </a:r>
            <a:r>
              <a:rPr lang="en-US" b="1" dirty="0"/>
              <a:t>Java one of the Ten Best Products of 1995</a:t>
            </a:r>
            <a:r>
              <a:rPr lang="en-US" dirty="0"/>
              <a:t>.</a:t>
            </a:r>
          </a:p>
          <a:p>
            <a:pPr lvl="0" algn="just"/>
            <a:r>
              <a:rPr lang="en-US" dirty="0"/>
              <a:t>JDK 1.0 released in(January 23, 1996).</a:t>
            </a:r>
          </a:p>
          <a:p>
            <a:pPr algn="just"/>
            <a:endParaRPr lang="en-US" dirty="0"/>
          </a:p>
        </p:txBody>
      </p:sp>
    </p:spTree>
    <p:extLst>
      <p:ext uri="{BB962C8B-B14F-4D97-AF65-F5344CB8AC3E}">
        <p14:creationId xmlns:p14="http://schemas.microsoft.com/office/powerpoint/2010/main" val="30472065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2) Reference to an Instance Method</a:t>
            </a:r>
            <a:br>
              <a:rPr lang="en-US" sz="3600" b="1" dirty="0"/>
            </a:br>
            <a:endParaRPr lang="en-US" sz="3600" b="1" dirty="0"/>
          </a:p>
        </p:txBody>
      </p:sp>
      <p:sp>
        <p:nvSpPr>
          <p:cNvPr id="3" name="Content Placeholder 2"/>
          <p:cNvSpPr>
            <a:spLocks noGrp="1"/>
          </p:cNvSpPr>
          <p:nvPr>
            <p:ph idx="1"/>
          </p:nvPr>
        </p:nvSpPr>
        <p:spPr/>
        <p:txBody>
          <a:bodyPr/>
          <a:lstStyle/>
          <a:p>
            <a:pPr marL="0" indent="0">
              <a:buNone/>
            </a:pPr>
            <a:r>
              <a:rPr lang="en-US" dirty="0"/>
              <a:t>Syntax</a:t>
            </a:r>
          </a:p>
          <a:p>
            <a:r>
              <a:rPr lang="en-US" dirty="0" err="1" smtClean="0"/>
              <a:t>ClassObject</a:t>
            </a:r>
            <a:r>
              <a:rPr lang="en-US" dirty="0" smtClean="0"/>
              <a:t>::</a:t>
            </a:r>
            <a:r>
              <a:rPr lang="en-US" dirty="0" err="1" smtClean="0"/>
              <a:t>classMethodName</a:t>
            </a:r>
            <a:r>
              <a:rPr lang="en-US" dirty="0"/>
              <a:t>  </a:t>
            </a:r>
          </a:p>
          <a:p>
            <a:endParaRPr lang="en-US" dirty="0"/>
          </a:p>
        </p:txBody>
      </p:sp>
    </p:spTree>
    <p:extLst>
      <p:ext uri="{BB962C8B-B14F-4D97-AF65-F5344CB8AC3E}">
        <p14:creationId xmlns:p14="http://schemas.microsoft.com/office/powerpoint/2010/main" val="13780796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553200"/>
          </a:xfrm>
        </p:spPr>
        <p:txBody>
          <a:bodyPr>
            <a:normAutofit fontScale="70000" lnSpcReduction="20000"/>
          </a:bodyPr>
          <a:lstStyle/>
          <a:p>
            <a:pPr marL="0" indent="0">
              <a:buNone/>
            </a:pPr>
            <a:r>
              <a:rPr lang="en-US" b="1" dirty="0"/>
              <a:t>interface</a:t>
            </a:r>
            <a:r>
              <a:rPr lang="en-US" dirty="0"/>
              <a:t> </a:t>
            </a:r>
            <a:r>
              <a:rPr lang="en-US" dirty="0" err="1" smtClean="0"/>
              <a:t>Abc</a:t>
            </a:r>
            <a:endParaRPr lang="en-US" dirty="0"/>
          </a:p>
          <a:p>
            <a:pPr marL="0" indent="0">
              <a:buNone/>
            </a:pPr>
            <a:r>
              <a:rPr lang="en-US" dirty="0"/>
              <a:t>{  </a:t>
            </a:r>
          </a:p>
          <a:p>
            <a:pPr marL="0" indent="0">
              <a:buNone/>
            </a:pPr>
            <a:r>
              <a:rPr lang="en-US" dirty="0"/>
              <a:t>    </a:t>
            </a:r>
            <a:r>
              <a:rPr lang="en-US" b="1" dirty="0"/>
              <a:t>void</a:t>
            </a:r>
            <a:r>
              <a:rPr lang="en-US" dirty="0"/>
              <a:t> say();  </a:t>
            </a:r>
          </a:p>
          <a:p>
            <a:pPr marL="0" indent="0">
              <a:buNone/>
            </a:pPr>
            <a:r>
              <a:rPr lang="en-US" dirty="0"/>
              <a:t>}  </a:t>
            </a:r>
          </a:p>
          <a:p>
            <a:pPr marL="0" indent="0">
              <a:buNone/>
            </a:pPr>
            <a:r>
              <a:rPr lang="en-US" dirty="0"/>
              <a:t>public class </a:t>
            </a:r>
            <a:r>
              <a:rPr lang="en-US" dirty="0" smtClean="0"/>
              <a:t>Xyz</a:t>
            </a:r>
            <a:endParaRPr lang="en-US" dirty="0"/>
          </a:p>
          <a:p>
            <a:pPr marL="0" indent="0">
              <a:buNone/>
            </a:pPr>
            <a:r>
              <a:rPr lang="en-US" dirty="0"/>
              <a:t>{  </a:t>
            </a:r>
          </a:p>
          <a:p>
            <a:pPr marL="0" indent="0">
              <a:buNone/>
            </a:pPr>
            <a:r>
              <a:rPr lang="en-US" dirty="0"/>
              <a:t>    </a:t>
            </a:r>
            <a:r>
              <a:rPr lang="en-US" b="1" dirty="0"/>
              <a:t>public</a:t>
            </a:r>
            <a:r>
              <a:rPr lang="en-US" dirty="0"/>
              <a:t> </a:t>
            </a:r>
            <a:r>
              <a:rPr lang="en-US" b="1" dirty="0"/>
              <a:t>void</a:t>
            </a:r>
            <a:r>
              <a:rPr lang="en-US" dirty="0"/>
              <a:t> </a:t>
            </a:r>
            <a:r>
              <a:rPr lang="en-US" dirty="0" err="1" smtClean="0"/>
              <a:t>methodA</a:t>
            </a:r>
            <a:r>
              <a:rPr lang="en-US" dirty="0" smtClean="0"/>
              <a:t> ()</a:t>
            </a:r>
            <a:endParaRPr lang="en-US" dirty="0"/>
          </a:p>
          <a:p>
            <a:pPr marL="0" indent="0">
              <a:buNone/>
            </a:pPr>
            <a:r>
              <a:rPr lang="en-US" dirty="0"/>
              <a:t>{  </a:t>
            </a:r>
          </a:p>
          <a:p>
            <a:pPr marL="0" indent="0">
              <a:buNone/>
            </a:pPr>
            <a:r>
              <a:rPr lang="en-US" dirty="0"/>
              <a:t>        </a:t>
            </a:r>
            <a:r>
              <a:rPr lang="en-US" dirty="0" err="1"/>
              <a:t>System.out.println</a:t>
            </a:r>
            <a:r>
              <a:rPr lang="en-US" dirty="0"/>
              <a:t>("Hello, this is non-static method.");  </a:t>
            </a:r>
          </a:p>
          <a:p>
            <a:pPr marL="0" indent="0">
              <a:buNone/>
            </a:pPr>
            <a:r>
              <a:rPr lang="en-US" dirty="0"/>
              <a:t>    }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  </a:t>
            </a:r>
          </a:p>
          <a:p>
            <a:pPr marL="0" indent="0">
              <a:buNone/>
            </a:pPr>
            <a:r>
              <a:rPr lang="en-US" dirty="0"/>
              <a:t>         </a:t>
            </a:r>
            <a:r>
              <a:rPr lang="en-US" dirty="0" smtClean="0"/>
              <a:t>   Xyz hello=</a:t>
            </a:r>
            <a:r>
              <a:rPr lang="en-US" dirty="0"/>
              <a:t> </a:t>
            </a:r>
            <a:r>
              <a:rPr lang="en-US" b="1" dirty="0"/>
              <a:t>new</a:t>
            </a:r>
            <a:r>
              <a:rPr lang="en-US" dirty="0"/>
              <a:t> </a:t>
            </a:r>
            <a:r>
              <a:rPr lang="en-US" dirty="0" smtClean="0"/>
              <a:t>Xyz();</a:t>
            </a:r>
            <a:r>
              <a:rPr lang="en-US" dirty="0"/>
              <a:t> </a:t>
            </a:r>
            <a:endParaRPr lang="en-US" dirty="0" smtClean="0"/>
          </a:p>
          <a:p>
            <a:pPr marL="0" indent="0">
              <a:buNone/>
            </a:pPr>
            <a:r>
              <a:rPr lang="en-US" dirty="0"/>
              <a:t>            </a:t>
            </a:r>
            <a:r>
              <a:rPr lang="en-US" dirty="0" err="1"/>
              <a:t>A</a:t>
            </a:r>
            <a:r>
              <a:rPr lang="en-US" dirty="0" err="1" smtClean="0"/>
              <a:t>bc</a:t>
            </a:r>
            <a:r>
              <a:rPr lang="en-US" dirty="0"/>
              <a:t> </a:t>
            </a:r>
            <a:r>
              <a:rPr lang="en-US" dirty="0" smtClean="0"/>
              <a:t>obj1</a:t>
            </a:r>
            <a:r>
              <a:rPr lang="en-US" dirty="0"/>
              <a:t> = </a:t>
            </a:r>
            <a:r>
              <a:rPr lang="en-US" dirty="0" smtClean="0"/>
              <a:t>hello:: </a:t>
            </a:r>
            <a:r>
              <a:rPr lang="en-US" dirty="0" err="1"/>
              <a:t>methodA</a:t>
            </a:r>
            <a:r>
              <a:rPr lang="en-US" dirty="0" smtClean="0"/>
              <a:t>;</a:t>
            </a:r>
            <a:r>
              <a:rPr lang="en-US" dirty="0"/>
              <a:t>    </a:t>
            </a:r>
          </a:p>
          <a:p>
            <a:pPr marL="0" indent="0">
              <a:buNone/>
            </a:pPr>
            <a:r>
              <a:rPr lang="en-US" dirty="0"/>
              <a:t>            </a:t>
            </a:r>
            <a:r>
              <a:rPr lang="en-US" dirty="0" smtClean="0"/>
              <a:t>obj1.say</a:t>
            </a:r>
            <a:r>
              <a:rPr lang="en-US" dirty="0"/>
              <a:t>();      </a:t>
            </a:r>
          </a:p>
          <a:p>
            <a:pPr marL="0" indent="0">
              <a:buNone/>
            </a:pPr>
            <a:r>
              <a:rPr lang="en-US" dirty="0"/>
              <a:t>    }  </a:t>
            </a:r>
            <a:r>
              <a:rPr lang="en-US" dirty="0" smtClean="0"/>
              <a:t>}</a:t>
            </a:r>
            <a:r>
              <a:rPr lang="en-US" dirty="0"/>
              <a:t>  </a:t>
            </a:r>
            <a:endParaRPr lang="en-US" dirty="0" smtClean="0"/>
          </a:p>
          <a:p>
            <a:pPr marL="0" indent="0">
              <a:buNone/>
            </a:pPr>
            <a:endParaRPr lang="en-US" dirty="0"/>
          </a:p>
          <a:p>
            <a:pPr marL="0" indent="0">
              <a:buNone/>
            </a:pPr>
            <a:r>
              <a:rPr lang="en-US" b="1" dirty="0"/>
              <a:t>Output:</a:t>
            </a:r>
            <a:endParaRPr lang="en-US" dirty="0"/>
          </a:p>
          <a:p>
            <a:pPr marL="0" indent="0">
              <a:buNone/>
            </a:pPr>
            <a:r>
              <a:rPr lang="en-US" dirty="0"/>
              <a:t>Hello, this is non-static method</a:t>
            </a:r>
            <a:r>
              <a:rPr lang="en-US" dirty="0" smtClean="0"/>
              <a:t>. </a:t>
            </a:r>
            <a:endParaRPr lang="en-US" dirty="0"/>
          </a:p>
        </p:txBody>
      </p:sp>
    </p:spTree>
    <p:extLst>
      <p:ext uri="{BB962C8B-B14F-4D97-AF65-F5344CB8AC3E}">
        <p14:creationId xmlns:p14="http://schemas.microsoft.com/office/powerpoint/2010/main" val="26370190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Reference to a Constructor</a:t>
            </a:r>
          </a:p>
        </p:txBody>
      </p:sp>
      <p:sp>
        <p:nvSpPr>
          <p:cNvPr id="3" name="Content Placeholder 2"/>
          <p:cNvSpPr>
            <a:spLocks noGrp="1"/>
          </p:cNvSpPr>
          <p:nvPr>
            <p:ph idx="1"/>
          </p:nvPr>
        </p:nvSpPr>
        <p:spPr/>
        <p:txBody>
          <a:bodyPr/>
          <a:lstStyle/>
          <a:p>
            <a:r>
              <a:rPr lang="en-US" b="1" dirty="0"/>
              <a:t>Syntax: </a:t>
            </a:r>
            <a:r>
              <a:rPr lang="en-US" dirty="0" err="1"/>
              <a:t>ClassName</a:t>
            </a:r>
            <a:r>
              <a:rPr lang="en-US" dirty="0"/>
              <a:t>::</a:t>
            </a:r>
            <a:r>
              <a:rPr lang="en-US" b="1" dirty="0"/>
              <a:t>new</a:t>
            </a:r>
            <a:r>
              <a:rPr lang="en-US" dirty="0"/>
              <a:t>  </a:t>
            </a:r>
          </a:p>
          <a:p>
            <a:endParaRPr lang="en-US" dirty="0"/>
          </a:p>
        </p:txBody>
      </p:sp>
    </p:spTree>
    <p:extLst>
      <p:ext uri="{BB962C8B-B14F-4D97-AF65-F5344CB8AC3E}">
        <p14:creationId xmlns:p14="http://schemas.microsoft.com/office/powerpoint/2010/main" val="26650160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553200"/>
          </a:xfrm>
        </p:spPr>
        <p:txBody>
          <a:bodyPr>
            <a:normAutofit fontScale="62500" lnSpcReduction="20000"/>
          </a:bodyPr>
          <a:lstStyle/>
          <a:p>
            <a:pPr marL="0" indent="0">
              <a:buNone/>
            </a:pPr>
            <a:r>
              <a:rPr lang="en-US" b="1" dirty="0"/>
              <a:t>interface</a:t>
            </a:r>
            <a:r>
              <a:rPr lang="en-US" dirty="0"/>
              <a:t> </a:t>
            </a:r>
            <a:r>
              <a:rPr lang="en-US" dirty="0" err="1"/>
              <a:t>Messageable</a:t>
            </a:r>
            <a:endParaRPr lang="en-US" dirty="0"/>
          </a:p>
          <a:p>
            <a:pPr marL="0" indent="0">
              <a:buNone/>
            </a:pPr>
            <a:r>
              <a:rPr lang="en-US" dirty="0"/>
              <a:t>{  </a:t>
            </a:r>
          </a:p>
          <a:p>
            <a:pPr marL="0" indent="0">
              <a:buNone/>
            </a:pPr>
            <a:r>
              <a:rPr lang="en-US" dirty="0"/>
              <a:t>    Message </a:t>
            </a:r>
            <a:r>
              <a:rPr lang="en-US" dirty="0" err="1"/>
              <a:t>getMessage</a:t>
            </a:r>
            <a:r>
              <a:rPr lang="en-US" dirty="0"/>
              <a:t>(String </a:t>
            </a:r>
            <a:r>
              <a:rPr lang="en-US" dirty="0" err="1"/>
              <a:t>msg</a:t>
            </a:r>
            <a:r>
              <a:rPr lang="en-US" dirty="0"/>
              <a:t>);  </a:t>
            </a:r>
          </a:p>
          <a:p>
            <a:pPr marL="0" indent="0">
              <a:buNone/>
            </a:pPr>
            <a:r>
              <a:rPr lang="en-US" dirty="0"/>
              <a:t>}  </a:t>
            </a:r>
          </a:p>
          <a:p>
            <a:pPr marL="0" indent="0">
              <a:buNone/>
            </a:pPr>
            <a:r>
              <a:rPr lang="en-US" b="1" dirty="0"/>
              <a:t>class</a:t>
            </a:r>
            <a:r>
              <a:rPr lang="en-US" dirty="0"/>
              <a:t> Message</a:t>
            </a:r>
          </a:p>
          <a:p>
            <a:pPr marL="0" indent="0">
              <a:buNone/>
            </a:pPr>
            <a:r>
              <a:rPr lang="en-US" dirty="0"/>
              <a:t>{  </a:t>
            </a:r>
          </a:p>
          <a:p>
            <a:pPr marL="0" indent="0">
              <a:buNone/>
            </a:pPr>
            <a:r>
              <a:rPr lang="en-US" dirty="0"/>
              <a:t>    </a:t>
            </a:r>
            <a:r>
              <a:rPr lang="en-US" b="1" dirty="0"/>
              <a:t>public</a:t>
            </a:r>
            <a:r>
              <a:rPr lang="en-US" dirty="0"/>
              <a:t> Message(String </a:t>
            </a:r>
            <a:r>
              <a:rPr lang="en-US" dirty="0" err="1"/>
              <a:t>msg</a:t>
            </a:r>
            <a:r>
              <a:rPr lang="en-US" dirty="0"/>
              <a:t>)</a:t>
            </a:r>
          </a:p>
          <a:p>
            <a:pPr marL="0" indent="0">
              <a:buNone/>
            </a:pPr>
            <a:r>
              <a:rPr lang="en-US" dirty="0"/>
              <a:t>{  </a:t>
            </a:r>
          </a:p>
          <a:p>
            <a:pPr marL="0" indent="0">
              <a:buNone/>
            </a:pPr>
            <a:r>
              <a:rPr lang="en-US" dirty="0"/>
              <a:t>        </a:t>
            </a:r>
            <a:r>
              <a:rPr lang="en-US" dirty="0" err="1"/>
              <a:t>System.out.print</a:t>
            </a:r>
            <a:r>
              <a:rPr lang="en-US" dirty="0"/>
              <a:t>(</a:t>
            </a:r>
            <a:r>
              <a:rPr lang="en-US" dirty="0" err="1"/>
              <a:t>msg</a:t>
            </a:r>
            <a:r>
              <a:rPr lang="en-US" dirty="0"/>
              <a:t>);  </a:t>
            </a:r>
          </a:p>
          <a:p>
            <a:pPr marL="0" indent="0">
              <a:buNone/>
            </a:pPr>
            <a:r>
              <a:rPr lang="en-US" dirty="0"/>
              <a:t>    }  </a:t>
            </a:r>
            <a:r>
              <a:rPr lang="en-US" dirty="0" smtClean="0"/>
              <a:t>}</a:t>
            </a:r>
            <a:r>
              <a:rPr lang="en-US" dirty="0"/>
              <a:t>  </a:t>
            </a:r>
            <a:endParaRPr lang="en-US" dirty="0" smtClean="0"/>
          </a:p>
          <a:p>
            <a:pPr marL="0" indent="0">
              <a:buNone/>
            </a:pPr>
            <a:r>
              <a:rPr lang="en-US" b="1" dirty="0" smtClean="0"/>
              <a:t>public</a:t>
            </a:r>
            <a:r>
              <a:rPr lang="en-US" dirty="0"/>
              <a:t> </a:t>
            </a:r>
            <a:r>
              <a:rPr lang="en-US" b="1" dirty="0"/>
              <a:t>class</a:t>
            </a:r>
            <a:r>
              <a:rPr lang="en-US" dirty="0"/>
              <a:t> </a:t>
            </a:r>
            <a:r>
              <a:rPr lang="en-US" dirty="0" err="1"/>
              <a:t>ConstructorReference</a:t>
            </a:r>
            <a:r>
              <a:rPr lang="en-US" dirty="0"/>
              <a:t> </a:t>
            </a:r>
          </a:p>
          <a:p>
            <a:pPr marL="0" indent="0">
              <a:buNone/>
            </a:pPr>
            <a:r>
              <a:rPr lang="en-US" dirty="0"/>
              <a:t>{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  </a:t>
            </a:r>
          </a:p>
          <a:p>
            <a:pPr marL="0" indent="0">
              <a:buNone/>
            </a:pPr>
            <a:r>
              <a:rPr lang="en-US" dirty="0"/>
              <a:t>        </a:t>
            </a:r>
            <a:r>
              <a:rPr lang="en-US" dirty="0" err="1"/>
              <a:t>Messageable</a:t>
            </a:r>
            <a:r>
              <a:rPr lang="en-US" dirty="0"/>
              <a:t> hello = Message::</a:t>
            </a:r>
            <a:r>
              <a:rPr lang="en-US" b="1" dirty="0"/>
              <a:t>new</a:t>
            </a:r>
            <a:r>
              <a:rPr lang="en-US" dirty="0"/>
              <a:t>;  </a:t>
            </a:r>
          </a:p>
          <a:p>
            <a:pPr marL="0" indent="0">
              <a:buNone/>
            </a:pPr>
            <a:r>
              <a:rPr lang="en-US" dirty="0"/>
              <a:t>        </a:t>
            </a:r>
            <a:r>
              <a:rPr lang="en-US" dirty="0" err="1"/>
              <a:t>hello.getMessage</a:t>
            </a:r>
            <a:r>
              <a:rPr lang="en-US" dirty="0"/>
              <a:t>("Hello");  </a:t>
            </a:r>
          </a:p>
          <a:p>
            <a:pPr marL="0" indent="0">
              <a:buNone/>
            </a:pPr>
            <a:r>
              <a:rPr lang="en-US" dirty="0"/>
              <a:t>    }  </a:t>
            </a:r>
            <a:r>
              <a:rPr lang="en-US" dirty="0" smtClean="0"/>
              <a:t>}</a:t>
            </a:r>
          </a:p>
          <a:p>
            <a:pPr marL="0" indent="0">
              <a:buNone/>
            </a:pPr>
            <a:r>
              <a:rPr lang="en-US" dirty="0"/>
              <a:t>  </a:t>
            </a:r>
          </a:p>
          <a:p>
            <a:pPr marL="0" indent="0">
              <a:buNone/>
            </a:pPr>
            <a:r>
              <a:rPr lang="en-US" b="1" dirty="0"/>
              <a:t>Output:</a:t>
            </a:r>
            <a:endParaRPr lang="en-US" dirty="0"/>
          </a:p>
          <a:p>
            <a:pPr marL="0" indent="0">
              <a:buNone/>
            </a:pPr>
            <a:r>
              <a:rPr lang="en-US" dirty="0"/>
              <a:t>Hello</a:t>
            </a:r>
          </a:p>
        </p:txBody>
      </p:sp>
    </p:spTree>
    <p:extLst>
      <p:ext uri="{BB962C8B-B14F-4D97-AF65-F5344CB8AC3E}">
        <p14:creationId xmlns:p14="http://schemas.microsoft.com/office/powerpoint/2010/main" val="6500882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u="sng" dirty="0"/>
              <a:t>Java Compiler and Interpreter</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9875832"/>
              </p:ext>
            </p:extLst>
          </p:nvPr>
        </p:nvGraphicFramePr>
        <p:xfrm>
          <a:off x="152403" y="762000"/>
          <a:ext cx="8762997" cy="5867401"/>
        </p:xfrm>
        <a:graphic>
          <a:graphicData uri="http://schemas.openxmlformats.org/drawingml/2006/table">
            <a:tbl>
              <a:tblPr firstRow="1" firstCol="1" bandRow="1">
                <a:tableStyleId>{5940675A-B579-460E-94D1-54222C63F5DA}</a:tableStyleId>
              </a:tblPr>
              <a:tblGrid>
                <a:gridCol w="609598"/>
                <a:gridCol w="3886202"/>
                <a:gridCol w="4267197"/>
              </a:tblGrid>
              <a:tr h="659788">
                <a:tc>
                  <a:txBody>
                    <a:bodyPr/>
                    <a:lstStyle/>
                    <a:p>
                      <a:pPr marL="0" marR="0">
                        <a:lnSpc>
                          <a:spcPct val="115000"/>
                        </a:lnSpc>
                        <a:spcBef>
                          <a:spcPts val="0"/>
                        </a:spcBef>
                        <a:spcAft>
                          <a:spcPts val="0"/>
                        </a:spcAft>
                      </a:pPr>
                      <a:r>
                        <a:rPr lang="en-US" sz="1800" b="1" dirty="0">
                          <a:effectLst/>
                        </a:rPr>
                        <a:t>No</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effectLst/>
                        </a:rPr>
                        <a:t>Compiler</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effectLst/>
                        </a:rPr>
                        <a:t>Interpreter</a:t>
                      </a:r>
                      <a:endParaRPr lang="en-US" sz="1600" b="1" dirty="0">
                        <a:effectLst/>
                        <a:latin typeface="Calibri"/>
                        <a:ea typeface="Calibri"/>
                        <a:cs typeface="Times New Roman"/>
                      </a:endParaRPr>
                    </a:p>
                  </a:txBody>
                  <a:tcPr marL="68580" marR="68580" marT="0" marB="0"/>
                </a:tc>
              </a:tr>
              <a:tr h="860019">
                <a:tc>
                  <a:txBody>
                    <a:bodyPr/>
                    <a:lstStyle/>
                    <a:p>
                      <a:pPr marL="0" marR="0" algn="just">
                        <a:lnSpc>
                          <a:spcPct val="115000"/>
                        </a:lnSpc>
                        <a:spcBef>
                          <a:spcPts val="0"/>
                        </a:spcBef>
                        <a:spcAft>
                          <a:spcPts val="0"/>
                        </a:spcAft>
                      </a:pPr>
                      <a:r>
                        <a:rPr lang="en-US" sz="1800" dirty="0">
                          <a:effectLst/>
                        </a:rPr>
                        <a:t>1</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effectLst/>
                        </a:rPr>
                        <a:t>Compiler Takes Entire program as input</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Interpreter Takes Single instruction as input.</a:t>
                      </a:r>
                      <a:endParaRPr lang="en-US" sz="1600">
                        <a:effectLst/>
                        <a:latin typeface="Calibri"/>
                        <a:ea typeface="Calibri"/>
                        <a:cs typeface="Times New Roman"/>
                      </a:endParaRPr>
                    </a:p>
                  </a:txBody>
                  <a:tcPr marL="68580" marR="68580" marT="0" marB="0"/>
                </a:tc>
              </a:tr>
              <a:tr h="567636">
                <a:tc>
                  <a:txBody>
                    <a:bodyPr/>
                    <a:lstStyle/>
                    <a:p>
                      <a:pPr marL="0" marR="0" algn="just">
                        <a:lnSpc>
                          <a:spcPct val="115000"/>
                        </a:lnSpc>
                        <a:spcBef>
                          <a:spcPts val="0"/>
                        </a:spcBef>
                        <a:spcAft>
                          <a:spcPts val="0"/>
                        </a:spcAft>
                      </a:pPr>
                      <a:r>
                        <a:rPr lang="en-US" sz="1800" dirty="0">
                          <a:effectLst/>
                        </a:rPr>
                        <a:t>2</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Intermediate Object Code is Generated</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No Intermediate Object Code is Generated</a:t>
                      </a:r>
                      <a:endParaRPr lang="en-US" sz="1600">
                        <a:effectLst/>
                        <a:latin typeface="Calibri"/>
                        <a:ea typeface="Calibri"/>
                        <a:cs typeface="Times New Roman"/>
                      </a:endParaRPr>
                    </a:p>
                  </a:txBody>
                  <a:tcPr marL="68580" marR="68580" marT="0" marB="0"/>
                </a:tc>
              </a:tr>
              <a:tr h="860019">
                <a:tc>
                  <a:txBody>
                    <a:bodyPr/>
                    <a:lstStyle/>
                    <a:p>
                      <a:pPr marL="0" marR="0" algn="just">
                        <a:lnSpc>
                          <a:spcPct val="115000"/>
                        </a:lnSpc>
                        <a:spcBef>
                          <a:spcPts val="0"/>
                        </a:spcBef>
                        <a:spcAft>
                          <a:spcPts val="0"/>
                        </a:spcAft>
                      </a:pPr>
                      <a:r>
                        <a:rPr lang="en-US" sz="1800" dirty="0">
                          <a:effectLst/>
                        </a:rPr>
                        <a:t>3</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Conditional Control Statements are Executes faster</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Conditional Control Statements are Executes slower</a:t>
                      </a:r>
                      <a:endParaRPr lang="en-US" sz="1600">
                        <a:effectLst/>
                        <a:latin typeface="Calibri"/>
                        <a:ea typeface="Calibri"/>
                        <a:cs typeface="Times New Roman"/>
                      </a:endParaRPr>
                    </a:p>
                  </a:txBody>
                  <a:tcPr marL="68580" marR="68580" marT="0" marB="0"/>
                </a:tc>
              </a:tr>
              <a:tr h="860019">
                <a:tc>
                  <a:txBody>
                    <a:bodyPr/>
                    <a:lstStyle/>
                    <a:p>
                      <a:pPr marL="0" marR="0" algn="just">
                        <a:lnSpc>
                          <a:spcPct val="115000"/>
                        </a:lnSpc>
                        <a:spcBef>
                          <a:spcPts val="0"/>
                        </a:spcBef>
                        <a:spcAft>
                          <a:spcPts val="0"/>
                        </a:spcAft>
                      </a:pPr>
                      <a:r>
                        <a:rPr lang="en-US" sz="1800" dirty="0">
                          <a:effectLst/>
                        </a:rPr>
                        <a:t>4</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Memory Requirement : More(Since Object Code is Generated)</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Memory Requirement is Less</a:t>
                      </a:r>
                      <a:endParaRPr lang="en-US" sz="1600">
                        <a:effectLst/>
                        <a:latin typeface="Calibri"/>
                        <a:ea typeface="Calibri"/>
                        <a:cs typeface="Times New Roman"/>
                      </a:endParaRPr>
                    </a:p>
                  </a:txBody>
                  <a:tcPr marL="68580" marR="68580" marT="0" marB="0"/>
                </a:tc>
              </a:tr>
              <a:tr h="860019">
                <a:tc>
                  <a:txBody>
                    <a:bodyPr/>
                    <a:lstStyle/>
                    <a:p>
                      <a:pPr marL="0" marR="0" algn="just">
                        <a:lnSpc>
                          <a:spcPct val="115000"/>
                        </a:lnSpc>
                        <a:spcBef>
                          <a:spcPts val="0"/>
                        </a:spcBef>
                        <a:spcAft>
                          <a:spcPts val="0"/>
                        </a:spcAft>
                      </a:pPr>
                      <a:r>
                        <a:rPr lang="en-US" sz="1800" dirty="0">
                          <a:effectLst/>
                        </a:rPr>
                        <a:t>5</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Program need not be compiled every time</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Every time higher level program is converted into lower level program</a:t>
                      </a:r>
                      <a:endParaRPr lang="en-US" sz="1600">
                        <a:effectLst/>
                        <a:latin typeface="Calibri"/>
                        <a:ea typeface="Calibri"/>
                        <a:cs typeface="Times New Roman"/>
                      </a:endParaRPr>
                    </a:p>
                  </a:txBody>
                  <a:tcPr marL="68580" marR="68580" marT="0" marB="0"/>
                </a:tc>
              </a:tr>
              <a:tr h="860019">
                <a:tc>
                  <a:txBody>
                    <a:bodyPr/>
                    <a:lstStyle/>
                    <a:p>
                      <a:pPr marL="0" marR="0" algn="just">
                        <a:lnSpc>
                          <a:spcPct val="115000"/>
                        </a:lnSpc>
                        <a:spcBef>
                          <a:spcPts val="0"/>
                        </a:spcBef>
                        <a:spcAft>
                          <a:spcPts val="0"/>
                        </a:spcAft>
                      </a:pPr>
                      <a:r>
                        <a:rPr lang="en-US" sz="1800" dirty="0">
                          <a:effectLst/>
                        </a:rPr>
                        <a:t>6</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Errors are displayed after entire program is checked</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Errors are displayed for every instruction interpreted (if any)</a:t>
                      </a:r>
                      <a:endParaRPr lang="en-US" sz="1600">
                        <a:effectLst/>
                        <a:latin typeface="Calibri"/>
                        <a:ea typeface="Calibri"/>
                        <a:cs typeface="Times New Roman"/>
                      </a:endParaRPr>
                    </a:p>
                  </a:txBody>
                  <a:tcPr marL="68580" marR="68580" marT="0" marB="0"/>
                </a:tc>
              </a:tr>
              <a:tr h="339882">
                <a:tc>
                  <a:txBody>
                    <a:bodyPr/>
                    <a:lstStyle/>
                    <a:p>
                      <a:pPr marL="0" marR="0" algn="just">
                        <a:lnSpc>
                          <a:spcPct val="115000"/>
                        </a:lnSpc>
                        <a:spcBef>
                          <a:spcPts val="0"/>
                        </a:spcBef>
                        <a:spcAft>
                          <a:spcPts val="0"/>
                        </a:spcAft>
                      </a:pPr>
                      <a:r>
                        <a:rPr lang="en-US" sz="1800" dirty="0">
                          <a:effectLst/>
                        </a:rPr>
                        <a:t>7</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effectLst/>
                        </a:rPr>
                        <a:t>Example : C Compiler</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effectLst/>
                        </a:rPr>
                        <a:t>Example : BASIC</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132679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Difference between Java and C</a:t>
            </a:r>
            <a:r>
              <a:rPr lang="en-US" b="1" u="sng"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080406"/>
              </p:ext>
            </p:extLst>
          </p:nvPr>
        </p:nvGraphicFramePr>
        <p:xfrm>
          <a:off x="152400" y="1600199"/>
          <a:ext cx="8839200" cy="5142004"/>
        </p:xfrm>
        <a:graphic>
          <a:graphicData uri="http://schemas.openxmlformats.org/drawingml/2006/table">
            <a:tbl>
              <a:tblPr firstRow="1" firstCol="1" bandRow="1">
                <a:tableStyleId>{69CF1AB2-1976-4502-BF36-3FF5EA218861}</a:tableStyleId>
              </a:tblPr>
              <a:tblGrid>
                <a:gridCol w="4572000"/>
                <a:gridCol w="4267200"/>
              </a:tblGrid>
              <a:tr h="1537744">
                <a:tc>
                  <a:txBody>
                    <a:bodyPr/>
                    <a:lstStyle/>
                    <a:p>
                      <a:pPr marL="0" marR="0">
                        <a:lnSpc>
                          <a:spcPct val="115000"/>
                        </a:lnSpc>
                        <a:spcBef>
                          <a:spcPts val="0"/>
                        </a:spcBef>
                        <a:spcAft>
                          <a:spcPts val="1500"/>
                        </a:spcAft>
                      </a:pPr>
                      <a:r>
                        <a:rPr lang="en-US" sz="2000" b="0" dirty="0">
                          <a:effectLst/>
                        </a:rPr>
                        <a:t>Java is </a:t>
                      </a:r>
                      <a:r>
                        <a:rPr lang="en-US" sz="2000" b="1" dirty="0">
                          <a:effectLst/>
                        </a:rPr>
                        <a:t>pure object oriented programming </a:t>
                      </a:r>
                      <a:r>
                        <a:rPr lang="en-US" sz="2000" b="0" dirty="0">
                          <a:effectLst/>
                        </a:rPr>
                        <a:t>language. We can't design and develop our programs and applications without object.</a:t>
                      </a:r>
                      <a:endParaRPr lang="en-US" sz="18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is semi object oriented language </a:t>
                      </a:r>
                      <a:r>
                        <a:rPr lang="en-US" sz="2000" b="0" dirty="0" err="1">
                          <a:effectLst/>
                        </a:rPr>
                        <a:t>b'coz</a:t>
                      </a:r>
                      <a:r>
                        <a:rPr lang="en-US" sz="2000" b="0" dirty="0">
                          <a:effectLst/>
                        </a:rPr>
                        <a:t> we can design and develop our programs and applications, with and without object.</a:t>
                      </a:r>
                      <a:endParaRPr lang="en-US" sz="1800" b="0" dirty="0">
                        <a:solidFill>
                          <a:schemeClr val="tx1"/>
                        </a:solidFill>
                        <a:effectLst/>
                        <a:latin typeface="Calibri"/>
                        <a:ea typeface="Calibri"/>
                        <a:cs typeface="Times New Roman"/>
                      </a:endParaRPr>
                    </a:p>
                  </a:txBody>
                  <a:tcPr marL="68580" marR="68580" marT="0" marB="0"/>
                </a:tc>
              </a:tr>
              <a:tr h="1014956">
                <a:tc>
                  <a:txBody>
                    <a:bodyPr/>
                    <a:lstStyle/>
                    <a:p>
                      <a:pPr marL="0" marR="0">
                        <a:lnSpc>
                          <a:spcPct val="115000"/>
                        </a:lnSpc>
                        <a:spcBef>
                          <a:spcPts val="0"/>
                        </a:spcBef>
                        <a:spcAft>
                          <a:spcPts val="1500"/>
                        </a:spcAft>
                      </a:pPr>
                      <a:r>
                        <a:rPr lang="en-US" sz="2000" b="0" dirty="0">
                          <a:effectLst/>
                        </a:rPr>
                        <a:t>Java is Dynamic, Java allocates memory at run-time.</a:t>
                      </a:r>
                      <a:endParaRPr lang="en-US" sz="18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is static, C++ allocates memory at compile-time.</a:t>
                      </a:r>
                      <a:endParaRPr lang="en-US" sz="1800" b="0" dirty="0">
                        <a:solidFill>
                          <a:schemeClr val="tx1"/>
                        </a:solidFill>
                        <a:effectLst/>
                        <a:latin typeface="Calibri"/>
                        <a:ea typeface="Calibri"/>
                        <a:cs typeface="Times New Roman"/>
                      </a:endParaRPr>
                    </a:p>
                  </a:txBody>
                  <a:tcPr marL="68580" marR="68580" marT="0" marB="0"/>
                </a:tc>
              </a:tr>
              <a:tr h="1537744">
                <a:tc>
                  <a:txBody>
                    <a:bodyPr/>
                    <a:lstStyle/>
                    <a:p>
                      <a:pPr marL="0" marR="0">
                        <a:lnSpc>
                          <a:spcPct val="115000"/>
                        </a:lnSpc>
                        <a:spcBef>
                          <a:spcPts val="0"/>
                        </a:spcBef>
                        <a:spcAft>
                          <a:spcPts val="1500"/>
                        </a:spcAft>
                      </a:pPr>
                      <a:r>
                        <a:rPr lang="en-US" sz="2000" b="0" dirty="0">
                          <a:effectLst/>
                        </a:rPr>
                        <a:t>Java doesn't support pointers, </a:t>
                      </a:r>
                      <a:r>
                        <a:rPr lang="en-US" sz="2000" b="0" dirty="0" err="1">
                          <a:effectLst/>
                        </a:rPr>
                        <a:t>goto</a:t>
                      </a:r>
                      <a:r>
                        <a:rPr lang="en-US" sz="2000" b="0" dirty="0">
                          <a:effectLst/>
                        </a:rPr>
                        <a:t> statement, operator overloading, templates, etc.</a:t>
                      </a:r>
                      <a:endParaRPr lang="en-US" sz="18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does support pointers, </a:t>
                      </a:r>
                      <a:r>
                        <a:rPr lang="en-US" sz="2000" b="0" dirty="0" err="1">
                          <a:effectLst/>
                        </a:rPr>
                        <a:t>goto</a:t>
                      </a:r>
                      <a:r>
                        <a:rPr lang="en-US" sz="2000" b="0" dirty="0">
                          <a:effectLst/>
                        </a:rPr>
                        <a:t> statement, operator overloading, templates.</a:t>
                      </a:r>
                      <a:endParaRPr lang="en-US" sz="1800" b="0" dirty="0">
                        <a:solidFill>
                          <a:schemeClr val="tx1"/>
                        </a:solidFill>
                        <a:effectLst/>
                        <a:latin typeface="Calibri"/>
                        <a:ea typeface="Calibri"/>
                        <a:cs typeface="Times New Roman"/>
                      </a:endParaRPr>
                    </a:p>
                  </a:txBody>
                  <a:tcPr marL="68580" marR="68580" marT="0" marB="0"/>
                </a:tc>
              </a:tr>
              <a:tr h="1014956">
                <a:tc>
                  <a:txBody>
                    <a:bodyPr/>
                    <a:lstStyle/>
                    <a:p>
                      <a:pPr marL="0" marR="0">
                        <a:lnSpc>
                          <a:spcPct val="115000"/>
                        </a:lnSpc>
                        <a:spcBef>
                          <a:spcPts val="0"/>
                        </a:spcBef>
                        <a:spcAft>
                          <a:spcPts val="1500"/>
                        </a:spcAft>
                      </a:pPr>
                      <a:r>
                        <a:rPr lang="en-US" sz="2000" b="0">
                          <a:effectLst/>
                        </a:rPr>
                        <a:t>Java doesn't support multiple inheritance. Java uses interface for multiple inheritance.</a:t>
                      </a:r>
                      <a:endParaRPr lang="en-US" sz="1800" b="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does support multiple inheritance.</a:t>
                      </a:r>
                      <a:endParaRPr lang="en-US" sz="1800" b="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75531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7206904"/>
              </p:ext>
            </p:extLst>
          </p:nvPr>
        </p:nvGraphicFramePr>
        <p:xfrm>
          <a:off x="304800" y="457200"/>
          <a:ext cx="8534400" cy="5113236"/>
        </p:xfrm>
        <a:graphic>
          <a:graphicData uri="http://schemas.openxmlformats.org/drawingml/2006/table">
            <a:tbl>
              <a:tblPr firstRow="1" firstCol="1" bandRow="1">
                <a:tableStyleId>{69CF1AB2-1976-4502-BF36-3FF5EA218861}</a:tableStyleId>
              </a:tblPr>
              <a:tblGrid>
                <a:gridCol w="4267200"/>
                <a:gridCol w="4267200"/>
              </a:tblGrid>
              <a:tr h="1371600">
                <a:tc>
                  <a:txBody>
                    <a:bodyPr/>
                    <a:lstStyle/>
                    <a:p>
                      <a:pPr marL="0" marR="0">
                        <a:lnSpc>
                          <a:spcPct val="115000"/>
                        </a:lnSpc>
                        <a:spcBef>
                          <a:spcPts val="0"/>
                        </a:spcBef>
                        <a:spcAft>
                          <a:spcPts val="1500"/>
                        </a:spcAft>
                      </a:pPr>
                      <a:r>
                        <a:rPr lang="en-US" sz="2000" b="0" dirty="0">
                          <a:effectLst/>
                        </a:rPr>
                        <a:t>Java supports automatic garbage collection. Java does not support destructors as C++ does.</a:t>
                      </a:r>
                      <a:endParaRPr lang="en-US" sz="18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does support destructors, which is automatically invoked when the object goes out of scope.</a:t>
                      </a:r>
                      <a:endParaRPr lang="en-US" sz="1800" b="0" dirty="0">
                        <a:effectLst/>
                        <a:latin typeface="Calibri"/>
                        <a:ea typeface="Calibri"/>
                        <a:cs typeface="Times New Roman"/>
                      </a:endParaRPr>
                    </a:p>
                  </a:txBody>
                  <a:tcPr marL="68580" marR="68580" marT="0" marB="0"/>
                </a:tc>
              </a:tr>
              <a:tr h="990600">
                <a:tc>
                  <a:txBody>
                    <a:bodyPr/>
                    <a:lstStyle/>
                    <a:p>
                      <a:pPr marL="0" marR="0">
                        <a:lnSpc>
                          <a:spcPct val="115000"/>
                        </a:lnSpc>
                        <a:spcBef>
                          <a:spcPts val="0"/>
                        </a:spcBef>
                        <a:spcAft>
                          <a:spcPts val="1500"/>
                        </a:spcAft>
                      </a:pPr>
                      <a:r>
                        <a:rPr lang="en-US" sz="2000" b="0" dirty="0">
                          <a:effectLst/>
                        </a:rPr>
                        <a:t>Java does not support default argument value.</a:t>
                      </a:r>
                      <a:endParaRPr lang="en-US" sz="18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a:effectLst/>
                        </a:rPr>
                        <a:t>C++ does support default argument value.</a:t>
                      </a:r>
                      <a:endParaRPr lang="en-US" sz="1800" b="0">
                        <a:effectLst/>
                        <a:latin typeface="Calibri"/>
                        <a:ea typeface="Calibri"/>
                        <a:cs typeface="Times New Roman"/>
                      </a:endParaRPr>
                    </a:p>
                  </a:txBody>
                  <a:tcPr marL="68580" marR="68580" marT="0" marB="0"/>
                </a:tc>
              </a:tr>
              <a:tr h="1524000">
                <a:tc>
                  <a:txBody>
                    <a:bodyPr/>
                    <a:lstStyle/>
                    <a:p>
                      <a:pPr marL="0" marR="0">
                        <a:lnSpc>
                          <a:spcPct val="115000"/>
                        </a:lnSpc>
                        <a:spcBef>
                          <a:spcPts val="0"/>
                        </a:spcBef>
                        <a:spcAft>
                          <a:spcPts val="1500"/>
                        </a:spcAft>
                      </a:pPr>
                      <a:r>
                        <a:rPr lang="en-US" sz="2000" b="0" dirty="0">
                          <a:effectLst/>
                        </a:rPr>
                        <a:t>Java has built in support for threads.</a:t>
                      </a:r>
                      <a:endParaRPr lang="en-US" sz="18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has no built in support for threads. Instead, </a:t>
                      </a:r>
                      <a:r>
                        <a:rPr lang="en-US" sz="2000" b="0" dirty="0" err="1">
                          <a:effectLst/>
                        </a:rPr>
                        <a:t>c++</a:t>
                      </a:r>
                      <a:r>
                        <a:rPr lang="en-US" sz="2000" b="0" dirty="0">
                          <a:effectLst/>
                        </a:rPr>
                        <a:t> relies entirely upon the operating system to provide this threads.</a:t>
                      </a:r>
                      <a:endParaRPr lang="en-US" sz="1800" b="0" dirty="0">
                        <a:effectLst/>
                        <a:latin typeface="Calibri"/>
                        <a:ea typeface="Calibri"/>
                        <a:cs typeface="Times New Roman"/>
                      </a:endParaRPr>
                    </a:p>
                  </a:txBody>
                  <a:tcPr marL="68580" marR="68580" marT="0" marB="0"/>
                </a:tc>
              </a:tr>
              <a:tr h="1227036">
                <a:tc>
                  <a:txBody>
                    <a:bodyPr/>
                    <a:lstStyle/>
                    <a:p>
                      <a:pPr marL="0" marR="0">
                        <a:lnSpc>
                          <a:spcPct val="115000"/>
                        </a:lnSpc>
                        <a:spcBef>
                          <a:spcPts val="0"/>
                        </a:spcBef>
                        <a:spcAft>
                          <a:spcPts val="1500"/>
                        </a:spcAft>
                      </a:pPr>
                      <a:r>
                        <a:rPr lang="en-US" sz="2000" b="0">
                          <a:effectLst/>
                        </a:rPr>
                        <a:t>Java compiler converts source code into byte code, which is platform independent.</a:t>
                      </a:r>
                      <a:endParaRPr lang="en-US" sz="1800" b="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000" b="0" dirty="0">
                          <a:effectLst/>
                        </a:rPr>
                        <a:t>C++ generates object code and the same code may not run on different platforms.</a:t>
                      </a:r>
                      <a:endParaRPr lang="en-US" sz="1800" b="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52095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Java Version </a:t>
            </a:r>
            <a:r>
              <a:rPr lang="en-US" b="1" u="sng" dirty="0" smtClean="0"/>
              <a:t>History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are many java versions that has been released. Current stable release of Java is Java SE 8.</a:t>
            </a:r>
          </a:p>
          <a:p>
            <a:pPr lvl="0"/>
            <a:r>
              <a:rPr lang="en-US" dirty="0"/>
              <a:t>JDK Alpha and Beta (1995)</a:t>
            </a:r>
          </a:p>
          <a:p>
            <a:pPr lvl="0"/>
            <a:r>
              <a:rPr lang="en-US" dirty="0"/>
              <a:t>JDK 1.0 (23rd Jan, 1996)</a:t>
            </a:r>
          </a:p>
          <a:p>
            <a:pPr lvl="0"/>
            <a:r>
              <a:rPr lang="en-US" dirty="0"/>
              <a:t>JDK 1.1 (19th Feb, 1997)</a:t>
            </a:r>
          </a:p>
          <a:p>
            <a:pPr lvl="0"/>
            <a:r>
              <a:rPr lang="en-US" dirty="0"/>
              <a:t>J2SE 1.2 (8th Dec, 1998)</a:t>
            </a:r>
          </a:p>
          <a:p>
            <a:pPr lvl="0"/>
            <a:r>
              <a:rPr lang="en-US" dirty="0"/>
              <a:t>J2SE 1.3 (8th May, 2000)</a:t>
            </a:r>
          </a:p>
          <a:p>
            <a:pPr lvl="0"/>
            <a:r>
              <a:rPr lang="en-US" dirty="0"/>
              <a:t>J2SE 1.4 (6th Feb, 2002)</a:t>
            </a:r>
          </a:p>
          <a:p>
            <a:pPr lvl="0"/>
            <a:r>
              <a:rPr lang="en-US" dirty="0"/>
              <a:t>J2SE 5.0 (30th Sep, 2004)</a:t>
            </a:r>
          </a:p>
          <a:p>
            <a:pPr lvl="0"/>
            <a:r>
              <a:rPr lang="en-US" dirty="0"/>
              <a:t>Java SE 6 (11th Dec, 2006)</a:t>
            </a:r>
          </a:p>
          <a:p>
            <a:pPr lvl="0"/>
            <a:r>
              <a:rPr lang="en-US" dirty="0"/>
              <a:t>Java SE 7 (28th July, 2011)</a:t>
            </a:r>
          </a:p>
          <a:p>
            <a:pPr lvl="0"/>
            <a:r>
              <a:rPr lang="en-US" dirty="0"/>
              <a:t>Java SE 8 (18th March, 2014)</a:t>
            </a:r>
          </a:p>
          <a:p>
            <a:endParaRPr lang="en-US" dirty="0"/>
          </a:p>
        </p:txBody>
      </p:sp>
    </p:spTree>
    <p:extLst>
      <p:ext uri="{BB962C8B-B14F-4D97-AF65-F5344CB8AC3E}">
        <p14:creationId xmlns:p14="http://schemas.microsoft.com/office/powerpoint/2010/main" val="323103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Features of Java</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Simple</a:t>
            </a:r>
          </a:p>
          <a:p>
            <a:pPr lvl="0"/>
            <a:r>
              <a:rPr lang="en-US" dirty="0"/>
              <a:t>Object-Oriented</a:t>
            </a:r>
          </a:p>
          <a:p>
            <a:pPr lvl="0"/>
            <a:r>
              <a:rPr lang="en-US" dirty="0"/>
              <a:t>Portable</a:t>
            </a:r>
          </a:p>
          <a:p>
            <a:pPr lvl="0"/>
            <a:r>
              <a:rPr lang="en-US" dirty="0"/>
              <a:t>Platform independent</a:t>
            </a:r>
          </a:p>
          <a:p>
            <a:pPr lvl="0"/>
            <a:r>
              <a:rPr lang="en-US" dirty="0"/>
              <a:t>Secured</a:t>
            </a:r>
          </a:p>
          <a:p>
            <a:pPr lvl="0"/>
            <a:r>
              <a:rPr lang="en-US" dirty="0"/>
              <a:t>Robust</a:t>
            </a:r>
          </a:p>
          <a:p>
            <a:pPr lvl="0"/>
            <a:r>
              <a:rPr lang="en-US" dirty="0"/>
              <a:t>Architecture neutral</a:t>
            </a:r>
          </a:p>
          <a:p>
            <a:pPr lvl="0"/>
            <a:r>
              <a:rPr lang="en-US" dirty="0"/>
              <a:t>Dynamic</a:t>
            </a:r>
          </a:p>
          <a:p>
            <a:pPr lvl="0"/>
            <a:r>
              <a:rPr lang="en-US" dirty="0"/>
              <a:t>Interpreted</a:t>
            </a:r>
          </a:p>
          <a:p>
            <a:pPr lvl="0"/>
            <a:r>
              <a:rPr lang="en-US" dirty="0"/>
              <a:t>High Performance</a:t>
            </a:r>
          </a:p>
          <a:p>
            <a:pPr lvl="0"/>
            <a:r>
              <a:rPr lang="en-US" dirty="0"/>
              <a:t>Multithreaded</a:t>
            </a:r>
          </a:p>
          <a:p>
            <a:pPr lvl="0"/>
            <a:r>
              <a:rPr lang="en-US" dirty="0"/>
              <a:t>Distributed</a:t>
            </a:r>
          </a:p>
          <a:p>
            <a:endParaRPr lang="en-US" dirty="0"/>
          </a:p>
        </p:txBody>
      </p:sp>
    </p:spTree>
    <p:extLst>
      <p:ext uri="{BB962C8B-B14F-4D97-AF65-F5344CB8AC3E}">
        <p14:creationId xmlns:p14="http://schemas.microsoft.com/office/powerpoint/2010/main" val="2199308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1424</Words>
  <Application>Microsoft Office PowerPoint</Application>
  <PresentationFormat>On-screen Show (4:3)</PresentationFormat>
  <Paragraphs>462</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Office Theme</vt:lpstr>
      <vt:lpstr>Unit 1 – Chapter 1</vt:lpstr>
      <vt:lpstr>History </vt:lpstr>
      <vt:lpstr>PowerPoint Presentation</vt:lpstr>
      <vt:lpstr>Why "Oak" name</vt:lpstr>
      <vt:lpstr>Why "Java" name</vt:lpstr>
      <vt:lpstr>Difference between Java and C++</vt:lpstr>
      <vt:lpstr>PowerPoint Presentation</vt:lpstr>
      <vt:lpstr>Java Version History</vt:lpstr>
      <vt:lpstr>Features of Java</vt:lpstr>
      <vt:lpstr>JDK, JRE and JVM</vt:lpstr>
      <vt:lpstr>PowerPoint Presentation</vt:lpstr>
      <vt:lpstr>PowerPoint Presentation</vt:lpstr>
      <vt:lpstr>PowerPoint Presentation</vt:lpstr>
      <vt:lpstr>Internal Architecture of JVM</vt:lpstr>
      <vt:lpstr>PowerPoint Presentation</vt:lpstr>
      <vt:lpstr>PowerPoint Presentation</vt:lpstr>
      <vt:lpstr>What happens at compile time? </vt:lpstr>
      <vt:lpstr>Can you save a java source file by other name than the class name? </vt:lpstr>
      <vt:lpstr>PowerPoint Presentation</vt:lpstr>
      <vt:lpstr>Java Platform </vt:lpstr>
      <vt:lpstr>Basic Syntax</vt:lpstr>
      <vt:lpstr>Java Identifiers</vt:lpstr>
      <vt:lpstr>Java Applications </vt:lpstr>
      <vt:lpstr>TYPES OF JAVA STATEMENTS</vt:lpstr>
      <vt:lpstr>Java Main Method </vt:lpstr>
      <vt:lpstr>White Space in Java</vt:lpstr>
      <vt:lpstr>PowerPoint Presentation</vt:lpstr>
      <vt:lpstr>Keywords</vt:lpstr>
      <vt:lpstr>Java Comments</vt:lpstr>
      <vt:lpstr> Java Single Line Comment </vt:lpstr>
      <vt:lpstr>Multi Line Comment</vt:lpstr>
      <vt:lpstr>Braces in Java</vt:lpstr>
      <vt:lpstr>Variables in Java</vt:lpstr>
      <vt:lpstr>Types of Variable</vt:lpstr>
      <vt:lpstr>Local Variables:  </vt:lpstr>
      <vt:lpstr>2) Instance Variable </vt:lpstr>
      <vt:lpstr>3) Static variable </vt:lpstr>
      <vt:lpstr>Parameter Variable</vt:lpstr>
      <vt:lpstr>Example</vt:lpstr>
      <vt:lpstr>PowerPoint Presentation</vt:lpstr>
      <vt:lpstr>PowerPoint Presentation</vt:lpstr>
      <vt:lpstr>Lambda Expressions</vt:lpstr>
      <vt:lpstr>PowerPoint Presentation</vt:lpstr>
      <vt:lpstr>Java Example without Lambda Expression </vt:lpstr>
      <vt:lpstr>Java Example with Lambda Expression </vt:lpstr>
      <vt:lpstr>Java Method References </vt:lpstr>
      <vt:lpstr>Types of Method References</vt:lpstr>
      <vt:lpstr>1) Reference to a Static Method</vt:lpstr>
      <vt:lpstr>PowerPoint Presentation</vt:lpstr>
      <vt:lpstr>2) Reference to an Instance Method </vt:lpstr>
      <vt:lpstr>PowerPoint Presentation</vt:lpstr>
      <vt:lpstr>3) Reference to a Constructor</vt:lpstr>
      <vt:lpstr>PowerPoint Presentation</vt:lpstr>
      <vt:lpstr>Java Compiler and Interpreter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 Chapter 1</dc:title>
  <dc:creator>123</dc:creator>
  <cp:lastModifiedBy>Windows User</cp:lastModifiedBy>
  <cp:revision>74</cp:revision>
  <dcterms:created xsi:type="dcterms:W3CDTF">2017-11-29T13:09:09Z</dcterms:created>
  <dcterms:modified xsi:type="dcterms:W3CDTF">2019-11-28T03:14:15Z</dcterms:modified>
</cp:coreProperties>
</file>