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4" r:id="rId69"/>
    <p:sldId id="323" r:id="rId70"/>
    <p:sldId id="325" r:id="rId71"/>
    <p:sldId id="326" r:id="rId72"/>
    <p:sldId id="327" r:id="rId73"/>
    <p:sldId id="32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0F26BEC-372D-4EC8-851F-B65B96A5E879}" type="datetimeFigureOut">
              <a:rPr lang="en-IN" smtClean="0"/>
              <a:t>01-03-2019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100492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0F26BEC-372D-4EC8-851F-B65B96A5E879}" type="datetimeFigureOut">
              <a:rPr lang="en-IN" smtClean="0"/>
              <a:t>01-03-2019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306387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0F26BEC-372D-4EC8-851F-B65B96A5E879}" type="datetimeFigureOut">
              <a:rPr lang="en-IN" smtClean="0"/>
              <a:t>01-03-2019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32445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0F26BEC-372D-4EC8-851F-B65B96A5E879}" type="datetimeFigureOut">
              <a:rPr lang="en-IN" smtClean="0"/>
              <a:t>01-03-2019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131541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26BEC-372D-4EC8-851F-B65B96A5E879}" type="datetimeFigureOut">
              <a:rPr lang="en-IN" smtClean="0"/>
              <a:t>01-03-2019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65345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0F26BEC-372D-4EC8-851F-B65B96A5E879}" type="datetimeFigureOut">
              <a:rPr lang="en-IN" smtClean="0"/>
              <a:t>01-03-2019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4092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0F26BEC-372D-4EC8-851F-B65B96A5E879}" type="datetimeFigureOut">
              <a:rPr lang="en-IN" smtClean="0"/>
              <a:t>01-03-2019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329495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0F26BEC-372D-4EC8-851F-B65B96A5E879}" type="datetimeFigureOut">
              <a:rPr lang="en-IN" smtClean="0"/>
              <a:t>01-03-2019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33751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26BEC-372D-4EC8-851F-B65B96A5E879}" type="datetimeFigureOut">
              <a:rPr lang="en-IN" smtClean="0"/>
              <a:t>01-03-2019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51540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26BEC-372D-4EC8-851F-B65B96A5E879}" type="datetimeFigureOut">
              <a:rPr lang="en-IN" smtClean="0"/>
              <a:t>01-03-2019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120118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26BEC-372D-4EC8-851F-B65B96A5E879}" type="datetimeFigureOut">
              <a:rPr lang="en-IN" smtClean="0"/>
              <a:t>01-03-2019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EAF4386-FEBE-479C-B55B-3B91E7F070FA}" type="slidenum">
              <a:rPr lang="en-IN" smtClean="0"/>
              <a:t>‹#›</a:t>
            </a:fld>
            <a:endParaRPr lang="en-IN"/>
          </a:p>
        </p:txBody>
      </p:sp>
    </p:spTree>
    <p:extLst>
      <p:ext uri="{BB962C8B-B14F-4D97-AF65-F5344CB8AC3E}">
        <p14:creationId xmlns:p14="http://schemas.microsoft.com/office/powerpoint/2010/main" val="356498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26BEC-372D-4EC8-851F-B65B96A5E879}" type="datetimeFigureOut">
              <a:rPr lang="en-IN" smtClean="0"/>
              <a:t>01-03-2019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F4386-FEBE-479C-B55B-3B91E7F070FA}" type="slidenum">
              <a:rPr lang="en-IN" smtClean="0"/>
              <a:t>‹#›</a:t>
            </a:fld>
            <a:endParaRPr lang="en-IN"/>
          </a:p>
        </p:txBody>
      </p:sp>
    </p:spTree>
    <p:extLst>
      <p:ext uri="{BB962C8B-B14F-4D97-AF65-F5344CB8AC3E}">
        <p14:creationId xmlns:p14="http://schemas.microsoft.com/office/powerpoint/2010/main" val="254505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 Chapter 1</a:t>
            </a:r>
            <a:endParaRPr lang="en-IN" dirty="0"/>
          </a:p>
        </p:txBody>
      </p:sp>
      <p:sp>
        <p:nvSpPr>
          <p:cNvPr id="3" name="Subtitle 2"/>
          <p:cNvSpPr>
            <a:spLocks noGrp="1"/>
          </p:cNvSpPr>
          <p:nvPr>
            <p:ph type="subTitle" idx="1"/>
          </p:nvPr>
        </p:nvSpPr>
        <p:spPr>
          <a:xfrm>
            <a:off x="1115616" y="3886200"/>
            <a:ext cx="6984776" cy="1752600"/>
          </a:xfrm>
        </p:spPr>
        <p:txBody>
          <a:bodyPr>
            <a:normAutofit/>
          </a:bodyPr>
          <a:lstStyle/>
          <a:p>
            <a:r>
              <a:rPr lang="en-IN" sz="5400" b="1" dirty="0" smtClean="0">
                <a:solidFill>
                  <a:srgbClr val="FF0000"/>
                </a:solidFill>
              </a:rPr>
              <a:t>Virtualized Data </a:t>
            </a:r>
            <a:r>
              <a:rPr lang="en-IN" sz="5400" b="1" dirty="0" err="1" smtClean="0">
                <a:solidFill>
                  <a:srgbClr val="FF0000"/>
                </a:solidFill>
              </a:rPr>
              <a:t>Center</a:t>
            </a:r>
            <a:endParaRPr lang="en-IN" sz="5400" b="1" dirty="0">
              <a:solidFill>
                <a:srgbClr val="FF0000"/>
              </a:solidFill>
            </a:endParaRPr>
          </a:p>
        </p:txBody>
      </p:sp>
    </p:spTree>
    <p:extLst>
      <p:ext uri="{BB962C8B-B14F-4D97-AF65-F5344CB8AC3E}">
        <p14:creationId xmlns:p14="http://schemas.microsoft.com/office/powerpoint/2010/main" val="383264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b="1" dirty="0"/>
              <a:t>different categories of system and outage </a:t>
            </a:r>
            <a:endParaRPr lang="en-IN" dirty="0"/>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2290763"/>
            <a:ext cx="81629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4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What is High availability? </a:t>
            </a:r>
            <a:endParaRPr lang="en-IN" dirty="0"/>
          </a:p>
        </p:txBody>
      </p:sp>
      <p:sp>
        <p:nvSpPr>
          <p:cNvPr id="3" name="Content Placeholder 2"/>
          <p:cNvSpPr>
            <a:spLocks noGrp="1"/>
          </p:cNvSpPr>
          <p:nvPr>
            <p:ph idx="1"/>
          </p:nvPr>
        </p:nvSpPr>
        <p:spPr/>
        <p:txBody>
          <a:bodyPr>
            <a:normAutofit fontScale="85000" lnSpcReduction="20000"/>
          </a:bodyPr>
          <a:lstStyle/>
          <a:p>
            <a:pPr algn="just"/>
            <a:r>
              <a:rPr lang="en-US" dirty="0" smtClean="0"/>
              <a:t>High </a:t>
            </a:r>
            <a:r>
              <a:rPr lang="en-US" dirty="0"/>
              <a:t>availability is the characteristic of a system to protect against or recover from minor outages in a short time frame with largely automated means. </a:t>
            </a:r>
          </a:p>
          <a:p>
            <a:pPr algn="just"/>
            <a:r>
              <a:rPr lang="en-US" dirty="0" smtClean="0"/>
              <a:t>There </a:t>
            </a:r>
            <a:r>
              <a:rPr lang="en-US" dirty="0"/>
              <a:t>are 3 factors when we talk about high availability: </a:t>
            </a:r>
          </a:p>
          <a:p>
            <a:pPr algn="just"/>
            <a:r>
              <a:rPr lang="en-US" b="1" dirty="0" smtClean="0"/>
              <a:t>Outage </a:t>
            </a:r>
            <a:r>
              <a:rPr lang="en-US" b="1" dirty="0"/>
              <a:t>categorization</a:t>
            </a:r>
            <a:r>
              <a:rPr lang="en-US" dirty="0"/>
              <a:t>: This is a precondition that tells us if we are in that problem and solution domain at all. </a:t>
            </a:r>
          </a:p>
          <a:p>
            <a:pPr algn="just"/>
            <a:r>
              <a:rPr lang="en-US" b="1" dirty="0" smtClean="0"/>
              <a:t>System </a:t>
            </a:r>
            <a:r>
              <a:rPr lang="en-US" b="1" dirty="0"/>
              <a:t>categorization</a:t>
            </a:r>
            <a:r>
              <a:rPr lang="en-US" dirty="0"/>
              <a:t>: That tells us about requirements for maximum outage times. </a:t>
            </a:r>
          </a:p>
          <a:p>
            <a:pPr algn="just"/>
            <a:r>
              <a:rPr lang="en-US" b="1" dirty="0" smtClean="0"/>
              <a:t>Automated </a:t>
            </a:r>
            <a:r>
              <a:rPr lang="en-US" b="1" dirty="0"/>
              <a:t>protection or recovery</a:t>
            </a:r>
            <a:r>
              <a:rPr lang="en-US" dirty="0"/>
              <a:t>: Technology and solution approaches also have an influence if we need high availability. </a:t>
            </a:r>
          </a:p>
          <a:p>
            <a:pPr algn="just"/>
            <a:endParaRPr lang="en-IN" dirty="0"/>
          </a:p>
        </p:txBody>
      </p:sp>
    </p:spTree>
    <p:extLst>
      <p:ext uri="{BB962C8B-B14F-4D97-AF65-F5344CB8AC3E}">
        <p14:creationId xmlns:p14="http://schemas.microsoft.com/office/powerpoint/2010/main" val="28946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availability, reliability and serviceability of a system </a:t>
            </a:r>
            <a:endParaRPr lang="en-IN" dirty="0"/>
          </a:p>
        </p:txBody>
      </p:sp>
      <p:sp>
        <p:nvSpPr>
          <p:cNvPr id="3" name="Content Placeholder 2"/>
          <p:cNvSpPr>
            <a:spLocks noGrp="1"/>
          </p:cNvSpPr>
          <p:nvPr>
            <p:ph idx="1"/>
          </p:nvPr>
        </p:nvSpPr>
        <p:spPr/>
        <p:txBody>
          <a:bodyPr/>
          <a:lstStyle/>
          <a:p>
            <a:pPr algn="just"/>
            <a:r>
              <a:rPr lang="en-IN" b="1" dirty="0"/>
              <a:t>Availability: </a:t>
            </a:r>
            <a:endParaRPr lang="en-IN" dirty="0"/>
          </a:p>
          <a:p>
            <a:pPr algn="just"/>
            <a:r>
              <a:rPr lang="en-US" dirty="0" smtClean="0"/>
              <a:t>Availability </a:t>
            </a:r>
            <a:r>
              <a:rPr lang="en-US" dirty="0"/>
              <a:t>is the measure of how often or how long a service or a system component is available for use. </a:t>
            </a:r>
          </a:p>
          <a:p>
            <a:pPr algn="just"/>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49080"/>
            <a:ext cx="6934658" cy="141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78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4525963"/>
          </a:xfrm>
        </p:spPr>
        <p:txBody>
          <a:bodyPr>
            <a:normAutofit lnSpcReduction="10000"/>
          </a:bodyPr>
          <a:lstStyle/>
          <a:p>
            <a:pPr algn="just"/>
            <a:r>
              <a:rPr lang="en-US" dirty="0" smtClean="0"/>
              <a:t>The </a:t>
            </a:r>
            <a:r>
              <a:rPr lang="en-US" dirty="0"/>
              <a:t>same availability can be expressed in absolute numbers (239 of 240 h last month) or as a percentage (99.6% last month). </a:t>
            </a:r>
          </a:p>
          <a:p>
            <a:pPr algn="just"/>
            <a:r>
              <a:rPr lang="en-US" dirty="0" smtClean="0"/>
              <a:t>For </a:t>
            </a:r>
            <a:r>
              <a:rPr lang="en-US" dirty="0"/>
              <a:t>identical systems, experience with old systems can be reused as a planning guide. Otherwise, if one knows the mean time between failures (MTBF) and the mean time to repair (MTTR), one can express planned or expected availability as </a:t>
            </a:r>
          </a:p>
          <a:p>
            <a:pPr algn="just"/>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653136"/>
            <a:ext cx="682887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92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r>
              <a:rPr lang="en-IN" b="1" dirty="0"/>
              <a:t>Reliability: </a:t>
            </a:r>
            <a:endParaRPr lang="en-IN" dirty="0"/>
          </a:p>
          <a:p>
            <a:pPr algn="just"/>
            <a:r>
              <a:rPr lang="en-US" dirty="0" smtClean="0"/>
              <a:t>Reliability </a:t>
            </a:r>
            <a:r>
              <a:rPr lang="en-US" dirty="0"/>
              <a:t>is a measurement of fault avoidance. It is the probability that a system is still working at time </a:t>
            </a:r>
            <a:r>
              <a:rPr lang="en-US" i="1" dirty="0"/>
              <a:t>t</a:t>
            </a:r>
            <a:r>
              <a:rPr lang="en-US" dirty="0"/>
              <a:t>+1 when it worked at time </a:t>
            </a:r>
            <a:r>
              <a:rPr lang="en-US" i="1" dirty="0"/>
              <a:t>t</a:t>
            </a:r>
            <a:r>
              <a:rPr lang="en-US" dirty="0"/>
              <a:t>. </a:t>
            </a:r>
          </a:p>
          <a:p>
            <a:pPr algn="just"/>
            <a:r>
              <a:rPr lang="en-US" dirty="0" smtClean="0"/>
              <a:t>Reliability </a:t>
            </a:r>
            <a:r>
              <a:rPr lang="en-US" dirty="0"/>
              <a:t>does not measure planned or unplanned downtimes </a:t>
            </a:r>
          </a:p>
          <a:p>
            <a:pPr algn="just"/>
            <a:r>
              <a:rPr lang="en-US" dirty="0" smtClean="0"/>
              <a:t>When </a:t>
            </a:r>
            <a:r>
              <a:rPr lang="en-US" dirty="0"/>
              <a:t>we run thousands of disks, the MTBF for one disk becomes meaningful. But for computer systems, the MTBF has only a restricted value. </a:t>
            </a:r>
          </a:p>
          <a:p>
            <a:pPr algn="just"/>
            <a:endParaRPr lang="en-IN" dirty="0"/>
          </a:p>
        </p:txBody>
      </p:sp>
    </p:spTree>
    <p:extLst>
      <p:ext uri="{BB962C8B-B14F-4D97-AF65-F5344CB8AC3E}">
        <p14:creationId xmlns:p14="http://schemas.microsoft.com/office/powerpoint/2010/main" val="414275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IN" b="1" dirty="0" smtClean="0"/>
              <a:t>Serviceability:</a:t>
            </a:r>
          </a:p>
          <a:p>
            <a:pPr algn="just"/>
            <a:r>
              <a:rPr lang="en-US" dirty="0" smtClean="0"/>
              <a:t>Serviceability </a:t>
            </a:r>
            <a:r>
              <a:rPr lang="en-US" dirty="0"/>
              <a:t>is a measurement that expresses how easily a system is serviced or repaired. </a:t>
            </a:r>
          </a:p>
          <a:p>
            <a:pPr algn="just"/>
            <a:r>
              <a:rPr lang="en-US" dirty="0" smtClean="0"/>
              <a:t>It </a:t>
            </a:r>
            <a:r>
              <a:rPr lang="en-US" dirty="0"/>
              <a:t>can be expressed as the inverse amount of maintenance time and number of crashes over the complete life span of a system. </a:t>
            </a:r>
          </a:p>
          <a:p>
            <a:pPr algn="just"/>
            <a:r>
              <a:rPr lang="en-US" dirty="0" smtClean="0"/>
              <a:t>Serviceability </a:t>
            </a:r>
            <a:r>
              <a:rPr lang="en-US" dirty="0"/>
              <a:t>features help to identify failure causes, system diagnosis to detect problems before failures occur, simplify repair activities, and speed them up. </a:t>
            </a:r>
          </a:p>
          <a:p>
            <a:pPr algn="just"/>
            <a:endParaRPr lang="en-IN" b="1" dirty="0" smtClean="0"/>
          </a:p>
        </p:txBody>
      </p:sp>
    </p:spTree>
    <p:extLst>
      <p:ext uri="{BB962C8B-B14F-4D97-AF65-F5344CB8AC3E}">
        <p14:creationId xmlns:p14="http://schemas.microsoft.com/office/powerpoint/2010/main" val="210671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disaster recovery </a:t>
            </a:r>
            <a:endParaRPr lang="en-IN" dirty="0"/>
          </a:p>
        </p:txBody>
      </p:sp>
      <p:sp>
        <p:nvSpPr>
          <p:cNvPr id="3" name="Content Placeholder 2"/>
          <p:cNvSpPr>
            <a:spLocks noGrp="1"/>
          </p:cNvSpPr>
          <p:nvPr>
            <p:ph idx="1"/>
          </p:nvPr>
        </p:nvSpPr>
        <p:spPr/>
        <p:txBody>
          <a:bodyPr>
            <a:normAutofit fontScale="92500" lnSpcReduction="20000"/>
          </a:bodyPr>
          <a:lstStyle/>
          <a:p>
            <a:pPr algn="just"/>
            <a:endParaRPr lang="en-IN" dirty="0"/>
          </a:p>
          <a:p>
            <a:pPr algn="just"/>
            <a:r>
              <a:rPr lang="en-US" dirty="0"/>
              <a:t>Traditionally, disaster recovery describes the process to survive catastrophes in the physical environment: fires, floods, hurricanes, earthquakes, terrorist attacks. </a:t>
            </a:r>
          </a:p>
          <a:p>
            <a:pPr algn="just"/>
            <a:r>
              <a:rPr lang="en-US" dirty="0" smtClean="0"/>
              <a:t>Disaster </a:t>
            </a:r>
            <a:r>
              <a:rPr lang="en-US" dirty="0"/>
              <a:t>recovery is the ability to continue with services in the case of major outages, often with reduced capabilities or performance. </a:t>
            </a:r>
          </a:p>
          <a:p>
            <a:pPr algn="just"/>
            <a:r>
              <a:rPr lang="en-US" dirty="0" smtClean="0"/>
              <a:t>Backup </a:t>
            </a:r>
            <a:r>
              <a:rPr lang="en-US" dirty="0"/>
              <a:t>system may be on the same site as the primary system, but is usually located at another place. </a:t>
            </a:r>
          </a:p>
          <a:p>
            <a:pPr algn="just"/>
            <a:endParaRPr lang="en-IN" dirty="0"/>
          </a:p>
        </p:txBody>
      </p:sp>
    </p:spTree>
    <p:extLst>
      <p:ext uri="{BB962C8B-B14F-4D97-AF65-F5344CB8AC3E}">
        <p14:creationId xmlns:p14="http://schemas.microsoft.com/office/powerpoint/2010/main" val="205958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US" dirty="0" smtClean="0"/>
              <a:t>The </a:t>
            </a:r>
            <a:r>
              <a:rPr lang="en-US" dirty="0"/>
              <a:t>classification of major outage and associated data loss is used to describe the objectives of disaster recovery: </a:t>
            </a:r>
          </a:p>
          <a:p>
            <a:pPr algn="just"/>
            <a:r>
              <a:rPr lang="en-US" b="1" dirty="0" smtClean="0"/>
              <a:t>Recovery </a:t>
            </a:r>
            <a:r>
              <a:rPr lang="en-US" b="1" dirty="0"/>
              <a:t>time objective (RTO): </a:t>
            </a:r>
            <a:r>
              <a:rPr lang="en-US" dirty="0"/>
              <a:t>The time needed until the service is usable again after a major outage. </a:t>
            </a:r>
          </a:p>
          <a:p>
            <a:pPr algn="just"/>
            <a:r>
              <a:rPr lang="en-US" b="1" dirty="0" smtClean="0"/>
              <a:t>Recovery </a:t>
            </a:r>
            <a:r>
              <a:rPr lang="en-US" b="1" dirty="0"/>
              <a:t>point objective (RPO): </a:t>
            </a:r>
            <a:r>
              <a:rPr lang="en-US" dirty="0"/>
              <a:t>The point in time from which data will be restored to be usable. In disaster cases, often some part of work is lost. </a:t>
            </a:r>
          </a:p>
          <a:p>
            <a:pPr algn="just"/>
            <a:endParaRPr lang="en-IN" dirty="0"/>
          </a:p>
        </p:txBody>
      </p:sp>
    </p:spTree>
    <p:extLst>
      <p:ext uri="{BB962C8B-B14F-4D97-AF65-F5344CB8AC3E}">
        <p14:creationId xmlns:p14="http://schemas.microsoft.com/office/powerpoint/2010/main" val="178265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spiral model of high availability and disaster recovery </a:t>
            </a:r>
            <a:endParaRPr lang="en-IN" dirty="0"/>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71042"/>
            <a:ext cx="7416824" cy="527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91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dirty="0" smtClean="0"/>
              <a:t>The </a:t>
            </a:r>
            <a:r>
              <a:rPr lang="en-US" dirty="0"/>
              <a:t>creation of highly available systems and to handle disasters we need to: </a:t>
            </a:r>
          </a:p>
          <a:p>
            <a:pPr algn="just"/>
            <a:r>
              <a:rPr lang="en-US" dirty="0" err="1" smtClean="0"/>
              <a:t>Analyse</a:t>
            </a:r>
            <a:r>
              <a:rPr lang="en-US" dirty="0" smtClean="0"/>
              <a:t> </a:t>
            </a:r>
            <a:r>
              <a:rPr lang="en-US" dirty="0"/>
              <a:t>our existing systems, their environment, and their usage </a:t>
            </a:r>
          </a:p>
          <a:p>
            <a:pPr algn="just"/>
            <a:r>
              <a:rPr lang="en-IN" dirty="0" smtClean="0"/>
              <a:t>Identify </a:t>
            </a:r>
            <a:r>
              <a:rPr lang="en-IN" dirty="0"/>
              <a:t>potential failure scenarios </a:t>
            </a:r>
          </a:p>
          <a:p>
            <a:pPr algn="just"/>
            <a:r>
              <a:rPr lang="en-US" dirty="0" smtClean="0"/>
              <a:t>Design </a:t>
            </a:r>
            <a:r>
              <a:rPr lang="en-US" dirty="0"/>
              <a:t>the future systems to continue operations in spite of these failures </a:t>
            </a:r>
          </a:p>
          <a:p>
            <a:pPr algn="just"/>
            <a:endParaRPr lang="en-IN" dirty="0"/>
          </a:p>
        </p:txBody>
      </p:sp>
    </p:spTree>
    <p:extLst>
      <p:ext uri="{BB962C8B-B14F-4D97-AF65-F5344CB8AC3E}">
        <p14:creationId xmlns:p14="http://schemas.microsoft.com/office/powerpoint/2010/main" val="345159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Virtualized Data Center</a:t>
            </a:r>
            <a:endParaRPr lang="en-IN" b="1" dirty="0"/>
          </a:p>
        </p:txBody>
      </p:sp>
      <p:sp>
        <p:nvSpPr>
          <p:cNvPr id="3" name="Content Placeholder 2"/>
          <p:cNvSpPr>
            <a:spLocks noGrp="1"/>
          </p:cNvSpPr>
          <p:nvPr>
            <p:ph idx="1"/>
          </p:nvPr>
        </p:nvSpPr>
        <p:spPr/>
        <p:txBody>
          <a:bodyPr>
            <a:normAutofit fontScale="92500" lnSpcReduction="10000"/>
          </a:bodyPr>
          <a:lstStyle/>
          <a:p>
            <a:pPr algn="just"/>
            <a:r>
              <a:rPr lang="en-US" dirty="0"/>
              <a:t>A virtual data center is a pool or collection of cloud infrastructure resources specifically designed for enterprise business needs. The basic resources are the processor (CPU), memory (RAM), storage (disk space) and networking (bandwidth). It is a virtual representation of a physical data center, complete with servers, storage clusters and lots of networking components, all of which reside in virtual space being hosted by one or more actual data centers.</a:t>
            </a:r>
            <a:endParaRPr lang="en-IN" dirty="0"/>
          </a:p>
        </p:txBody>
      </p:sp>
    </p:spTree>
    <p:extLst>
      <p:ext uri="{BB962C8B-B14F-4D97-AF65-F5344CB8AC3E}">
        <p14:creationId xmlns:p14="http://schemas.microsoft.com/office/powerpoint/2010/main" val="1727934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dirty="0" smtClean="0"/>
              <a:t>On </a:t>
            </a:r>
            <a:r>
              <a:rPr lang="en-US" dirty="0"/>
              <a:t>a very high abstraction level, our approach has two tiers that are simple to explain: </a:t>
            </a:r>
          </a:p>
          <a:p>
            <a:pPr algn="just"/>
            <a:r>
              <a:rPr lang="en-US" b="1" dirty="0" smtClean="0"/>
              <a:t>Robustness</a:t>
            </a:r>
            <a:r>
              <a:rPr lang="en-US" dirty="0"/>
              <a:t>: We will minimize the potential for failures. </a:t>
            </a:r>
          </a:p>
          <a:p>
            <a:pPr algn="just"/>
            <a:r>
              <a:rPr lang="en-US" b="1" dirty="0" smtClean="0"/>
              <a:t>Redundancy</a:t>
            </a:r>
            <a:r>
              <a:rPr lang="en-US" dirty="0"/>
              <a:t>: We will establish resources to continue operations when failures occur. </a:t>
            </a:r>
          </a:p>
          <a:p>
            <a:pPr algn="just"/>
            <a:endParaRPr lang="en-IN" dirty="0"/>
          </a:p>
        </p:txBody>
      </p:sp>
    </p:spTree>
    <p:extLst>
      <p:ext uri="{BB962C8B-B14F-4D97-AF65-F5344CB8AC3E}">
        <p14:creationId xmlns:p14="http://schemas.microsoft.com/office/powerpoint/2010/main" val="223759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high-availability and disaster recovery architecture </a:t>
            </a:r>
            <a:endParaRPr lang="en-IN" dirty="0"/>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8" y="1494656"/>
            <a:ext cx="9102228" cy="517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730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67544" y="1196752"/>
            <a:ext cx="8229600" cy="5501208"/>
          </a:xfrm>
        </p:spPr>
        <p:txBody>
          <a:bodyPr>
            <a:normAutofit fontScale="77500" lnSpcReduction="20000"/>
          </a:bodyPr>
          <a:lstStyle/>
          <a:p>
            <a:pPr algn="just"/>
            <a:r>
              <a:rPr lang="en-US" dirty="0" smtClean="0"/>
              <a:t>An </a:t>
            </a:r>
            <a:r>
              <a:rPr lang="en-US" dirty="0"/>
              <a:t>architecture is a two-dimensional </a:t>
            </a:r>
            <a:r>
              <a:rPr lang="en-US" dirty="0" err="1"/>
              <a:t>endeavour</a:t>
            </a:r>
            <a:r>
              <a:rPr lang="en-US" dirty="0"/>
              <a:t> where certain aspects are described for different scopes or different abstraction levels. </a:t>
            </a:r>
          </a:p>
          <a:p>
            <a:pPr algn="just"/>
            <a:r>
              <a:rPr lang="en-IN" dirty="0" smtClean="0"/>
              <a:t>The </a:t>
            </a:r>
            <a:r>
              <a:rPr lang="en-IN" dirty="0"/>
              <a:t>aspects are: </a:t>
            </a:r>
          </a:p>
          <a:p>
            <a:pPr algn="just"/>
            <a:r>
              <a:rPr lang="en-US" b="1" dirty="0" smtClean="0"/>
              <a:t>Data</a:t>
            </a:r>
            <a:r>
              <a:rPr lang="en-US" dirty="0"/>
              <a:t>: What is the architecture concerned with, on the respective abstraction level? </a:t>
            </a:r>
          </a:p>
          <a:p>
            <a:pPr algn="just"/>
            <a:r>
              <a:rPr lang="en-US" b="1" dirty="0" smtClean="0"/>
              <a:t>Function</a:t>
            </a:r>
            <a:r>
              <a:rPr lang="en-US" dirty="0"/>
              <a:t>: How is the data worked with, or how is a functionality to be achieved? </a:t>
            </a:r>
          </a:p>
          <a:p>
            <a:pPr algn="just"/>
            <a:r>
              <a:rPr lang="en-US" b="1" dirty="0" smtClean="0"/>
              <a:t>Location</a:t>
            </a:r>
            <a:r>
              <a:rPr lang="en-US" dirty="0"/>
              <a:t>: Where is the data worked with, or where is the functionality achieved? </a:t>
            </a:r>
          </a:p>
          <a:p>
            <a:pPr algn="just"/>
            <a:r>
              <a:rPr lang="en-US" b="1" dirty="0" smtClean="0"/>
              <a:t>People</a:t>
            </a:r>
            <a:r>
              <a:rPr lang="en-US" dirty="0"/>
              <a:t>: Who works with the data and achieves the functionality? Who is responsible, who approves, who supports? </a:t>
            </a:r>
          </a:p>
          <a:p>
            <a:pPr algn="just"/>
            <a:r>
              <a:rPr lang="en-US" b="1" dirty="0" smtClean="0"/>
              <a:t>Time</a:t>
            </a:r>
            <a:r>
              <a:rPr lang="en-US" dirty="0"/>
              <a:t>: When is the data processed, or when is the functionality achieved? </a:t>
            </a:r>
          </a:p>
          <a:p>
            <a:pPr algn="just"/>
            <a:endParaRPr lang="en-IN" dirty="0"/>
          </a:p>
        </p:txBody>
      </p:sp>
    </p:spTree>
    <p:extLst>
      <p:ext uri="{BB962C8B-B14F-4D97-AF65-F5344CB8AC3E}">
        <p14:creationId xmlns:p14="http://schemas.microsoft.com/office/powerpoint/2010/main" val="301578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algn="just"/>
            <a:r>
              <a:rPr lang="en-US" dirty="0" smtClean="0"/>
              <a:t>Each </a:t>
            </a:r>
            <a:r>
              <a:rPr lang="en-US" dirty="0"/>
              <a:t>aspect can be described for each of the following abstraction levels: </a:t>
            </a:r>
          </a:p>
          <a:p>
            <a:pPr algn="just"/>
            <a:r>
              <a:rPr lang="en-US" b="1" dirty="0" smtClean="0"/>
              <a:t>Objectives</a:t>
            </a:r>
            <a:r>
              <a:rPr lang="en-US" dirty="0"/>
              <a:t>: What shall this architecture achieve? How shall it be done, on an organizational level? Which organizations are responsible? </a:t>
            </a:r>
          </a:p>
          <a:p>
            <a:pPr algn="just"/>
            <a:r>
              <a:rPr lang="en-US" b="1" dirty="0" smtClean="0"/>
              <a:t>Conceptual </a:t>
            </a:r>
            <a:r>
              <a:rPr lang="en-US" b="1" dirty="0"/>
              <a:t>model</a:t>
            </a:r>
            <a:r>
              <a:rPr lang="en-US" dirty="0"/>
              <a:t>: Realization of the objectives on a business process level. Explanation of how the business entities work together in business locations on business processes, using work flows and their schedules. </a:t>
            </a:r>
          </a:p>
          <a:p>
            <a:pPr algn="just"/>
            <a:r>
              <a:rPr lang="en-US" b="1" dirty="0" smtClean="0"/>
              <a:t>System </a:t>
            </a:r>
            <a:r>
              <a:rPr lang="en-US" b="1" dirty="0"/>
              <a:t>model</a:t>
            </a:r>
            <a:r>
              <a:rPr lang="en-US" dirty="0"/>
              <a:t>: The logical data model and the application functions that must be implemented to realize the business concepts. The roles, deliverables, and processing structures to do so. </a:t>
            </a:r>
          </a:p>
          <a:p>
            <a:pPr algn="just"/>
            <a:endParaRPr lang="en-IN" dirty="0"/>
          </a:p>
        </p:txBody>
      </p:sp>
    </p:spTree>
    <p:extLst>
      <p:ext uri="{BB962C8B-B14F-4D97-AF65-F5344CB8AC3E}">
        <p14:creationId xmlns:p14="http://schemas.microsoft.com/office/powerpoint/2010/main" val="236380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85000" lnSpcReduction="10000"/>
          </a:bodyPr>
          <a:lstStyle/>
          <a:p>
            <a:pPr algn="just"/>
            <a:r>
              <a:rPr lang="en-IN" b="1" dirty="0" smtClean="0"/>
              <a:t>Major outage or Disaster: </a:t>
            </a:r>
            <a:r>
              <a:rPr lang="en-US" dirty="0" smtClean="0"/>
              <a:t>A </a:t>
            </a:r>
            <a:r>
              <a:rPr lang="en-US" dirty="0"/>
              <a:t>failure that impacts IT service for end users and which cannot be repaired within the availability </a:t>
            </a:r>
            <a:r>
              <a:rPr lang="en-US" dirty="0" smtClean="0"/>
              <a:t>limits.</a:t>
            </a:r>
          </a:p>
          <a:p>
            <a:pPr algn="just"/>
            <a:r>
              <a:rPr lang="en-US" b="1" dirty="0"/>
              <a:t>Disaster</a:t>
            </a:r>
            <a:r>
              <a:rPr lang="en-US" dirty="0"/>
              <a:t>: a disaster is a synonym for a major outage. Both terms are used interchangeably. </a:t>
            </a:r>
            <a:endParaRPr lang="en-US" dirty="0" smtClean="0"/>
          </a:p>
          <a:p>
            <a:pPr algn="just"/>
            <a:r>
              <a:rPr lang="en-IN" b="1" dirty="0"/>
              <a:t>Declaration of disaster: </a:t>
            </a:r>
            <a:endParaRPr lang="en-IN" dirty="0"/>
          </a:p>
          <a:p>
            <a:pPr algn="just"/>
            <a:r>
              <a:rPr lang="en-US" dirty="0"/>
              <a:t>The decision that a major outage has happened and that disaster recovery starts. </a:t>
            </a:r>
          </a:p>
          <a:p>
            <a:pPr algn="just"/>
            <a:r>
              <a:rPr lang="en-US" dirty="0"/>
              <a:t>This decision is usually not done automatically, but is made by IT staff and business owners together, as part of an escalation management process. </a:t>
            </a:r>
            <a:r>
              <a:rPr lang="en-US" dirty="0" smtClean="0"/>
              <a:t> </a:t>
            </a:r>
            <a:endParaRPr lang="en-IN" dirty="0"/>
          </a:p>
        </p:txBody>
      </p:sp>
    </p:spTree>
    <p:extLst>
      <p:ext uri="{BB962C8B-B14F-4D97-AF65-F5344CB8AC3E}">
        <p14:creationId xmlns:p14="http://schemas.microsoft.com/office/powerpoint/2010/main" val="193073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algn="just"/>
            <a:r>
              <a:rPr lang="en-IN" b="1" dirty="0"/>
              <a:t>Recovery time objective: </a:t>
            </a:r>
            <a:endParaRPr lang="en-IN" dirty="0"/>
          </a:p>
          <a:p>
            <a:pPr algn="just"/>
            <a:r>
              <a:rPr lang="en-US" dirty="0"/>
              <a:t>The time needed until the IT service is usable again after a major outage. </a:t>
            </a:r>
          </a:p>
          <a:p>
            <a:pPr algn="just"/>
            <a:r>
              <a:rPr lang="en-IN" b="1" dirty="0" smtClean="0"/>
              <a:t>Recovery </a:t>
            </a:r>
            <a:r>
              <a:rPr lang="en-IN" b="1" dirty="0"/>
              <a:t>point objective: </a:t>
            </a:r>
            <a:r>
              <a:rPr lang="en-US" dirty="0"/>
              <a:t>The point in time from which data will be restored to be usable</a:t>
            </a:r>
            <a:r>
              <a:rPr lang="en-US" dirty="0" smtClean="0"/>
              <a:t>.</a:t>
            </a:r>
          </a:p>
          <a:p>
            <a:pPr algn="just"/>
            <a:r>
              <a:rPr lang="en-IN" b="1" dirty="0"/>
              <a:t>Disaster recovery: </a:t>
            </a:r>
            <a:endParaRPr lang="en-IN" dirty="0"/>
          </a:p>
          <a:p>
            <a:pPr algn="just"/>
            <a:r>
              <a:rPr lang="en-US" dirty="0"/>
              <a:t>The process to restore full functionality in the case of major outages, including all necessary preparation actions. </a:t>
            </a:r>
            <a:endParaRPr lang="en-US" dirty="0" smtClean="0"/>
          </a:p>
          <a:p>
            <a:pPr algn="just"/>
            <a:r>
              <a:rPr lang="en-IN" b="1" dirty="0"/>
              <a:t>Disaster recovery planning: </a:t>
            </a:r>
            <a:endParaRPr lang="en-IN" dirty="0"/>
          </a:p>
          <a:p>
            <a:pPr algn="just"/>
            <a:r>
              <a:rPr lang="en-US" dirty="0"/>
              <a:t>The management activity to define the necessary actions for disaster recovery and that governs their implementation. </a:t>
            </a:r>
            <a:r>
              <a:rPr lang="en-US" dirty="0" smtClean="0"/>
              <a:t> </a:t>
            </a:r>
            <a:endParaRPr lang="en-IN" dirty="0"/>
          </a:p>
        </p:txBody>
      </p:sp>
    </p:spTree>
    <p:extLst>
      <p:ext uri="{BB962C8B-B14F-4D97-AF65-F5344CB8AC3E}">
        <p14:creationId xmlns:p14="http://schemas.microsoft.com/office/powerpoint/2010/main" val="320591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pPr algn="just"/>
            <a:r>
              <a:rPr lang="en-US" b="1" dirty="0"/>
              <a:t>Primary and disaster recovery systems: </a:t>
            </a:r>
            <a:endParaRPr lang="en-US" dirty="0"/>
          </a:p>
          <a:p>
            <a:pPr algn="just"/>
            <a:r>
              <a:rPr lang="en-US" dirty="0"/>
              <a:t>In normal operation, the primary system supplies the IT service. A disaster-recovery system takes over functionality and supplies the service in the case of a major outage. </a:t>
            </a:r>
            <a:endParaRPr lang="en-US" dirty="0" smtClean="0"/>
          </a:p>
          <a:p>
            <a:pPr algn="just"/>
            <a:r>
              <a:rPr lang="en-US" b="1" dirty="0"/>
              <a:t>Primary and disaster recovery sites: </a:t>
            </a:r>
            <a:endParaRPr lang="en-US" dirty="0"/>
          </a:p>
          <a:p>
            <a:pPr algn="just"/>
            <a:r>
              <a:rPr lang="en-US" dirty="0"/>
              <a:t>The prototypical disaster scenario is destruction of the physical environment, e.g., by floods or fire. The site where the primary IT systems are normally placed is called the </a:t>
            </a:r>
            <a:r>
              <a:rPr lang="en-US" b="1" dirty="0"/>
              <a:t>primary site</a:t>
            </a:r>
            <a:r>
              <a:rPr lang="en-US" dirty="0"/>
              <a:t>. </a:t>
            </a:r>
          </a:p>
          <a:p>
            <a:pPr algn="just"/>
            <a:r>
              <a:rPr lang="en-US" dirty="0"/>
              <a:t>A </a:t>
            </a:r>
            <a:r>
              <a:rPr lang="en-US" b="1" dirty="0"/>
              <a:t>disaster-recovery site </a:t>
            </a:r>
            <a:r>
              <a:rPr lang="en-US" dirty="0"/>
              <a:t>is a site where disaster recovery systems are placed. The disaster-recovery site is at a location that is (hopefully) not covered by the disaster and can take over the role of the primary site during disaster recovery. </a:t>
            </a:r>
            <a:endParaRPr lang="en-IN" dirty="0"/>
          </a:p>
        </p:txBody>
      </p:sp>
    </p:spTree>
    <p:extLst>
      <p:ext uri="{BB962C8B-B14F-4D97-AF65-F5344CB8AC3E}">
        <p14:creationId xmlns:p14="http://schemas.microsoft.com/office/powerpoint/2010/main" val="81977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principal approach to plan and realize disaster recovery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b="1" dirty="0"/>
              <a:t>1. Determine objectives </a:t>
            </a:r>
            <a:endParaRPr lang="en-IN" dirty="0"/>
          </a:p>
          <a:p>
            <a:pPr algn="just"/>
            <a:r>
              <a:rPr lang="en-US" dirty="0"/>
              <a:t>(a) Identify systems that need disaster recovery </a:t>
            </a:r>
          </a:p>
          <a:p>
            <a:pPr algn="just"/>
            <a:r>
              <a:rPr lang="en-IN" dirty="0"/>
              <a:t>(b) Determine RTO and RPO </a:t>
            </a:r>
            <a:r>
              <a:rPr lang="en-IN" dirty="0" smtClean="0"/>
              <a:t>(</a:t>
            </a:r>
            <a:r>
              <a:rPr lang="en-US" dirty="0"/>
              <a:t>Recovery Point Objective (</a:t>
            </a:r>
            <a:r>
              <a:rPr lang="en-US" b="1" dirty="0"/>
              <a:t>RPO</a:t>
            </a:r>
            <a:r>
              <a:rPr lang="en-US" dirty="0"/>
              <a:t>) and Recovery Time Objective (</a:t>
            </a:r>
            <a:r>
              <a:rPr lang="en-US" b="1" dirty="0"/>
              <a:t>RTO</a:t>
            </a:r>
            <a:r>
              <a:rPr lang="en-US" dirty="0"/>
              <a:t>) </a:t>
            </a:r>
            <a:r>
              <a:rPr lang="en-US" dirty="0" smtClean="0"/>
              <a:t>)</a:t>
            </a:r>
            <a:endParaRPr lang="en-IN" dirty="0"/>
          </a:p>
          <a:p>
            <a:pPr algn="just"/>
            <a:r>
              <a:rPr lang="en-US" dirty="0"/>
              <a:t>(c) Identify users and departments that are affected </a:t>
            </a:r>
          </a:p>
          <a:p>
            <a:pPr algn="just"/>
            <a:r>
              <a:rPr lang="en-US" dirty="0"/>
              <a:t>(d) Identify responsibilities of IT staff and business owners </a:t>
            </a:r>
            <a:endParaRPr lang="en-IN" dirty="0"/>
          </a:p>
        </p:txBody>
      </p:sp>
    </p:spTree>
    <p:extLst>
      <p:ext uri="{BB962C8B-B14F-4D97-AF65-F5344CB8AC3E}">
        <p14:creationId xmlns:p14="http://schemas.microsoft.com/office/powerpoint/2010/main" val="2373119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IN"/>
          </a:p>
        </p:txBody>
      </p:sp>
      <p:sp>
        <p:nvSpPr>
          <p:cNvPr id="3" name="Content Placeholder 2"/>
          <p:cNvSpPr>
            <a:spLocks noGrp="1"/>
          </p:cNvSpPr>
          <p:nvPr>
            <p:ph idx="1"/>
          </p:nvPr>
        </p:nvSpPr>
        <p:spPr/>
        <p:txBody>
          <a:bodyPr/>
          <a:lstStyle/>
          <a:p>
            <a:pPr algn="just"/>
            <a:r>
              <a:rPr lang="en-IN" b="1" dirty="0"/>
              <a:t>2. Create conceptual design </a:t>
            </a:r>
            <a:endParaRPr lang="en-IN" dirty="0"/>
          </a:p>
          <a:p>
            <a:pPr algn="just"/>
            <a:r>
              <a:rPr lang="en-US" dirty="0"/>
              <a:t>(a) Create changes to business and IT processes that are necessary to realize and support disaster recovery </a:t>
            </a:r>
          </a:p>
          <a:p>
            <a:pPr algn="just"/>
            <a:r>
              <a:rPr lang="en-US" dirty="0"/>
              <a:t>(b) Identify and set involved system locations, i.e., primary and disaster- recovery sites </a:t>
            </a:r>
            <a:endParaRPr lang="en-IN" dirty="0"/>
          </a:p>
        </p:txBody>
      </p:sp>
    </p:spTree>
    <p:extLst>
      <p:ext uri="{BB962C8B-B14F-4D97-AF65-F5344CB8AC3E}">
        <p14:creationId xmlns:p14="http://schemas.microsoft.com/office/powerpoint/2010/main" val="580507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b="1" dirty="0"/>
              <a:t>3. Create system design </a:t>
            </a:r>
            <a:endParaRPr lang="en-IN" dirty="0"/>
          </a:p>
          <a:p>
            <a:pPr algn="just"/>
            <a:r>
              <a:rPr lang="en-US" dirty="0"/>
              <a:t>(a) </a:t>
            </a:r>
            <a:r>
              <a:rPr lang="en-US" dirty="0" err="1"/>
              <a:t>Analyse</a:t>
            </a:r>
            <a:r>
              <a:rPr lang="en-US" dirty="0"/>
              <a:t> the system components, create a project-specific system stack, and create a dependency diagram </a:t>
            </a:r>
          </a:p>
          <a:p>
            <a:pPr algn="just"/>
            <a:r>
              <a:rPr lang="en-US" dirty="0"/>
              <a:t>(b) Extend failure scenarios to cover technical component failures </a:t>
            </a:r>
          </a:p>
          <a:p>
            <a:pPr algn="just"/>
            <a:r>
              <a:rPr lang="en-US" dirty="0"/>
              <a:t>(c) Find single points of failure. </a:t>
            </a:r>
            <a:endParaRPr lang="en-IN" dirty="0"/>
          </a:p>
        </p:txBody>
      </p:sp>
    </p:spTree>
    <p:extLst>
      <p:ext uri="{BB962C8B-B14F-4D97-AF65-F5344CB8AC3E}">
        <p14:creationId xmlns:p14="http://schemas.microsoft.com/office/powerpoint/2010/main" val="193957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en-IN" dirty="0"/>
              <a:t/>
            </a:r>
            <a:br>
              <a:rPr lang="en-IN" dirty="0"/>
            </a:br>
            <a:r>
              <a:rPr lang="en-IN" dirty="0"/>
              <a:t> </a:t>
            </a:r>
            <a:br>
              <a:rPr lang="en-IN" dirty="0"/>
            </a:br>
            <a:r>
              <a:rPr lang="en-US" b="1" dirty="0"/>
              <a:t>public, private and hybrid clouds </a:t>
            </a:r>
            <a:r>
              <a:rPr lang="en-US" dirty="0"/>
              <a:t/>
            </a:r>
            <a:br>
              <a:rPr lang="en-US" dirty="0"/>
            </a:br>
            <a:endParaRPr lang="en-IN" dirty="0"/>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708063" cy="520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39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b="1" dirty="0"/>
              <a:t>4. Implement solution </a:t>
            </a:r>
            <a:endParaRPr lang="en-IN" dirty="0"/>
          </a:p>
          <a:p>
            <a:pPr algn="just"/>
            <a:r>
              <a:rPr lang="en-IN" dirty="0"/>
              <a:t>(a) Technology for implementation </a:t>
            </a:r>
          </a:p>
          <a:p>
            <a:pPr algn="just"/>
            <a:r>
              <a:rPr lang="en-US" dirty="0"/>
              <a:t>(b) Technology that is particular to disaster recovery </a:t>
            </a:r>
          </a:p>
          <a:p>
            <a:pPr algn="just"/>
            <a:r>
              <a:rPr lang="en-US" dirty="0"/>
              <a:t>(c) Particulars of network design for disaster recovery </a:t>
            </a:r>
            <a:endParaRPr lang="en-IN" dirty="0"/>
          </a:p>
        </p:txBody>
      </p:sp>
    </p:spTree>
    <p:extLst>
      <p:ext uri="{BB962C8B-B14F-4D97-AF65-F5344CB8AC3E}">
        <p14:creationId xmlns:p14="http://schemas.microsoft.com/office/powerpoint/2010/main" val="418172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b="1" dirty="0"/>
              <a:t>5. Define process </a:t>
            </a:r>
            <a:endParaRPr lang="en-IN" dirty="0"/>
          </a:p>
          <a:p>
            <a:pPr algn="just"/>
            <a:r>
              <a:rPr lang="en-US" dirty="0"/>
              <a:t>(a) Create detailed disaster recovery procedures </a:t>
            </a:r>
          </a:p>
          <a:p>
            <a:pPr algn="just"/>
            <a:r>
              <a:rPr lang="en-IN" dirty="0"/>
              <a:t>(b) Train people </a:t>
            </a:r>
          </a:p>
          <a:p>
            <a:pPr algn="just"/>
            <a:r>
              <a:rPr lang="en-US" dirty="0"/>
              <a:t>(c) Specify and conduct tests. </a:t>
            </a:r>
            <a:endParaRPr lang="en-IN" dirty="0"/>
          </a:p>
        </p:txBody>
      </p:sp>
    </p:spTree>
    <p:extLst>
      <p:ext uri="{BB962C8B-B14F-4D97-AF65-F5344CB8AC3E}">
        <p14:creationId xmlns:p14="http://schemas.microsoft.com/office/powerpoint/2010/main" val="2238703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6. Update design and implementation as necessary </a:t>
            </a:r>
            <a:endParaRPr lang="en-US" dirty="0"/>
          </a:p>
          <a:p>
            <a:pPr algn="just"/>
            <a:r>
              <a:rPr lang="en-IN" dirty="0"/>
              <a:t>(a) When objectives change </a:t>
            </a:r>
          </a:p>
          <a:p>
            <a:pPr algn="just"/>
            <a:r>
              <a:rPr lang="en-US" dirty="0"/>
              <a:t>(b) When primary systems are changed or updated </a:t>
            </a:r>
          </a:p>
          <a:p>
            <a:pPr algn="just"/>
            <a:r>
              <a:rPr lang="en-US" dirty="0"/>
              <a:t>(c) When experience from other projects and problem analysis show potential improvements </a:t>
            </a:r>
            <a:endParaRPr lang="en-IN" dirty="0"/>
          </a:p>
        </p:txBody>
      </p:sp>
    </p:spTree>
    <p:extLst>
      <p:ext uri="{BB962C8B-B14F-4D97-AF65-F5344CB8AC3E}">
        <p14:creationId xmlns:p14="http://schemas.microsoft.com/office/powerpoint/2010/main" val="404053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scope of disaster recovery </a:t>
            </a:r>
            <a:endParaRPr lang="en-IN"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algn="just"/>
            <a:r>
              <a:rPr lang="en-US" dirty="0" smtClean="0"/>
              <a:t>For </a:t>
            </a:r>
            <a:r>
              <a:rPr lang="en-US" dirty="0"/>
              <a:t>disaster-recovery planning, the central questions are: </a:t>
            </a:r>
          </a:p>
          <a:p>
            <a:pPr algn="just"/>
            <a:r>
              <a:rPr lang="en-US" dirty="0" smtClean="0"/>
              <a:t>What </a:t>
            </a:r>
            <a:r>
              <a:rPr lang="en-US" dirty="0"/>
              <a:t>needs to be protected (services/data)? </a:t>
            </a:r>
          </a:p>
          <a:p>
            <a:pPr algn="just"/>
            <a:r>
              <a:rPr lang="en-US" dirty="0" smtClean="0"/>
              <a:t>Which </a:t>
            </a:r>
            <a:r>
              <a:rPr lang="en-US" dirty="0"/>
              <a:t>failures are connected with which disaster? </a:t>
            </a:r>
          </a:p>
          <a:p>
            <a:pPr algn="just"/>
            <a:r>
              <a:rPr lang="en-US" dirty="0" smtClean="0"/>
              <a:t>What </a:t>
            </a:r>
            <a:r>
              <a:rPr lang="en-US" dirty="0"/>
              <a:t>essential functionality must stay operative with the highest priority? </a:t>
            </a:r>
          </a:p>
          <a:p>
            <a:pPr algn="just"/>
            <a:r>
              <a:rPr lang="en-US" dirty="0" smtClean="0"/>
              <a:t>What </a:t>
            </a:r>
            <a:r>
              <a:rPr lang="en-US" dirty="0"/>
              <a:t>functionality must be made available again as soon as possible? </a:t>
            </a:r>
          </a:p>
          <a:p>
            <a:pPr algn="just"/>
            <a:r>
              <a:rPr lang="en-US" dirty="0" smtClean="0"/>
              <a:t>Which </a:t>
            </a:r>
            <a:r>
              <a:rPr lang="en-US" dirty="0"/>
              <a:t>minimum IT resources are required for this? </a:t>
            </a:r>
          </a:p>
          <a:p>
            <a:pPr algn="just"/>
            <a:endParaRPr lang="en-IN" dirty="0"/>
          </a:p>
        </p:txBody>
      </p:sp>
    </p:spTree>
    <p:extLst>
      <p:ext uri="{BB962C8B-B14F-4D97-AF65-F5344CB8AC3E}">
        <p14:creationId xmlns:p14="http://schemas.microsoft.com/office/powerpoint/2010/main" val="2758995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i="1" dirty="0"/>
              <a:t>Server Availability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smtClean="0"/>
              <a:t>To </a:t>
            </a:r>
            <a:r>
              <a:rPr lang="en-US" dirty="0"/>
              <a:t>handle disaster recovery for servers, the following information should be known about a server: </a:t>
            </a:r>
          </a:p>
          <a:p>
            <a:pPr algn="just"/>
            <a:r>
              <a:rPr lang="en-IN" dirty="0" smtClean="0"/>
              <a:t>Technical </a:t>
            </a:r>
            <a:r>
              <a:rPr lang="en-IN" dirty="0"/>
              <a:t>data: site location, architecture, capacity, maintenance contracts. </a:t>
            </a:r>
          </a:p>
          <a:p>
            <a:pPr algn="just"/>
            <a:r>
              <a:rPr lang="en-US" dirty="0" smtClean="0"/>
              <a:t>Which </a:t>
            </a:r>
            <a:r>
              <a:rPr lang="en-US" dirty="0"/>
              <a:t>applications and infrastructure services are provided for which business service? </a:t>
            </a:r>
          </a:p>
          <a:p>
            <a:pPr algn="just"/>
            <a:r>
              <a:rPr lang="en-US" dirty="0" smtClean="0"/>
              <a:t>Which </a:t>
            </a:r>
            <a:r>
              <a:rPr lang="en-US" dirty="0"/>
              <a:t>redundancy and failover solutions are available? </a:t>
            </a:r>
          </a:p>
          <a:p>
            <a:pPr algn="just"/>
            <a:r>
              <a:rPr lang="en-US" dirty="0" smtClean="0"/>
              <a:t>Which </a:t>
            </a:r>
            <a:r>
              <a:rPr lang="en-US" dirty="0"/>
              <a:t>backup strategies are available? </a:t>
            </a:r>
          </a:p>
          <a:p>
            <a:pPr algn="just"/>
            <a:endParaRPr lang="en-IN" dirty="0"/>
          </a:p>
        </p:txBody>
      </p:sp>
    </p:spTree>
    <p:extLst>
      <p:ext uri="{BB962C8B-B14F-4D97-AF65-F5344CB8AC3E}">
        <p14:creationId xmlns:p14="http://schemas.microsoft.com/office/powerpoint/2010/main" val="210404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i="1" dirty="0"/>
              <a:t>Application Availability </a:t>
            </a:r>
            <a:r>
              <a:rPr lang="en-IN" dirty="0"/>
              <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algn="just"/>
            <a:endParaRPr lang="en-IN" dirty="0"/>
          </a:p>
          <a:p>
            <a:pPr algn="just"/>
            <a:r>
              <a:rPr lang="en-US" dirty="0"/>
              <a:t>To handle disaster recovery for applications, the following information should be known about an application: </a:t>
            </a:r>
          </a:p>
          <a:p>
            <a:pPr algn="just"/>
            <a:r>
              <a:rPr lang="en-US" dirty="0" smtClean="0"/>
              <a:t>Which </a:t>
            </a:r>
            <a:r>
              <a:rPr lang="en-US" dirty="0"/>
              <a:t>servers are involved for functionality of the application? </a:t>
            </a:r>
          </a:p>
          <a:p>
            <a:pPr algn="just"/>
            <a:r>
              <a:rPr lang="en-US" dirty="0" smtClean="0"/>
              <a:t>For </a:t>
            </a:r>
            <a:r>
              <a:rPr lang="en-US" dirty="0"/>
              <a:t>which business service is this application essential? </a:t>
            </a:r>
          </a:p>
          <a:p>
            <a:pPr algn="just"/>
            <a:r>
              <a:rPr lang="en-US" dirty="0" smtClean="0"/>
              <a:t>Which </a:t>
            </a:r>
            <a:r>
              <a:rPr lang="en-US" dirty="0"/>
              <a:t>other applications are needed for functionality? </a:t>
            </a:r>
          </a:p>
          <a:p>
            <a:pPr algn="just"/>
            <a:endParaRPr lang="en-IN" dirty="0"/>
          </a:p>
        </p:txBody>
      </p:sp>
    </p:spTree>
    <p:extLst>
      <p:ext uri="{BB962C8B-B14F-4D97-AF65-F5344CB8AC3E}">
        <p14:creationId xmlns:p14="http://schemas.microsoft.com/office/powerpoint/2010/main" val="2395673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i="1" dirty="0"/>
              <a:t>Site Availability </a:t>
            </a:r>
            <a:r>
              <a:rPr lang="en-IN" dirty="0"/>
              <a:t/>
            </a:r>
            <a:br>
              <a:rPr lang="en-IN" dirty="0"/>
            </a:br>
            <a:endParaRPr lang="en-IN" dirty="0"/>
          </a:p>
        </p:txBody>
      </p:sp>
      <p:sp>
        <p:nvSpPr>
          <p:cNvPr id="3" name="Content Placeholder 2"/>
          <p:cNvSpPr>
            <a:spLocks noGrp="1"/>
          </p:cNvSpPr>
          <p:nvPr>
            <p:ph idx="1"/>
          </p:nvPr>
        </p:nvSpPr>
        <p:spPr/>
        <p:txBody>
          <a:bodyPr/>
          <a:lstStyle/>
          <a:p>
            <a:pPr algn="just"/>
            <a:endParaRPr lang="en-IN" dirty="0"/>
          </a:p>
          <a:p>
            <a:pPr algn="just"/>
            <a:r>
              <a:rPr lang="en-US" dirty="0"/>
              <a:t>To handle disaster recovery for a site, the following information should be known: </a:t>
            </a:r>
          </a:p>
          <a:p>
            <a:pPr algn="just"/>
            <a:r>
              <a:rPr lang="en-US" dirty="0" smtClean="0"/>
              <a:t>Which </a:t>
            </a:r>
            <a:r>
              <a:rPr lang="en-US" dirty="0"/>
              <a:t>servers are located on the site? </a:t>
            </a:r>
          </a:p>
          <a:p>
            <a:pPr algn="just"/>
            <a:r>
              <a:rPr lang="en-US" dirty="0" smtClean="0"/>
              <a:t>Which </a:t>
            </a:r>
            <a:r>
              <a:rPr lang="en-US" dirty="0"/>
              <a:t>high-availability solutions (redundancy, failovers) are available? </a:t>
            </a:r>
          </a:p>
          <a:p>
            <a:pPr algn="just"/>
            <a:endParaRPr lang="en-IN" dirty="0"/>
          </a:p>
        </p:txBody>
      </p:sp>
    </p:spTree>
    <p:extLst>
      <p:ext uri="{BB962C8B-B14F-4D97-AF65-F5344CB8AC3E}">
        <p14:creationId xmlns:p14="http://schemas.microsoft.com/office/powerpoint/2010/main" val="57890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state </a:t>
            </a:r>
            <a:r>
              <a:rPr lang="en-IN" b="1" dirty="0" smtClean="0"/>
              <a:t>synchronization </a:t>
            </a:r>
            <a:r>
              <a:rPr lang="en-US" b="1" dirty="0"/>
              <a:t>with respect to disaster recovery </a:t>
            </a:r>
            <a:r>
              <a:rPr lang="en-IN" b="1" dirty="0" smtClean="0"/>
              <a:t> </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t>Disaster </a:t>
            </a:r>
            <a:r>
              <a:rPr lang="en-US" dirty="0"/>
              <a:t>recovery is concerned with setup, maintenance, and operation of disaster-recovery systems at disaster-recovery sites. </a:t>
            </a:r>
          </a:p>
          <a:p>
            <a:pPr algn="just"/>
            <a:r>
              <a:rPr lang="en-US" dirty="0" smtClean="0"/>
              <a:t>To </a:t>
            </a:r>
            <a:r>
              <a:rPr lang="en-US" dirty="0"/>
              <a:t>establish IT functionality on the disaster recovery system, the system must have all applications, necessary configurations, and all data. </a:t>
            </a:r>
          </a:p>
          <a:p>
            <a:pPr algn="just"/>
            <a:r>
              <a:rPr lang="en-US" dirty="0" smtClean="0"/>
              <a:t>In </a:t>
            </a:r>
            <a:r>
              <a:rPr lang="en-US" dirty="0"/>
              <a:t>other words, we want state synchronization for data, installation, and configuration. </a:t>
            </a:r>
          </a:p>
          <a:p>
            <a:pPr algn="just"/>
            <a:endParaRPr lang="en-IN" dirty="0"/>
          </a:p>
        </p:txBody>
      </p:sp>
    </p:spTree>
    <p:extLst>
      <p:ext uri="{BB962C8B-B14F-4D97-AF65-F5344CB8AC3E}">
        <p14:creationId xmlns:p14="http://schemas.microsoft.com/office/powerpoint/2010/main" val="3721591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endParaRPr lang="en-IN" dirty="0"/>
          </a:p>
          <a:p>
            <a:pPr algn="just"/>
            <a:r>
              <a:rPr lang="en-US" dirty="0"/>
              <a:t>Many systems demand the properties atomicity, consistency, isolation, and durability (ACID). Enterprise-strength relational database management systems (RDBMS) are usually used to supply them. </a:t>
            </a:r>
          </a:p>
          <a:p>
            <a:pPr algn="just"/>
            <a:r>
              <a:rPr lang="en-US" dirty="0" smtClean="0"/>
              <a:t>This </a:t>
            </a:r>
            <a:r>
              <a:rPr lang="en-US" dirty="0"/>
              <a:t>implies that disaster-recovery architecture and implementation must support failover of RDBMS operations. </a:t>
            </a:r>
          </a:p>
        </p:txBody>
      </p:sp>
    </p:spTree>
    <p:extLst>
      <p:ext uri="{BB962C8B-B14F-4D97-AF65-F5344CB8AC3E}">
        <p14:creationId xmlns:p14="http://schemas.microsoft.com/office/powerpoint/2010/main" val="353520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696744" cy="645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89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dirty="0"/>
              <a:t> </a:t>
            </a:r>
            <a:r>
              <a:rPr lang="en-IN" b="1" dirty="0" smtClean="0"/>
              <a:t>Public </a:t>
            </a:r>
            <a:r>
              <a:rPr lang="en-IN" b="1" dirty="0"/>
              <a:t>Clouds </a:t>
            </a:r>
            <a:r>
              <a:rPr lang="en-IN" dirty="0"/>
              <a:t/>
            </a:r>
            <a:br>
              <a:rPr lang="en-IN" dirty="0"/>
            </a:b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t>A </a:t>
            </a:r>
            <a:r>
              <a:rPr lang="en-US" dirty="0"/>
              <a:t>public cloud is built over the Internet and can be accessed by any user who has paid for the service. </a:t>
            </a:r>
          </a:p>
          <a:p>
            <a:pPr algn="just"/>
            <a:r>
              <a:rPr lang="en-US" dirty="0" smtClean="0"/>
              <a:t>Public </a:t>
            </a:r>
            <a:r>
              <a:rPr lang="en-US" dirty="0"/>
              <a:t>clouds are owned by service providers and are accessible through a subscription. </a:t>
            </a:r>
            <a:endParaRPr lang="en-US" dirty="0" smtClean="0"/>
          </a:p>
          <a:p>
            <a:pPr algn="just"/>
            <a:r>
              <a:rPr lang="en-IN" dirty="0" smtClean="0"/>
              <a:t>Many </a:t>
            </a:r>
            <a:r>
              <a:rPr lang="en-IN" dirty="0"/>
              <a:t>public clouds are available, including Google App Engine (GAE), Amazon Web Services (AWS), Microsoft Azure, IBM Blue Cloud, and </a:t>
            </a:r>
            <a:r>
              <a:rPr lang="en-IN" dirty="0" err="1"/>
              <a:t>Salesforce.com’s</a:t>
            </a:r>
            <a:r>
              <a:rPr lang="en-IN" dirty="0"/>
              <a:t> Force.com. </a:t>
            </a:r>
          </a:p>
          <a:p>
            <a:pPr algn="just"/>
            <a:endParaRPr lang="en-US" dirty="0"/>
          </a:p>
          <a:p>
            <a:pPr algn="just"/>
            <a:endParaRPr lang="en-IN" dirty="0"/>
          </a:p>
        </p:txBody>
      </p:sp>
    </p:spTree>
    <p:extLst>
      <p:ext uri="{BB962C8B-B14F-4D97-AF65-F5344CB8AC3E}">
        <p14:creationId xmlns:p14="http://schemas.microsoft.com/office/powerpoint/2010/main" val="2805719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three basic types of system designs for disaster recovery? </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US" b="1" dirty="0" smtClean="0"/>
              <a:t>Shared </a:t>
            </a:r>
            <a:r>
              <a:rPr lang="en-US" b="1" dirty="0"/>
              <a:t>systems</a:t>
            </a:r>
            <a:r>
              <a:rPr lang="en-US" dirty="0"/>
              <a:t>, where all available systems are used and the workload is distributed differently in the case of problems. </a:t>
            </a:r>
          </a:p>
          <a:p>
            <a:pPr algn="just"/>
            <a:r>
              <a:rPr lang="en-US" b="1" dirty="0" smtClean="0"/>
              <a:t>Hot </a:t>
            </a:r>
            <a:r>
              <a:rPr lang="en-US" b="1" dirty="0"/>
              <a:t>standby</a:t>
            </a:r>
            <a:r>
              <a:rPr lang="en-US" dirty="0"/>
              <a:t>, where an unused disaster-recovery system is ready to run all the time, and is kept on the same software, configuration, and data level as the primary system. </a:t>
            </a:r>
            <a:endParaRPr lang="en-US" dirty="0" smtClean="0"/>
          </a:p>
          <a:p>
            <a:pPr algn="just"/>
            <a:r>
              <a:rPr lang="en-US" b="1" dirty="0" smtClean="0"/>
              <a:t>Cold </a:t>
            </a:r>
            <a:r>
              <a:rPr lang="en-US" b="1" dirty="0"/>
              <a:t>standby</a:t>
            </a:r>
            <a:r>
              <a:rPr lang="en-US" dirty="0"/>
              <a:t>, where an unused disaster-recovery system is available but is not up. In the case of a disaster, the disaster-recovery system is restored from a backup system to an appropriate state and started. </a:t>
            </a:r>
          </a:p>
          <a:p>
            <a:pPr algn="just"/>
            <a:endParaRPr lang="en-US" dirty="0"/>
          </a:p>
          <a:p>
            <a:pPr algn="just"/>
            <a:endParaRPr lang="en-IN" dirty="0"/>
          </a:p>
        </p:txBody>
      </p:sp>
    </p:spTree>
    <p:extLst>
      <p:ext uri="{BB962C8B-B14F-4D97-AF65-F5344CB8AC3E}">
        <p14:creationId xmlns:p14="http://schemas.microsoft.com/office/powerpoint/2010/main" val="334982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5490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37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45" y="908720"/>
            <a:ext cx="841690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366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764704"/>
            <a:ext cx="811163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42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software management tools </a:t>
            </a:r>
            <a:endParaRPr lang="en-IN" dirty="0"/>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pPr algn="just"/>
            <a:r>
              <a:rPr lang="en-US" dirty="0" smtClean="0"/>
              <a:t>Management </a:t>
            </a:r>
            <a:r>
              <a:rPr lang="en-US" dirty="0"/>
              <a:t>tools can be software, hardware, a combination of the two, or be available as a service. </a:t>
            </a:r>
          </a:p>
          <a:p>
            <a:pPr algn="just"/>
            <a:r>
              <a:rPr lang="en-US" dirty="0" smtClean="0"/>
              <a:t>Tools </a:t>
            </a:r>
            <a:r>
              <a:rPr lang="en-US" dirty="0"/>
              <a:t>can be purchased, rented or leased, borrowed, or found on the Web as a free or contribution shareware model. </a:t>
            </a:r>
          </a:p>
          <a:p>
            <a:pPr algn="just"/>
            <a:r>
              <a:rPr lang="en-US" dirty="0" smtClean="0"/>
              <a:t>Software </a:t>
            </a:r>
            <a:r>
              <a:rPr lang="en-US" dirty="0"/>
              <a:t>and management tools pertain to: </a:t>
            </a:r>
          </a:p>
          <a:p>
            <a:pPr algn="just"/>
            <a:r>
              <a:rPr lang="en-IN" dirty="0" err="1" smtClean="0"/>
              <a:t>SaaS</a:t>
            </a:r>
            <a:r>
              <a:rPr lang="en-IN" dirty="0"/>
              <a:t>, Infrastructure as a Service (</a:t>
            </a:r>
            <a:r>
              <a:rPr lang="en-IN" dirty="0" err="1"/>
              <a:t>SaaS</a:t>
            </a:r>
            <a:r>
              <a:rPr lang="en-IN" dirty="0"/>
              <a:t>), and Platform as a Service (</a:t>
            </a:r>
            <a:r>
              <a:rPr lang="en-IN" dirty="0" err="1"/>
              <a:t>PaaS</a:t>
            </a:r>
            <a:r>
              <a:rPr lang="en-IN" dirty="0"/>
              <a:t>) </a:t>
            </a:r>
          </a:p>
          <a:p>
            <a:pPr algn="just"/>
            <a:r>
              <a:rPr lang="en-US" dirty="0" smtClean="0"/>
              <a:t>Physical</a:t>
            </a:r>
            <a:r>
              <a:rPr lang="en-US" dirty="0"/>
              <a:t>, virtual, and cloud resources </a:t>
            </a:r>
          </a:p>
          <a:p>
            <a:pPr algn="just"/>
            <a:r>
              <a:rPr lang="en-US" dirty="0" smtClean="0"/>
              <a:t>Servers</a:t>
            </a:r>
            <a:r>
              <a:rPr lang="en-US" dirty="0"/>
              <a:t>, storage, and networking hardware devices </a:t>
            </a:r>
            <a:endParaRPr lang="en-US" dirty="0" smtClean="0"/>
          </a:p>
          <a:p>
            <a:r>
              <a:rPr lang="en-IN" dirty="0" smtClean="0"/>
              <a:t>Operating </a:t>
            </a:r>
            <a:r>
              <a:rPr lang="en-IN" dirty="0"/>
              <a:t>systems and hypervisors </a:t>
            </a:r>
          </a:p>
          <a:p>
            <a:pPr algn="just"/>
            <a:endParaRPr lang="en-US" dirty="0"/>
          </a:p>
          <a:p>
            <a:pPr algn="just"/>
            <a:endParaRPr lang="en-IN" dirty="0"/>
          </a:p>
        </p:txBody>
      </p:sp>
    </p:spTree>
    <p:extLst>
      <p:ext uri="{BB962C8B-B14F-4D97-AF65-F5344CB8AC3E}">
        <p14:creationId xmlns:p14="http://schemas.microsoft.com/office/powerpoint/2010/main" val="3967139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IN" dirty="0"/>
              <a:t/>
            </a:r>
            <a:br>
              <a:rPr lang="en-IN" dirty="0"/>
            </a:br>
            <a:r>
              <a:rPr lang="en-US" b="1" dirty="0"/>
              <a:t>Software and management tools address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Performance</a:t>
            </a:r>
            <a:r>
              <a:rPr lang="en-US" dirty="0"/>
              <a:t>, availability, capacity, and change tracking </a:t>
            </a:r>
          </a:p>
          <a:p>
            <a:pPr algn="just"/>
            <a:r>
              <a:rPr lang="en-IN" dirty="0" smtClean="0"/>
              <a:t>Data </a:t>
            </a:r>
            <a:r>
              <a:rPr lang="en-IN" dirty="0"/>
              <a:t>movement and migration </a:t>
            </a:r>
          </a:p>
          <a:p>
            <a:pPr algn="just"/>
            <a:r>
              <a:rPr lang="en-US" dirty="0" smtClean="0"/>
              <a:t>Testing</a:t>
            </a:r>
            <a:r>
              <a:rPr lang="en-US" dirty="0"/>
              <a:t>, simulation, diagnostics, and benchmarking </a:t>
            </a:r>
          </a:p>
          <a:p>
            <a:pPr algn="just"/>
            <a:r>
              <a:rPr lang="en-US" dirty="0" smtClean="0"/>
              <a:t>Security</a:t>
            </a:r>
            <a:r>
              <a:rPr lang="en-US" dirty="0"/>
              <a:t>, compliance, and identity management </a:t>
            </a:r>
          </a:p>
          <a:p>
            <a:pPr algn="just"/>
            <a:r>
              <a:rPr lang="en-US" dirty="0" smtClean="0"/>
              <a:t>Data </a:t>
            </a:r>
            <a:r>
              <a:rPr lang="en-US" dirty="0"/>
              <a:t>protection, including backup/restore and high availability (HA) </a:t>
            </a:r>
          </a:p>
          <a:p>
            <a:pPr algn="just"/>
            <a:endParaRPr lang="en-IN" dirty="0"/>
          </a:p>
        </p:txBody>
      </p:sp>
    </p:spTree>
    <p:extLst>
      <p:ext uri="{BB962C8B-B14F-4D97-AF65-F5344CB8AC3E}">
        <p14:creationId xmlns:p14="http://schemas.microsoft.com/office/powerpoint/2010/main" val="2032341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different management tool interfaces </a:t>
            </a:r>
            <a:endParaRPr lang="en-IN" dirty="0"/>
          </a:p>
        </p:txBody>
      </p:sp>
      <p:sp>
        <p:nvSpPr>
          <p:cNvPr id="3" name="Content Placeholder 2"/>
          <p:cNvSpPr>
            <a:spLocks noGrp="1"/>
          </p:cNvSpPr>
          <p:nvPr>
            <p:ph idx="1"/>
          </p:nvPr>
        </p:nvSpPr>
        <p:spPr/>
        <p:txBody>
          <a:bodyPr/>
          <a:lstStyle/>
          <a:p>
            <a:pPr algn="just"/>
            <a:r>
              <a:rPr lang="en-US" dirty="0" smtClean="0"/>
              <a:t>Management </a:t>
            </a:r>
            <a:r>
              <a:rPr lang="en-US" dirty="0"/>
              <a:t>tools have interfaces leverage policies acting on data feeds from different sources such as event logs, usage, or activity to support automated operations. </a:t>
            </a:r>
          </a:p>
          <a:p>
            <a:r>
              <a:rPr lang="en-US" dirty="0" smtClean="0"/>
              <a:t>SRM </a:t>
            </a:r>
            <a:r>
              <a:rPr lang="en-US" dirty="0"/>
              <a:t>tools for monitoring and management </a:t>
            </a:r>
          </a:p>
          <a:p>
            <a:pPr algn="just"/>
            <a:endParaRPr lang="en-IN" dirty="0"/>
          </a:p>
        </p:txBody>
      </p:sp>
    </p:spTree>
    <p:extLst>
      <p:ext uri="{BB962C8B-B14F-4D97-AF65-F5344CB8AC3E}">
        <p14:creationId xmlns:p14="http://schemas.microsoft.com/office/powerpoint/2010/main" val="2593848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53" y="620688"/>
            <a:ext cx="8620757" cy="502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91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Cloud storage dashboards </a:t>
            </a:r>
            <a:endParaRPr lang="en-IN" b="1" dirty="0"/>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49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551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different ways of software and tools licensing </a:t>
            </a:r>
            <a:endParaRPr lang="en-IN"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pPr algn="just"/>
            <a:r>
              <a:rPr lang="en-US" dirty="0" smtClean="0"/>
              <a:t>Software </a:t>
            </a:r>
            <a:r>
              <a:rPr lang="en-US" dirty="0"/>
              <a:t>or tools may be licensed on a one-time, perpetual basis or on a time-duration basis. </a:t>
            </a:r>
          </a:p>
          <a:p>
            <a:pPr algn="just"/>
            <a:r>
              <a:rPr lang="en-US" dirty="0" smtClean="0"/>
              <a:t>Software </a:t>
            </a:r>
            <a:r>
              <a:rPr lang="en-US" dirty="0"/>
              <a:t>and tools can be licensed by </a:t>
            </a:r>
          </a:p>
          <a:p>
            <a:pPr algn="just"/>
            <a:r>
              <a:rPr lang="en-US" dirty="0" smtClean="0"/>
              <a:t>Flat </a:t>
            </a:r>
            <a:r>
              <a:rPr lang="en-US" dirty="0"/>
              <a:t>fee per single or multiple copies, with or without support </a:t>
            </a:r>
          </a:p>
          <a:p>
            <a:pPr algn="just"/>
            <a:r>
              <a:rPr lang="en-US" dirty="0" smtClean="0"/>
              <a:t>Perpetual </a:t>
            </a:r>
            <a:r>
              <a:rPr lang="en-US" dirty="0"/>
              <a:t>(no time limit) until you buy a new version </a:t>
            </a:r>
          </a:p>
          <a:p>
            <a:pPr algn="just"/>
            <a:r>
              <a:rPr lang="en-US" dirty="0" smtClean="0"/>
              <a:t>Limited </a:t>
            </a:r>
            <a:r>
              <a:rPr lang="en-US" dirty="0"/>
              <a:t>time during which to use the software, get updates, and receive support </a:t>
            </a:r>
          </a:p>
          <a:p>
            <a:pPr algn="just"/>
            <a:r>
              <a:rPr lang="en-US" dirty="0" smtClean="0"/>
              <a:t>Commercial</a:t>
            </a:r>
            <a:r>
              <a:rPr lang="en-US" dirty="0"/>
              <a:t>, education, government, or personal use </a:t>
            </a:r>
          </a:p>
          <a:p>
            <a:pPr algn="just"/>
            <a:r>
              <a:rPr lang="en-US" dirty="0" smtClean="0"/>
              <a:t>Enterprise </a:t>
            </a:r>
            <a:r>
              <a:rPr lang="en-US" dirty="0"/>
              <a:t>or organization-wide and site-based </a:t>
            </a:r>
          </a:p>
          <a:p>
            <a:pPr algn="just"/>
            <a:r>
              <a:rPr lang="en-US" dirty="0" smtClean="0"/>
              <a:t>Individual </a:t>
            </a:r>
            <a:r>
              <a:rPr lang="en-US" dirty="0"/>
              <a:t>applications, systems, servers, or workstations </a:t>
            </a:r>
          </a:p>
          <a:p>
            <a:pPr algn="just"/>
            <a:r>
              <a:rPr lang="en-US" dirty="0" smtClean="0"/>
              <a:t>Physical </a:t>
            </a:r>
            <a:r>
              <a:rPr lang="en-US" dirty="0"/>
              <a:t>server or workstation instance </a:t>
            </a:r>
          </a:p>
          <a:p>
            <a:pPr algn="just"/>
            <a:r>
              <a:rPr lang="en-US" dirty="0" smtClean="0"/>
              <a:t>Per </a:t>
            </a:r>
            <a:r>
              <a:rPr lang="en-US" dirty="0"/>
              <a:t>CPU (single, multicore, or socket-based), physical or virtual </a:t>
            </a:r>
          </a:p>
          <a:p>
            <a:pPr algn="just"/>
            <a:r>
              <a:rPr lang="en-US" dirty="0" smtClean="0"/>
              <a:t>Unlimited </a:t>
            </a:r>
            <a:r>
              <a:rPr lang="en-US" dirty="0"/>
              <a:t>or on an hourly rate basis </a:t>
            </a:r>
          </a:p>
          <a:p>
            <a:pPr algn="just"/>
            <a:r>
              <a:rPr lang="en-US" dirty="0" smtClean="0"/>
              <a:t>Per </a:t>
            </a:r>
            <a:r>
              <a:rPr lang="en-US" dirty="0"/>
              <a:t>user, seat, or workstation (total or concurrent in use) </a:t>
            </a:r>
          </a:p>
          <a:p>
            <a:pPr algn="just"/>
            <a:r>
              <a:rPr lang="en-US" dirty="0" smtClean="0"/>
              <a:t>Volume </a:t>
            </a:r>
            <a:r>
              <a:rPr lang="en-US" dirty="0"/>
              <a:t>purchasing programs and tiered pricing </a:t>
            </a:r>
          </a:p>
          <a:p>
            <a:pPr algn="just"/>
            <a:endParaRPr lang="en-IN" dirty="0"/>
          </a:p>
        </p:txBody>
      </p:sp>
    </p:spTree>
    <p:extLst>
      <p:ext uri="{BB962C8B-B14F-4D97-AF65-F5344CB8AC3E}">
        <p14:creationId xmlns:p14="http://schemas.microsoft.com/office/powerpoint/2010/main" val="195576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Private </a:t>
            </a:r>
            <a:r>
              <a:rPr lang="en-IN" b="1" dirty="0"/>
              <a:t>Clouds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smtClean="0"/>
              <a:t>A </a:t>
            </a:r>
            <a:r>
              <a:rPr lang="en-US" dirty="0"/>
              <a:t>private cloud is built within the domain of an intranet owned by a single organization. </a:t>
            </a:r>
          </a:p>
          <a:p>
            <a:pPr algn="just"/>
            <a:r>
              <a:rPr lang="en-US" dirty="0" smtClean="0"/>
              <a:t>Therefore</a:t>
            </a:r>
            <a:r>
              <a:rPr lang="en-US" dirty="0"/>
              <a:t>, it is client owned and managed, and its access is limited to the owning clients and their partners. </a:t>
            </a:r>
          </a:p>
          <a:p>
            <a:pPr algn="just"/>
            <a:r>
              <a:rPr lang="en-US" dirty="0" smtClean="0"/>
              <a:t>Private </a:t>
            </a:r>
            <a:r>
              <a:rPr lang="en-US" dirty="0"/>
              <a:t>clouds give local users a flexible and agile private infrastructure to run service workloads within their administrative domains. </a:t>
            </a:r>
          </a:p>
          <a:p>
            <a:pPr algn="just"/>
            <a:r>
              <a:rPr lang="en-US" dirty="0" smtClean="0"/>
              <a:t>A </a:t>
            </a:r>
            <a:r>
              <a:rPr lang="en-US" dirty="0"/>
              <a:t>private cloud is supposed to deliver more efficient and convenient cloud services. </a:t>
            </a:r>
          </a:p>
          <a:p>
            <a:pPr algn="just"/>
            <a:endParaRPr lang="en-IN" dirty="0"/>
          </a:p>
        </p:txBody>
      </p:sp>
    </p:spTree>
    <p:extLst>
      <p:ext uri="{BB962C8B-B14F-4D97-AF65-F5344CB8AC3E}">
        <p14:creationId xmlns:p14="http://schemas.microsoft.com/office/powerpoint/2010/main" val="252481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hard and soft products </a:t>
            </a:r>
            <a:endParaRPr lang="en-IN" dirty="0"/>
          </a:p>
        </p:txBody>
      </p:sp>
      <p:sp>
        <p:nvSpPr>
          <p:cNvPr id="3" name="Content Placeholder 2"/>
          <p:cNvSpPr>
            <a:spLocks noGrp="1"/>
          </p:cNvSpPr>
          <p:nvPr>
            <p:ph idx="1"/>
          </p:nvPr>
        </p:nvSpPr>
        <p:spPr/>
        <p:txBody>
          <a:bodyPr>
            <a:normAutofit/>
          </a:bodyPr>
          <a:lstStyle/>
          <a:p>
            <a:pPr algn="just"/>
            <a:r>
              <a:rPr lang="en-US" dirty="0" smtClean="0"/>
              <a:t>A </a:t>
            </a:r>
            <a:r>
              <a:rPr lang="en-US" dirty="0"/>
              <a:t>soft product is the result of how various resources including hardware or software are delivered as a service. </a:t>
            </a:r>
          </a:p>
          <a:p>
            <a:pPr algn="just"/>
            <a:r>
              <a:rPr lang="en-US" dirty="0" smtClean="0"/>
              <a:t>A </a:t>
            </a:r>
            <a:r>
              <a:rPr lang="en-US" dirty="0"/>
              <a:t>hard product is some technology such as hardware (server, storage, network, or workstation), software, or service, including network bandwidth, which can be used or deployed in different ways. </a:t>
            </a:r>
          </a:p>
          <a:p>
            <a:pPr algn="just"/>
            <a:endParaRPr lang="en-IN" dirty="0"/>
          </a:p>
        </p:txBody>
      </p:sp>
    </p:spTree>
    <p:extLst>
      <p:ext uri="{BB962C8B-B14F-4D97-AF65-F5344CB8AC3E}">
        <p14:creationId xmlns:p14="http://schemas.microsoft.com/office/powerpoint/2010/main" val="1484694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different issues in data center management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The different issues in data center management is as follows: </a:t>
            </a:r>
          </a:p>
          <a:p>
            <a:pPr algn="just"/>
            <a:r>
              <a:rPr lang="en-IN" b="1" dirty="0"/>
              <a:t>• Making common users happy: </a:t>
            </a:r>
            <a:endParaRPr lang="en-IN" dirty="0"/>
          </a:p>
          <a:p>
            <a:pPr algn="just"/>
            <a:r>
              <a:rPr lang="en-US" dirty="0"/>
              <a:t>The data center should be designed to provide quality service to the majority of users for at least 30 years. </a:t>
            </a:r>
          </a:p>
          <a:p>
            <a:pPr algn="just"/>
            <a:r>
              <a:rPr lang="en-IN" b="1" dirty="0"/>
              <a:t>• Controlled information flow: </a:t>
            </a:r>
            <a:endParaRPr lang="en-IN" dirty="0"/>
          </a:p>
          <a:p>
            <a:pPr algn="just"/>
            <a:r>
              <a:rPr lang="en-US" dirty="0"/>
              <a:t>Information flow should be streamlined. Sustained services and high availability (HA) are the primary goals. </a:t>
            </a:r>
            <a:endParaRPr lang="en-IN" dirty="0"/>
          </a:p>
        </p:txBody>
      </p:sp>
    </p:spTree>
    <p:extLst>
      <p:ext uri="{BB962C8B-B14F-4D97-AF65-F5344CB8AC3E}">
        <p14:creationId xmlns:p14="http://schemas.microsoft.com/office/powerpoint/2010/main" val="982458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pPr algn="just"/>
            <a:r>
              <a:rPr lang="en-IN" b="1" dirty="0"/>
              <a:t>Multiuser manageability: </a:t>
            </a:r>
            <a:endParaRPr lang="en-IN" dirty="0"/>
          </a:p>
          <a:p>
            <a:pPr algn="just"/>
            <a:r>
              <a:rPr lang="en-US" dirty="0"/>
              <a:t>The system must be managed to support all functions of a data center, including traffic flow, database updating, and server maintenance. </a:t>
            </a:r>
          </a:p>
          <a:p>
            <a:pPr algn="just"/>
            <a:r>
              <a:rPr lang="en-US" b="1" dirty="0"/>
              <a:t>• Scalability to prepare for database growth: </a:t>
            </a:r>
            <a:endParaRPr lang="en-US" dirty="0"/>
          </a:p>
          <a:p>
            <a:pPr algn="just"/>
            <a:r>
              <a:rPr lang="en-US" dirty="0"/>
              <a:t>The system should allow growth as workload increases. The storage, processing, </a:t>
            </a:r>
          </a:p>
          <a:p>
            <a:pPr algn="just"/>
            <a:r>
              <a:rPr lang="en-US" dirty="0"/>
              <a:t>I/O, power, and cooling subsystems should be scalable. </a:t>
            </a:r>
          </a:p>
          <a:p>
            <a:pPr algn="just"/>
            <a:r>
              <a:rPr lang="en-IN" b="1" dirty="0"/>
              <a:t>• Reliability in virtualized infrastructure: </a:t>
            </a:r>
            <a:endParaRPr lang="en-IN" dirty="0"/>
          </a:p>
          <a:p>
            <a:pPr algn="just"/>
            <a:r>
              <a:rPr lang="en-US" dirty="0"/>
              <a:t>Failover, fault tolerance, and VM live migration should be integrated to enable recovery of critical applications from failures or disasters. </a:t>
            </a:r>
            <a:endParaRPr lang="en-IN" dirty="0"/>
          </a:p>
        </p:txBody>
      </p:sp>
    </p:spTree>
    <p:extLst>
      <p:ext uri="{BB962C8B-B14F-4D97-AF65-F5344CB8AC3E}">
        <p14:creationId xmlns:p14="http://schemas.microsoft.com/office/powerpoint/2010/main" val="434744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52736"/>
            <a:ext cx="8229600" cy="5073427"/>
          </a:xfrm>
        </p:spPr>
        <p:txBody>
          <a:bodyPr>
            <a:normAutofit fontScale="85000" lnSpcReduction="20000"/>
          </a:bodyPr>
          <a:lstStyle/>
          <a:p>
            <a:pPr algn="just"/>
            <a:r>
              <a:rPr lang="en-US" b="1" dirty="0"/>
              <a:t>Low cost to both users and providers: </a:t>
            </a:r>
            <a:endParaRPr lang="en-US" dirty="0"/>
          </a:p>
          <a:p>
            <a:pPr algn="just"/>
            <a:r>
              <a:rPr lang="en-US" dirty="0"/>
              <a:t>The cost to users and providers of the cloud system built over the data centers should be reduced, including all operational costs. </a:t>
            </a:r>
          </a:p>
          <a:p>
            <a:pPr algn="just"/>
            <a:r>
              <a:rPr lang="en-US" b="1" dirty="0"/>
              <a:t>• Security enforcement and data protection: </a:t>
            </a:r>
            <a:endParaRPr lang="en-US" dirty="0"/>
          </a:p>
          <a:p>
            <a:pPr algn="just"/>
            <a:r>
              <a:rPr lang="en-US" dirty="0"/>
              <a:t>Data privacy and security defense mechanisms must be deployed to protect the data center against network attacks and system interrupts and to maintain data integrity from user abuses or network attacks. </a:t>
            </a:r>
          </a:p>
          <a:p>
            <a:pPr algn="just"/>
            <a:r>
              <a:rPr lang="en-IN" b="1" dirty="0"/>
              <a:t>• Green information technology: </a:t>
            </a:r>
            <a:endParaRPr lang="en-IN" dirty="0"/>
          </a:p>
          <a:p>
            <a:pPr algn="just"/>
            <a:r>
              <a:rPr lang="en-US" dirty="0"/>
              <a:t>Saving power consumption and upgrading energy efficiency are in high demand when designing and operating current and future data centers. </a:t>
            </a:r>
            <a:endParaRPr lang="en-IN" dirty="0"/>
          </a:p>
        </p:txBody>
      </p:sp>
    </p:spTree>
    <p:extLst>
      <p:ext uri="{BB962C8B-B14F-4D97-AF65-F5344CB8AC3E}">
        <p14:creationId xmlns:p14="http://schemas.microsoft.com/office/powerpoint/2010/main" val="1007755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challenges in developing cloud architecture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b="1" dirty="0"/>
              <a:t>Challenge 1—Service Availability and Data Lock-in Problem:- </a:t>
            </a:r>
            <a:endParaRPr lang="en-US" dirty="0"/>
          </a:p>
          <a:p>
            <a:pPr algn="just"/>
            <a:r>
              <a:rPr lang="en-US" dirty="0" smtClean="0"/>
              <a:t>The </a:t>
            </a:r>
            <a:r>
              <a:rPr lang="en-US" dirty="0"/>
              <a:t>management of a cloud service by a single company is often the source of single points of failure. To achieve HA, one can consider using multiple cloud providers. </a:t>
            </a:r>
            <a:endParaRPr lang="en-US" dirty="0" smtClean="0"/>
          </a:p>
          <a:p>
            <a:pPr algn="just"/>
            <a:r>
              <a:rPr lang="en-US" dirty="0" smtClean="0"/>
              <a:t>Even </a:t>
            </a:r>
            <a:r>
              <a:rPr lang="en-US" dirty="0"/>
              <a:t>if a company has multiple data centers, it may have common software infrastructure and accounting systems. Therefore, using multiple cloud providers may provide more protection from failures. </a:t>
            </a:r>
          </a:p>
          <a:p>
            <a:pPr algn="just"/>
            <a:endParaRPr lang="en-US" dirty="0"/>
          </a:p>
          <a:p>
            <a:pPr algn="just"/>
            <a:endParaRPr lang="en-IN" dirty="0"/>
          </a:p>
        </p:txBody>
      </p:sp>
    </p:spTree>
    <p:extLst>
      <p:ext uri="{BB962C8B-B14F-4D97-AF65-F5344CB8AC3E}">
        <p14:creationId xmlns:p14="http://schemas.microsoft.com/office/powerpoint/2010/main" val="1270356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80728"/>
            <a:ext cx="8229600" cy="5544616"/>
          </a:xfrm>
        </p:spPr>
        <p:txBody>
          <a:bodyPr>
            <a:normAutofit fontScale="85000" lnSpcReduction="10000"/>
          </a:bodyPr>
          <a:lstStyle/>
          <a:p>
            <a:pPr algn="just"/>
            <a:r>
              <a:rPr lang="en-US" b="1" dirty="0"/>
              <a:t>Challenge 2—Data Privacy and Security Concerns: </a:t>
            </a:r>
            <a:endParaRPr lang="en-US" dirty="0"/>
          </a:p>
          <a:p>
            <a:pPr algn="just"/>
            <a:r>
              <a:rPr lang="en-US" dirty="0" smtClean="0"/>
              <a:t>Current </a:t>
            </a:r>
            <a:r>
              <a:rPr lang="en-US" dirty="0"/>
              <a:t>cloud offerings are essentially public (rather than private) networks, exposing the system to more attacks. </a:t>
            </a:r>
          </a:p>
          <a:p>
            <a:pPr algn="just"/>
            <a:r>
              <a:rPr lang="en-US" dirty="0" smtClean="0"/>
              <a:t>Many </a:t>
            </a:r>
            <a:r>
              <a:rPr lang="en-US" dirty="0"/>
              <a:t>obstacles can be overcome immediately with well-understood technologies such as encrypted storage, virtual LANs, and network </a:t>
            </a:r>
            <a:r>
              <a:rPr lang="en-US" dirty="0" err="1"/>
              <a:t>middleboxes</a:t>
            </a:r>
            <a:r>
              <a:rPr lang="en-US" dirty="0"/>
              <a:t> (e.g., firewalls, packet filters). </a:t>
            </a:r>
          </a:p>
          <a:p>
            <a:pPr algn="just"/>
            <a:r>
              <a:rPr lang="en-US" dirty="0" smtClean="0"/>
              <a:t>For </a:t>
            </a:r>
            <a:r>
              <a:rPr lang="en-US" dirty="0"/>
              <a:t>example, we could encrypt the data before placing it in a cloud. </a:t>
            </a:r>
          </a:p>
          <a:p>
            <a:pPr algn="just"/>
            <a:r>
              <a:rPr lang="en-US" dirty="0" smtClean="0"/>
              <a:t>Traditional </a:t>
            </a:r>
            <a:r>
              <a:rPr lang="en-US" dirty="0"/>
              <a:t>network attacks include buffer overflows, </a:t>
            </a:r>
            <a:r>
              <a:rPr lang="en-US" dirty="0" err="1"/>
              <a:t>DoS</a:t>
            </a:r>
            <a:r>
              <a:rPr lang="en-US" dirty="0"/>
              <a:t> attacks, spyware, malware, rootkits, Trojan horses, and worms. </a:t>
            </a:r>
          </a:p>
          <a:p>
            <a:pPr algn="just"/>
            <a:endParaRPr lang="en-IN" dirty="0"/>
          </a:p>
        </p:txBody>
      </p:sp>
    </p:spTree>
    <p:extLst>
      <p:ext uri="{BB962C8B-B14F-4D97-AF65-F5344CB8AC3E}">
        <p14:creationId xmlns:p14="http://schemas.microsoft.com/office/powerpoint/2010/main" val="635135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algn="just"/>
            <a:r>
              <a:rPr lang="en-US" b="1" dirty="0"/>
              <a:t>Challenge 3—Unpredictable Performance and Bottlenecks: </a:t>
            </a:r>
            <a:endParaRPr lang="en-US" dirty="0"/>
          </a:p>
          <a:p>
            <a:pPr algn="just"/>
            <a:r>
              <a:rPr lang="en-US" dirty="0" smtClean="0"/>
              <a:t>Multiple </a:t>
            </a:r>
            <a:r>
              <a:rPr lang="en-US" dirty="0"/>
              <a:t>VMs can share CPUs and main memory in cloud computing, but I/O sharing is problematic. One solution is to improve I/O architectures and operating systems to efficiently virtualize interrupts and I/O channels. </a:t>
            </a:r>
          </a:p>
          <a:p>
            <a:pPr algn="just"/>
            <a:r>
              <a:rPr lang="en-US" dirty="0" smtClean="0"/>
              <a:t>Internet </a:t>
            </a:r>
            <a:r>
              <a:rPr lang="en-US" dirty="0"/>
              <a:t>applications continue to become more data-intensive. Cloud users and providers have to think about the implications of placement and traffic at every level of the system, if they want to minimize costs. </a:t>
            </a:r>
          </a:p>
          <a:p>
            <a:pPr algn="just"/>
            <a:endParaRPr lang="en-IN" dirty="0"/>
          </a:p>
        </p:txBody>
      </p:sp>
    </p:spTree>
    <p:extLst>
      <p:ext uri="{BB962C8B-B14F-4D97-AF65-F5344CB8AC3E}">
        <p14:creationId xmlns:p14="http://schemas.microsoft.com/office/powerpoint/2010/main" val="1105850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Challenge 4—Distributed Storage and Widespread Software Bugs: </a:t>
            </a:r>
            <a:endParaRPr lang="en-US" dirty="0"/>
          </a:p>
          <a:p>
            <a:pPr algn="just"/>
            <a:r>
              <a:rPr lang="en-US" dirty="0" smtClean="0"/>
              <a:t>The </a:t>
            </a:r>
            <a:r>
              <a:rPr lang="en-US" dirty="0"/>
              <a:t>database is always growing in cloud applications. </a:t>
            </a:r>
          </a:p>
          <a:p>
            <a:pPr algn="just"/>
            <a:r>
              <a:rPr lang="en-US" dirty="0" smtClean="0"/>
              <a:t>Data </a:t>
            </a:r>
            <a:r>
              <a:rPr lang="en-US" dirty="0"/>
              <a:t>centers must meet programmers’ expectations in terms of scalability, data durability, and HA. </a:t>
            </a:r>
          </a:p>
          <a:p>
            <a:pPr algn="just"/>
            <a:endParaRPr lang="en-IN" dirty="0"/>
          </a:p>
        </p:txBody>
      </p:sp>
    </p:spTree>
    <p:extLst>
      <p:ext uri="{BB962C8B-B14F-4D97-AF65-F5344CB8AC3E}">
        <p14:creationId xmlns:p14="http://schemas.microsoft.com/office/powerpoint/2010/main" val="2905542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b="1" dirty="0"/>
              <a:t>Challenge 5</a:t>
            </a:r>
            <a:r>
              <a:rPr lang="en-US" b="1" dirty="0" smtClean="0"/>
              <a:t>— Cloud </a:t>
            </a:r>
            <a:r>
              <a:rPr lang="en-US" b="1" dirty="0"/>
              <a:t>Scalability, Interoperability, and Standardization: </a:t>
            </a:r>
            <a:endParaRPr lang="en-US" dirty="0"/>
          </a:p>
          <a:p>
            <a:pPr algn="just"/>
            <a:r>
              <a:rPr lang="en-US" dirty="0" smtClean="0"/>
              <a:t>The </a:t>
            </a:r>
            <a:r>
              <a:rPr lang="en-US" dirty="0"/>
              <a:t>pay-as-you-go model applies to storage and network bandwidth; both are counted in terms of the number of bytes used. </a:t>
            </a:r>
            <a:endParaRPr lang="en-US" dirty="0" smtClean="0"/>
          </a:p>
          <a:p>
            <a:pPr algn="just"/>
            <a:r>
              <a:rPr lang="en-US" dirty="0" smtClean="0"/>
              <a:t>The </a:t>
            </a:r>
            <a:r>
              <a:rPr lang="en-US" dirty="0"/>
              <a:t>opportunity here is to scale quickly up and down in response to load variation, in order to save money </a:t>
            </a:r>
          </a:p>
          <a:p>
            <a:pPr algn="just"/>
            <a:endParaRPr lang="en-US" dirty="0"/>
          </a:p>
          <a:p>
            <a:pPr algn="just"/>
            <a:endParaRPr lang="en-IN" dirty="0"/>
          </a:p>
        </p:txBody>
      </p:sp>
    </p:spTree>
    <p:extLst>
      <p:ext uri="{BB962C8B-B14F-4D97-AF65-F5344CB8AC3E}">
        <p14:creationId xmlns:p14="http://schemas.microsoft.com/office/powerpoint/2010/main" val="3695025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b="1" dirty="0"/>
              <a:t>Challenge 6—Software Licensing and Reputation Sharing: </a:t>
            </a:r>
            <a:endParaRPr lang="en-US" dirty="0"/>
          </a:p>
          <a:p>
            <a:pPr algn="just"/>
            <a:r>
              <a:rPr lang="en-US" dirty="0" smtClean="0"/>
              <a:t>Many </a:t>
            </a:r>
            <a:r>
              <a:rPr lang="en-US" dirty="0"/>
              <a:t>cloud computing providers originally relied on open source software because the licensing model for commercial software is not ideal for utility computing. </a:t>
            </a:r>
          </a:p>
          <a:p>
            <a:pPr algn="just"/>
            <a:endParaRPr lang="en-IN" dirty="0"/>
          </a:p>
        </p:txBody>
      </p:sp>
    </p:spTree>
    <p:extLst>
      <p:ext uri="{BB962C8B-B14F-4D97-AF65-F5344CB8AC3E}">
        <p14:creationId xmlns:p14="http://schemas.microsoft.com/office/powerpoint/2010/main" val="66691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Hybrid Clouds </a:t>
            </a:r>
            <a:r>
              <a:rPr lang="en-IN" dirty="0"/>
              <a:t/>
            </a:r>
            <a:br>
              <a:rPr lang="en-IN" dirty="0"/>
            </a:br>
            <a:endParaRPr lang="en-IN" dirty="0"/>
          </a:p>
        </p:txBody>
      </p:sp>
      <p:sp>
        <p:nvSpPr>
          <p:cNvPr id="3" name="Content Placeholder 2"/>
          <p:cNvSpPr>
            <a:spLocks noGrp="1"/>
          </p:cNvSpPr>
          <p:nvPr>
            <p:ph idx="1"/>
          </p:nvPr>
        </p:nvSpPr>
        <p:spPr/>
        <p:txBody>
          <a:bodyPr>
            <a:normAutofit fontScale="92500"/>
          </a:bodyPr>
          <a:lstStyle/>
          <a:p>
            <a:pPr algn="just"/>
            <a:r>
              <a:rPr lang="en-US" dirty="0" smtClean="0"/>
              <a:t>A </a:t>
            </a:r>
            <a:r>
              <a:rPr lang="en-US" dirty="0"/>
              <a:t>hybrid cloud is built with both public and private clouds </a:t>
            </a:r>
          </a:p>
          <a:p>
            <a:pPr algn="just"/>
            <a:r>
              <a:rPr lang="en-US" dirty="0" smtClean="0"/>
              <a:t>For </a:t>
            </a:r>
            <a:r>
              <a:rPr lang="en-US" dirty="0"/>
              <a:t>example, the Research Compute Cloud (RC2) is a private cloud, built by IBM, that interconnects the computing and IT resources at eight IBM Research Centers scattered throughout the United States, Europe, and Asia. </a:t>
            </a:r>
          </a:p>
          <a:p>
            <a:pPr algn="just"/>
            <a:r>
              <a:rPr lang="en-US" dirty="0" smtClean="0"/>
              <a:t>A </a:t>
            </a:r>
            <a:r>
              <a:rPr lang="en-US" dirty="0"/>
              <a:t>hybrid cloud provides access to clients, the partner network, and third parties. </a:t>
            </a:r>
          </a:p>
          <a:p>
            <a:pPr algn="just"/>
            <a:endParaRPr lang="en-IN" dirty="0"/>
          </a:p>
        </p:txBody>
      </p:sp>
    </p:spTree>
    <p:extLst>
      <p:ext uri="{BB962C8B-B14F-4D97-AF65-F5344CB8AC3E}">
        <p14:creationId xmlns:p14="http://schemas.microsoft.com/office/powerpoint/2010/main" val="4066514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structure of data-</a:t>
            </a:r>
            <a:r>
              <a:rPr lang="en-IN" b="1" dirty="0" err="1"/>
              <a:t>center</a:t>
            </a:r>
            <a:r>
              <a:rPr lang="en-IN" b="1" dirty="0"/>
              <a:t> networking </a:t>
            </a:r>
            <a:endParaRPr lang="en-IN" dirty="0"/>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04856" cy="522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814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US" dirty="0" smtClean="0"/>
              <a:t>The </a:t>
            </a:r>
            <a:r>
              <a:rPr lang="en-US" dirty="0"/>
              <a:t>core of a cloud is the server cluster (or VM cluster). Cluster nodes are used as compute </a:t>
            </a:r>
            <a:r>
              <a:rPr lang="en-US" dirty="0" smtClean="0"/>
              <a:t>nodes.</a:t>
            </a:r>
          </a:p>
          <a:p>
            <a:pPr algn="just"/>
            <a:r>
              <a:rPr lang="en-US" dirty="0" smtClean="0"/>
              <a:t>The </a:t>
            </a:r>
            <a:r>
              <a:rPr lang="en-US" dirty="0"/>
              <a:t>scheduling of user jobs requires that you assign work to virtual clusters created for users. </a:t>
            </a:r>
          </a:p>
          <a:p>
            <a:pPr algn="just"/>
            <a:r>
              <a:rPr lang="en-US" dirty="0" smtClean="0"/>
              <a:t>The </a:t>
            </a:r>
            <a:r>
              <a:rPr lang="en-US" dirty="0"/>
              <a:t>gateway nodes provide the access points of the service from the outside world. </a:t>
            </a:r>
          </a:p>
          <a:p>
            <a:pPr algn="just"/>
            <a:r>
              <a:rPr lang="en-US" dirty="0" smtClean="0"/>
              <a:t>Data-center </a:t>
            </a:r>
            <a:r>
              <a:rPr lang="en-US" dirty="0"/>
              <a:t>server clusters are typically built with large number of servers, ranging from thousands to millions of servers (nodes). </a:t>
            </a:r>
          </a:p>
          <a:p>
            <a:pPr marL="0" indent="0" algn="just">
              <a:buNone/>
            </a:pPr>
            <a:endParaRPr lang="en-US" dirty="0"/>
          </a:p>
          <a:p>
            <a:pPr algn="just"/>
            <a:endParaRPr lang="en-IN" dirty="0"/>
          </a:p>
        </p:txBody>
      </p:sp>
    </p:spTree>
    <p:extLst>
      <p:ext uri="{BB962C8B-B14F-4D97-AF65-F5344CB8AC3E}">
        <p14:creationId xmlns:p14="http://schemas.microsoft.com/office/powerpoint/2010/main" val="4116432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generic cloud architecture </a:t>
            </a:r>
            <a:endParaRPr lang="en-IN" dirty="0"/>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7"/>
            <a:ext cx="8208912" cy="541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505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dirty="0" smtClean="0"/>
              <a:t>The </a:t>
            </a:r>
            <a:r>
              <a:rPr lang="en-US" dirty="0"/>
              <a:t>Internet cloud is envisioned as a massive cluster of servers. These servers are provisioned on demand to perform collective web services or distributed applications using data-center resources. </a:t>
            </a:r>
          </a:p>
          <a:p>
            <a:pPr algn="just"/>
            <a:r>
              <a:rPr lang="en-US" dirty="0" smtClean="0"/>
              <a:t>The </a:t>
            </a:r>
            <a:r>
              <a:rPr lang="en-US" dirty="0"/>
              <a:t>cloud platform is formed dynamically by provisioning or de-provisioning servers, software, and database resources. </a:t>
            </a:r>
          </a:p>
          <a:p>
            <a:pPr algn="just"/>
            <a:endParaRPr lang="en-IN" dirty="0"/>
          </a:p>
        </p:txBody>
      </p:sp>
    </p:spTree>
    <p:extLst>
      <p:ext uri="{BB962C8B-B14F-4D97-AF65-F5344CB8AC3E}">
        <p14:creationId xmlns:p14="http://schemas.microsoft.com/office/powerpoint/2010/main" val="3469283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Autofit/>
          </a:bodyPr>
          <a:lstStyle/>
          <a:p>
            <a:r>
              <a:rPr lang="en-US" sz="3200" b="1" dirty="0"/>
              <a:t>layered architectural development of cloud platform for </a:t>
            </a:r>
            <a:r>
              <a:rPr lang="en-US" sz="3200" b="1" dirty="0" err="1"/>
              <a:t>IaaS</a:t>
            </a:r>
            <a:r>
              <a:rPr lang="en-US" sz="3200" b="1" dirty="0"/>
              <a:t>, </a:t>
            </a:r>
            <a:r>
              <a:rPr lang="en-US" sz="3200" b="1" dirty="0" err="1"/>
              <a:t>PaaS</a:t>
            </a:r>
            <a:r>
              <a:rPr lang="en-US" sz="3200" b="1" dirty="0"/>
              <a:t> and </a:t>
            </a:r>
            <a:r>
              <a:rPr lang="en-US" sz="3200" b="1" dirty="0" err="1"/>
              <a:t>SaaS</a:t>
            </a:r>
            <a:r>
              <a:rPr lang="en-US" sz="3200" b="1" dirty="0"/>
              <a:t> </a:t>
            </a:r>
            <a:endParaRPr lang="en-IN" sz="3200" dirty="0"/>
          </a:p>
        </p:txBody>
      </p:sp>
      <p:sp>
        <p:nvSpPr>
          <p:cNvPr id="3" name="Content Placeholder 2"/>
          <p:cNvSpPr>
            <a:spLocks noGrp="1"/>
          </p:cNvSpPr>
          <p:nvPr>
            <p:ph idx="1"/>
          </p:nvPr>
        </p:nvSpPr>
        <p:spPr/>
        <p:txBody>
          <a:bodyPr>
            <a:normAutofit fontScale="92500"/>
          </a:bodyPr>
          <a:lstStyle/>
          <a:p>
            <a:pPr algn="just"/>
            <a:r>
              <a:rPr lang="en-US" dirty="0" smtClean="0"/>
              <a:t>Cloud </a:t>
            </a:r>
            <a:r>
              <a:rPr lang="en-US" dirty="0"/>
              <a:t>computing delivers infrastructure, platform, and software (application) as services, which are made available as subscription-based services in a pay-as-you-go model to consumers. </a:t>
            </a:r>
          </a:p>
          <a:p>
            <a:pPr algn="just"/>
            <a:r>
              <a:rPr lang="en-US" dirty="0" smtClean="0"/>
              <a:t>The </a:t>
            </a:r>
            <a:r>
              <a:rPr lang="en-US" dirty="0"/>
              <a:t>services provided over the cloud can be generally categorized into three different service models: namely </a:t>
            </a:r>
            <a:r>
              <a:rPr lang="en-US" dirty="0" err="1"/>
              <a:t>IaaS</a:t>
            </a:r>
            <a:r>
              <a:rPr lang="en-US" dirty="0"/>
              <a:t>, Platform as a Service (</a:t>
            </a:r>
            <a:r>
              <a:rPr lang="en-US" dirty="0" err="1"/>
              <a:t>PaaS</a:t>
            </a:r>
            <a:r>
              <a:rPr lang="en-US" dirty="0"/>
              <a:t>), and Software as a Service (</a:t>
            </a:r>
            <a:r>
              <a:rPr lang="en-US" dirty="0" err="1"/>
              <a:t>SaaS</a:t>
            </a:r>
            <a:r>
              <a:rPr lang="en-US" dirty="0"/>
              <a:t>). </a:t>
            </a:r>
          </a:p>
        </p:txBody>
      </p:sp>
    </p:spTree>
    <p:extLst>
      <p:ext uri="{BB962C8B-B14F-4D97-AF65-F5344CB8AC3E}">
        <p14:creationId xmlns:p14="http://schemas.microsoft.com/office/powerpoint/2010/main" val="4291051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548680"/>
            <a:ext cx="900709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224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Infrastructure as a Service </a:t>
            </a:r>
            <a:r>
              <a:rPr lang="en-IN" dirty="0"/>
              <a:t/>
            </a:r>
            <a:br>
              <a:rPr lang="en-IN" dirty="0"/>
            </a:br>
            <a:endParaRPr lang="en-IN" dirty="0"/>
          </a:p>
        </p:txBody>
      </p:sp>
      <p:sp>
        <p:nvSpPr>
          <p:cNvPr id="3" name="Content Placeholder 2"/>
          <p:cNvSpPr>
            <a:spLocks noGrp="1"/>
          </p:cNvSpPr>
          <p:nvPr>
            <p:ph idx="1"/>
          </p:nvPr>
        </p:nvSpPr>
        <p:spPr/>
        <p:txBody>
          <a:bodyPr/>
          <a:lstStyle/>
          <a:p>
            <a:pPr algn="just"/>
            <a:r>
              <a:rPr lang="en-US" dirty="0" smtClean="0"/>
              <a:t>This </a:t>
            </a:r>
            <a:r>
              <a:rPr lang="en-US" dirty="0"/>
              <a:t>model allows users to use virtualized IT resources for computing, storage, and networking. </a:t>
            </a:r>
          </a:p>
          <a:p>
            <a:pPr algn="just"/>
            <a:r>
              <a:rPr lang="en-US" dirty="0" smtClean="0"/>
              <a:t>In </a:t>
            </a:r>
            <a:r>
              <a:rPr lang="en-US" dirty="0"/>
              <a:t>short, the service is performed by rented cloud infrastructure. The user can deploy and run his applications over his chosen OS environment. </a:t>
            </a:r>
          </a:p>
          <a:p>
            <a:pPr algn="just"/>
            <a:endParaRPr lang="en-IN" dirty="0"/>
          </a:p>
        </p:txBody>
      </p:sp>
    </p:spTree>
    <p:extLst>
      <p:ext uri="{BB962C8B-B14F-4D97-AF65-F5344CB8AC3E}">
        <p14:creationId xmlns:p14="http://schemas.microsoft.com/office/powerpoint/2010/main" val="4014421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Platform as a Service (</a:t>
            </a:r>
            <a:r>
              <a:rPr lang="en-IN" b="1" dirty="0" err="1"/>
              <a:t>PaaS</a:t>
            </a:r>
            <a:r>
              <a:rPr lang="en-IN" b="1" dirty="0"/>
              <a:t>) </a:t>
            </a:r>
            <a:r>
              <a:rPr lang="en-IN" dirty="0"/>
              <a:t/>
            </a:r>
            <a:br>
              <a:rPr lang="en-IN" dirty="0"/>
            </a:br>
            <a:endParaRPr lang="en-IN"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algn="just"/>
            <a:endParaRPr lang="en-IN" dirty="0"/>
          </a:p>
          <a:p>
            <a:pPr algn="just"/>
            <a:r>
              <a:rPr lang="en-US" dirty="0" smtClean="0"/>
              <a:t>To </a:t>
            </a:r>
            <a:r>
              <a:rPr lang="en-US" dirty="0"/>
              <a:t>be able to develop, deploy, and manage the execution of applications using provisioned resources demands a cloud platform with the proper software environment. Such a platform includes operating system and runtime library support. </a:t>
            </a:r>
            <a:endParaRPr lang="en-US" dirty="0" smtClean="0"/>
          </a:p>
          <a:p>
            <a:pPr algn="just"/>
            <a:r>
              <a:rPr lang="en-US" dirty="0" smtClean="0"/>
              <a:t>The </a:t>
            </a:r>
            <a:r>
              <a:rPr lang="en-US" dirty="0"/>
              <a:t>user application can be developed on this virtualized cloud platform using some programming languages and software tools supported by the provider (e.g., Java, Python, .NET). </a:t>
            </a:r>
          </a:p>
          <a:p>
            <a:pPr algn="just"/>
            <a:endParaRPr lang="en-US" dirty="0"/>
          </a:p>
          <a:p>
            <a:pPr algn="just"/>
            <a:endParaRPr lang="en-IN" dirty="0"/>
          </a:p>
        </p:txBody>
      </p:sp>
    </p:spTree>
    <p:extLst>
      <p:ext uri="{BB962C8B-B14F-4D97-AF65-F5344CB8AC3E}">
        <p14:creationId xmlns:p14="http://schemas.microsoft.com/office/powerpoint/2010/main" val="4062486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US" b="1" dirty="0"/>
              <a:t>Software as a Service (</a:t>
            </a:r>
            <a:r>
              <a:rPr lang="en-US" b="1" dirty="0" err="1"/>
              <a:t>SaaS</a:t>
            </a:r>
            <a:r>
              <a:rPr lang="en-US" b="1" dirty="0" smtClean="0"/>
              <a:t>)</a:t>
            </a:r>
            <a:endParaRPr lang="en-IN" dirty="0"/>
          </a:p>
        </p:txBody>
      </p:sp>
      <p:sp>
        <p:nvSpPr>
          <p:cNvPr id="3" name="Content Placeholder 2"/>
          <p:cNvSpPr>
            <a:spLocks noGrp="1"/>
          </p:cNvSpPr>
          <p:nvPr>
            <p:ph idx="1"/>
          </p:nvPr>
        </p:nvSpPr>
        <p:spPr/>
        <p:txBody>
          <a:bodyPr>
            <a:normAutofit/>
          </a:bodyPr>
          <a:lstStyle/>
          <a:p>
            <a:pPr algn="just"/>
            <a:r>
              <a:rPr lang="en-US" dirty="0" smtClean="0"/>
              <a:t>The </a:t>
            </a:r>
            <a:r>
              <a:rPr lang="en-US" dirty="0" err="1"/>
              <a:t>SaaS</a:t>
            </a:r>
            <a:r>
              <a:rPr lang="en-US" dirty="0"/>
              <a:t> model provides software applications as a service. As a result, on the customer side, there is no upfront investment in servers or software licensing. </a:t>
            </a:r>
          </a:p>
          <a:p>
            <a:pPr algn="just"/>
            <a:r>
              <a:rPr lang="en-US" dirty="0" smtClean="0"/>
              <a:t>The </a:t>
            </a:r>
            <a:r>
              <a:rPr lang="en-US" dirty="0"/>
              <a:t>best examples of </a:t>
            </a:r>
            <a:r>
              <a:rPr lang="en-US" dirty="0" err="1"/>
              <a:t>SaaS</a:t>
            </a:r>
            <a:r>
              <a:rPr lang="en-US" dirty="0"/>
              <a:t> services include Google Gmail and docs, Microsoft SharePoint, and the CRM software from Salesforce.com. </a:t>
            </a:r>
          </a:p>
          <a:p>
            <a:pPr algn="just"/>
            <a:endParaRPr lang="en-IN" dirty="0"/>
          </a:p>
        </p:txBody>
      </p:sp>
    </p:spTree>
    <p:extLst>
      <p:ext uri="{BB962C8B-B14F-4D97-AF65-F5344CB8AC3E}">
        <p14:creationId xmlns:p14="http://schemas.microsoft.com/office/powerpoint/2010/main" val="2722802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market oriented cloud architecture </a:t>
            </a:r>
            <a:endParaRPr lang="en-IN" dirty="0"/>
          </a:p>
        </p:txBody>
      </p:sp>
      <p:sp>
        <p:nvSpPr>
          <p:cNvPr id="3" name="Content Placeholder 2"/>
          <p:cNvSpPr>
            <a:spLocks noGrp="1"/>
          </p:cNvSpPr>
          <p:nvPr>
            <p:ph idx="1"/>
          </p:nvPr>
        </p:nvSpPr>
        <p:spPr/>
        <p:txBody>
          <a:bodyPr>
            <a:normAutofit fontScale="92500"/>
          </a:bodyPr>
          <a:lstStyle/>
          <a:p>
            <a:pPr algn="just"/>
            <a:r>
              <a:rPr lang="en-US" dirty="0" smtClean="0"/>
              <a:t>As </a:t>
            </a:r>
            <a:r>
              <a:rPr lang="en-US" dirty="0"/>
              <a:t>consumers rely on cloud providers to meet more of their computing needs, they will require a specific level of </a:t>
            </a:r>
            <a:r>
              <a:rPr lang="en-US" dirty="0" err="1"/>
              <a:t>QoS</a:t>
            </a:r>
            <a:r>
              <a:rPr lang="en-US" dirty="0"/>
              <a:t> to be maintained by their providers, in order to meet their objectives and sustain their operations. </a:t>
            </a:r>
            <a:endParaRPr lang="en-US" dirty="0" smtClean="0"/>
          </a:p>
          <a:p>
            <a:pPr algn="just"/>
            <a:r>
              <a:rPr lang="en-US" dirty="0" smtClean="0"/>
              <a:t>market-oriented </a:t>
            </a:r>
            <a:r>
              <a:rPr lang="en-US" dirty="0"/>
              <a:t>resource management is necessary to regulate the supply and demand of cloud resources to achieve market equilibrium between supply and demand. </a:t>
            </a:r>
          </a:p>
          <a:p>
            <a:pPr algn="just"/>
            <a:endParaRPr lang="en-US" dirty="0"/>
          </a:p>
          <a:p>
            <a:pPr algn="just"/>
            <a:endParaRPr lang="en-IN" dirty="0"/>
          </a:p>
        </p:txBody>
      </p:sp>
    </p:spTree>
    <p:extLst>
      <p:ext uri="{BB962C8B-B14F-4D97-AF65-F5344CB8AC3E}">
        <p14:creationId xmlns:p14="http://schemas.microsoft.com/office/powerpoint/2010/main" val="137369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US" b="1" dirty="0" smtClean="0"/>
              <a:t>Business Consequences </a:t>
            </a:r>
            <a:r>
              <a:rPr lang="en-US" b="1" dirty="0"/>
              <a:t>of IT outages </a:t>
            </a:r>
            <a:r>
              <a:rPr lang="en-US" dirty="0"/>
              <a:t/>
            </a:r>
            <a:br>
              <a:rPr lang="en-US" dirty="0"/>
            </a:br>
            <a:endParaRPr lang="en-IN" dirty="0"/>
          </a:p>
        </p:txBody>
      </p:sp>
      <p:sp>
        <p:nvSpPr>
          <p:cNvPr id="3" name="Content Placeholder 2"/>
          <p:cNvSpPr>
            <a:spLocks noGrp="1"/>
          </p:cNvSpPr>
          <p:nvPr>
            <p:ph idx="1"/>
          </p:nvPr>
        </p:nvSpPr>
        <p:spPr/>
        <p:txBody>
          <a:bodyPr/>
          <a:lstStyle/>
          <a:p>
            <a:pPr algn="just"/>
            <a:r>
              <a:rPr lang="en-US" dirty="0" smtClean="0"/>
              <a:t>For </a:t>
            </a:r>
            <a:r>
              <a:rPr lang="en-US" dirty="0"/>
              <a:t>a business, an IT outage is not the real issue, but the consequences that are associated with it are. </a:t>
            </a:r>
          </a:p>
          <a:p>
            <a:pPr algn="just"/>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0"/>
            <a:ext cx="646054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34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66750"/>
            <a:ext cx="8717651" cy="449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353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endParaRPr lang="en-IN" dirty="0"/>
          </a:p>
          <a:p>
            <a:pPr algn="just"/>
            <a:r>
              <a:rPr lang="en-US" b="1" dirty="0"/>
              <a:t>Users or brokers </a:t>
            </a:r>
            <a:r>
              <a:rPr lang="en-US" dirty="0"/>
              <a:t>acting on user’s behalf submit service requests from anywhere in the world to the data center and cloud to be processed. </a:t>
            </a:r>
          </a:p>
          <a:p>
            <a:pPr algn="just"/>
            <a:r>
              <a:rPr lang="en-US" dirty="0" smtClean="0"/>
              <a:t>The </a:t>
            </a:r>
            <a:r>
              <a:rPr lang="en-US" b="1" dirty="0"/>
              <a:t>SLA resource allocator </a:t>
            </a:r>
            <a:r>
              <a:rPr lang="en-US" dirty="0"/>
              <a:t>acts as the interface between the data center/cloud service provider and external users/brokers. </a:t>
            </a:r>
          </a:p>
        </p:txBody>
      </p:sp>
    </p:spTree>
    <p:extLst>
      <p:ext uri="{BB962C8B-B14F-4D97-AF65-F5344CB8AC3E}">
        <p14:creationId xmlns:p14="http://schemas.microsoft.com/office/powerpoint/2010/main" val="2257826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US" dirty="0" smtClean="0"/>
              <a:t>The </a:t>
            </a:r>
            <a:r>
              <a:rPr lang="en-US" b="1" dirty="0"/>
              <a:t>request examiner </a:t>
            </a:r>
            <a:r>
              <a:rPr lang="en-US" dirty="0"/>
              <a:t>ensures that there is no overloading of resources whereby many service requests cannot be fulfilled successfully due to limited resources. </a:t>
            </a:r>
            <a:endParaRPr lang="en-US" dirty="0" smtClean="0"/>
          </a:p>
          <a:p>
            <a:pPr algn="just"/>
            <a:r>
              <a:rPr lang="en-US" dirty="0" smtClean="0"/>
              <a:t>Then </a:t>
            </a:r>
            <a:r>
              <a:rPr lang="en-US" dirty="0"/>
              <a:t>it assigns requests to </a:t>
            </a:r>
            <a:r>
              <a:rPr lang="en-US" b="1" dirty="0"/>
              <a:t>VMs </a:t>
            </a:r>
            <a:r>
              <a:rPr lang="en-US" dirty="0"/>
              <a:t>and determines resource entitlements for allocated VMs. </a:t>
            </a:r>
          </a:p>
          <a:p>
            <a:pPr algn="just"/>
            <a:r>
              <a:rPr lang="en-US" dirty="0" smtClean="0"/>
              <a:t>The </a:t>
            </a:r>
            <a:r>
              <a:rPr lang="en-US" b="1" dirty="0"/>
              <a:t>Pricing </a:t>
            </a:r>
            <a:r>
              <a:rPr lang="en-US" dirty="0"/>
              <a:t>mechanism decides how service requests are charged. </a:t>
            </a:r>
          </a:p>
          <a:p>
            <a:pPr algn="just"/>
            <a:endParaRPr lang="en-US" dirty="0"/>
          </a:p>
        </p:txBody>
      </p:sp>
    </p:spTree>
    <p:extLst>
      <p:ext uri="{BB962C8B-B14F-4D97-AF65-F5344CB8AC3E}">
        <p14:creationId xmlns:p14="http://schemas.microsoft.com/office/powerpoint/2010/main" val="1265300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r>
              <a:rPr lang="en-US" dirty="0" smtClean="0"/>
              <a:t>The </a:t>
            </a:r>
            <a:r>
              <a:rPr lang="en-US" b="1" dirty="0"/>
              <a:t>Accounting </a:t>
            </a:r>
            <a:r>
              <a:rPr lang="en-US" dirty="0"/>
              <a:t>mechanism maintains the actual usage of resources by requests so that the final cost can be computed and charged to users. </a:t>
            </a:r>
          </a:p>
          <a:p>
            <a:pPr algn="just"/>
            <a:r>
              <a:rPr lang="en-US" dirty="0" smtClean="0"/>
              <a:t>The </a:t>
            </a:r>
            <a:r>
              <a:rPr lang="en-US" b="1" dirty="0"/>
              <a:t>VM Monitor </a:t>
            </a:r>
            <a:r>
              <a:rPr lang="en-US" dirty="0"/>
              <a:t>mechanism keeps track of the availability of VMs and their resource entitlements. </a:t>
            </a:r>
          </a:p>
          <a:p>
            <a:pPr algn="just"/>
            <a:r>
              <a:rPr lang="en-US" smtClean="0"/>
              <a:t>The </a:t>
            </a:r>
            <a:r>
              <a:rPr lang="en-US" b="1" dirty="0"/>
              <a:t>Dispatcher </a:t>
            </a:r>
            <a:r>
              <a:rPr lang="en-US" dirty="0"/>
              <a:t>mechanism starts the execution of accepted service requests on allocated VMs. </a:t>
            </a:r>
          </a:p>
          <a:p>
            <a:pPr algn="just"/>
            <a:r>
              <a:rPr lang="en-US" smtClean="0"/>
              <a:t>The </a:t>
            </a:r>
            <a:r>
              <a:rPr lang="en-US" b="1" dirty="0"/>
              <a:t>Service Request Monitor </a:t>
            </a:r>
            <a:r>
              <a:rPr lang="en-US" dirty="0"/>
              <a:t>mechanism keeps track of the execution progress of service requests. </a:t>
            </a:r>
          </a:p>
          <a:p>
            <a:pPr algn="just"/>
            <a:endParaRPr lang="en-IN" dirty="0"/>
          </a:p>
        </p:txBody>
      </p:sp>
    </p:spTree>
    <p:extLst>
      <p:ext uri="{BB962C8B-B14F-4D97-AF65-F5344CB8AC3E}">
        <p14:creationId xmlns:p14="http://schemas.microsoft.com/office/powerpoint/2010/main" val="420448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b="1" dirty="0" smtClean="0"/>
              <a:t>Direct </a:t>
            </a:r>
            <a:r>
              <a:rPr lang="en-US" b="1" dirty="0"/>
              <a:t>costs </a:t>
            </a:r>
            <a:r>
              <a:rPr lang="en-US" dirty="0"/>
              <a:t>are associated with repair of IT defects, needed to continue IT operations. </a:t>
            </a:r>
          </a:p>
          <a:p>
            <a:pPr algn="just"/>
            <a:r>
              <a:rPr lang="en-US" b="1" dirty="0" smtClean="0"/>
              <a:t>Additional </a:t>
            </a:r>
            <a:r>
              <a:rPr lang="en-US" b="1" dirty="0"/>
              <a:t>work hours </a:t>
            </a:r>
            <a:r>
              <a:rPr lang="en-US" dirty="0"/>
              <a:t>are indirect costs that are attributed to any incident. </a:t>
            </a:r>
          </a:p>
          <a:p>
            <a:pPr algn="just"/>
            <a:r>
              <a:rPr lang="en-US" dirty="0" smtClean="0"/>
              <a:t>IT </a:t>
            </a:r>
            <a:r>
              <a:rPr lang="en-US" dirty="0"/>
              <a:t>staff will put work into remedying any IT problems, and that work has to be paid for by the company, in the end, by sales. </a:t>
            </a:r>
          </a:p>
          <a:p>
            <a:pPr algn="just"/>
            <a:endParaRPr lang="en-IN" dirty="0"/>
          </a:p>
        </p:txBody>
      </p:sp>
    </p:spTree>
    <p:extLst>
      <p:ext uri="{BB962C8B-B14F-4D97-AF65-F5344CB8AC3E}">
        <p14:creationId xmlns:p14="http://schemas.microsoft.com/office/powerpoint/2010/main" val="59914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US" b="1" dirty="0" smtClean="0"/>
              <a:t>Lost </a:t>
            </a:r>
            <a:r>
              <a:rPr lang="en-US" b="1" dirty="0"/>
              <a:t>work hours </a:t>
            </a:r>
            <a:r>
              <a:rPr lang="en-US" dirty="0"/>
              <a:t>are indirect indicators for lost revenue. When 1000 office workers cannot work for 2 h because some server is down, or when goods cannot be delivered, the sales that could have been made in that time span might be lost forever. </a:t>
            </a:r>
            <a:endParaRPr lang="en-US" dirty="0" smtClean="0"/>
          </a:p>
          <a:p>
            <a:pPr algn="just"/>
            <a:r>
              <a:rPr lang="en-US" b="1" dirty="0" smtClean="0"/>
              <a:t>Lost </a:t>
            </a:r>
            <a:r>
              <a:rPr lang="en-US" b="1" dirty="0"/>
              <a:t>revenue </a:t>
            </a:r>
            <a:r>
              <a:rPr lang="en-US" dirty="0"/>
              <a:t>may also be directly attributed to an IT outage. This is the most important business consequence, but it is the hardest to measure directly. </a:t>
            </a:r>
          </a:p>
          <a:p>
            <a:pPr algn="just"/>
            <a:endParaRPr lang="en-US" dirty="0"/>
          </a:p>
          <a:p>
            <a:pPr algn="just"/>
            <a:endParaRPr lang="en-IN" dirty="0"/>
          </a:p>
        </p:txBody>
      </p:sp>
    </p:spTree>
    <p:extLst>
      <p:ext uri="{BB962C8B-B14F-4D97-AF65-F5344CB8AC3E}">
        <p14:creationId xmlns:p14="http://schemas.microsoft.com/office/powerpoint/2010/main" val="1852643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3768</Words>
  <Application>Microsoft Office PowerPoint</Application>
  <PresentationFormat>On-screen Show (4:3)</PresentationFormat>
  <Paragraphs>258</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Unit 1 – Chapter 1</vt:lpstr>
      <vt:lpstr>Virtualized Data Center</vt:lpstr>
      <vt:lpstr>   public, private and hybrid clouds  </vt:lpstr>
      <vt:lpstr>  Public Clouds  </vt:lpstr>
      <vt:lpstr>Private Clouds </vt:lpstr>
      <vt:lpstr> Hybrid Clouds  </vt:lpstr>
      <vt:lpstr> Business Consequences of IT outages  </vt:lpstr>
      <vt:lpstr>PowerPoint Presentation</vt:lpstr>
      <vt:lpstr>PowerPoint Presentation</vt:lpstr>
      <vt:lpstr> different categories of system and outage </vt:lpstr>
      <vt:lpstr>What is High availability? </vt:lpstr>
      <vt:lpstr>availability, reliability and serviceability of a system </vt:lpstr>
      <vt:lpstr>PowerPoint Presentation</vt:lpstr>
      <vt:lpstr>PowerPoint Presentation</vt:lpstr>
      <vt:lpstr>PowerPoint Presentation</vt:lpstr>
      <vt:lpstr>disaster recovery </vt:lpstr>
      <vt:lpstr>PowerPoint Presentation</vt:lpstr>
      <vt:lpstr>spiral model of high availability and disaster recovery </vt:lpstr>
      <vt:lpstr>PowerPoint Presentation</vt:lpstr>
      <vt:lpstr>PowerPoint Presentation</vt:lpstr>
      <vt:lpstr>high-availability and disaster recovery architecture </vt:lpstr>
      <vt:lpstr>PowerPoint Presentation</vt:lpstr>
      <vt:lpstr>PowerPoint Presentation</vt:lpstr>
      <vt:lpstr>PowerPoint Presentation</vt:lpstr>
      <vt:lpstr>PowerPoint Presentation</vt:lpstr>
      <vt:lpstr>PowerPoint Presentation</vt:lpstr>
      <vt:lpstr>principal approach to plan and realize disaster recovery </vt:lpstr>
      <vt:lpstr>PowerPoint Presentation</vt:lpstr>
      <vt:lpstr>PowerPoint Presentation</vt:lpstr>
      <vt:lpstr>PowerPoint Presentation</vt:lpstr>
      <vt:lpstr>PowerPoint Presentation</vt:lpstr>
      <vt:lpstr>PowerPoint Presentation</vt:lpstr>
      <vt:lpstr>scope of disaster recovery </vt:lpstr>
      <vt:lpstr> Server Availability </vt:lpstr>
      <vt:lpstr> Application Availability  </vt:lpstr>
      <vt:lpstr> Site Availability  </vt:lpstr>
      <vt:lpstr>state synchronization with respect to disaster recovery  </vt:lpstr>
      <vt:lpstr>PowerPoint Presentation</vt:lpstr>
      <vt:lpstr>PowerPoint Presentation</vt:lpstr>
      <vt:lpstr>three basic types of system designs for disaster recovery? </vt:lpstr>
      <vt:lpstr>PowerPoint Presentation</vt:lpstr>
      <vt:lpstr>PowerPoint Presentation</vt:lpstr>
      <vt:lpstr>PowerPoint Presentation</vt:lpstr>
      <vt:lpstr>software management tools </vt:lpstr>
      <vt:lpstr> Software and management tools address </vt:lpstr>
      <vt:lpstr>different management tool interfaces </vt:lpstr>
      <vt:lpstr>PowerPoint Presentation</vt:lpstr>
      <vt:lpstr>Cloud storage dashboards </vt:lpstr>
      <vt:lpstr>different ways of software and tools licensing </vt:lpstr>
      <vt:lpstr>hard and soft products </vt:lpstr>
      <vt:lpstr>different issues in data center management </vt:lpstr>
      <vt:lpstr>PowerPoint Presentation</vt:lpstr>
      <vt:lpstr>PowerPoint Presentation</vt:lpstr>
      <vt:lpstr>challenges in developing cloud architecture </vt:lpstr>
      <vt:lpstr>PowerPoint Presentation</vt:lpstr>
      <vt:lpstr>PowerPoint Presentation</vt:lpstr>
      <vt:lpstr>PowerPoint Presentation</vt:lpstr>
      <vt:lpstr>PowerPoint Presentation</vt:lpstr>
      <vt:lpstr>PowerPoint Presentation</vt:lpstr>
      <vt:lpstr>structure of data-center networking </vt:lpstr>
      <vt:lpstr>PowerPoint Presentation</vt:lpstr>
      <vt:lpstr>generic cloud architecture </vt:lpstr>
      <vt:lpstr>PowerPoint Presentation</vt:lpstr>
      <vt:lpstr>layered architectural development of cloud platform for IaaS, PaaS and SaaS </vt:lpstr>
      <vt:lpstr>PowerPoint Presentation</vt:lpstr>
      <vt:lpstr> Infrastructure as a Service  </vt:lpstr>
      <vt:lpstr>Platform as a Service (PaaS)  </vt:lpstr>
      <vt:lpstr> Software as a Service (SaaS)</vt:lpstr>
      <vt:lpstr>market oriented cloud architecture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 Chapter 1</dc:title>
  <dc:creator>Vinay</dc:creator>
  <cp:lastModifiedBy>Vinay</cp:lastModifiedBy>
  <cp:revision>74</cp:revision>
  <dcterms:created xsi:type="dcterms:W3CDTF">2019-02-15T13:43:07Z</dcterms:created>
  <dcterms:modified xsi:type="dcterms:W3CDTF">2019-03-01T14:15:12Z</dcterms:modified>
</cp:coreProperties>
</file>