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6" r:id="rId50"/>
    <p:sldId id="307" r:id="rId51"/>
    <p:sldId id="308" r:id="rId52"/>
    <p:sldId id="309" r:id="rId53"/>
    <p:sldId id="310" r:id="rId54"/>
    <p:sldId id="311" r:id="rId55"/>
    <p:sldId id="312" r:id="rId56"/>
    <p:sldId id="313" r:id="rId57"/>
    <p:sldId id="314" r:id="rId58"/>
    <p:sldId id="315" r:id="rId59"/>
    <p:sldId id="317" r:id="rId6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755545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4706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5501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8705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314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076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1899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2291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9505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1853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0124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787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406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15288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59ada1b5b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59ada1b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1071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59ada1b5b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59ada1b5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5889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759ada1b5b_0_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759ada1b5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021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759ada1b5b_0_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759ada1b5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0417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59ada1b5b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759ada1b5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756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59ada1b5b_0_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759ada1b5b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774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759ada1b5b_0_3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759ada1b5b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5792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759ada1b5b_0_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759ada1b5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52679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759ada1b5b_0_5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759ada1b5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465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83021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59ada1b5b_0_6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759ada1b5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13265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759ada1b5b_0_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759ada1b5b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94106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759ada1b5b_0_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759ada1b5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62787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59ada1b5b_0_7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759ada1b5b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2813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759ada1b5b_0_8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759ada1b5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43108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759ada1b5b_0_9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759ada1b5b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28926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59ada1b5b_0_9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759ada1b5b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8457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759ada1b5b_0_1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759ada1b5b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71082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6c0a489563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6c0a4895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42877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6c0a489563_0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6c0a489563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48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8085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6c0a489563_0_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6c0a48956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97665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6c0a489563_0_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6c0a48956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49769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6c0a489563_0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6c0a48956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6190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6c0a489563_0_3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6c0a48956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91171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6c0a489563_0_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6c0a489563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11989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6c0a489563_0_4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6c0a489563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94976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6c0a489563_0_5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6c0a489563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80159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6c0a489563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6c0a48956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76450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6c0a489563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6c0a489563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8869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75d79a244e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75d79a24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363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26107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75d79a244e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75d79a244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9417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5d79a244e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75d79a244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56088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75d79a244e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75d79a244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45035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75d79a244e_0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75d79a244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01220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75d79a244e_0_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75d79a244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01682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75d79a244e_0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75d79a244e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74516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5d79a244e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75d79a244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92045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75d79a244e_0_5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75d79a244e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52420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75d79a244e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75d79a244e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501747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75d79a244e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75d79a244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085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872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6127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29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177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Unit 1 – Chapter 1</a:t>
            </a:r>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4000"/>
              <a:buNone/>
            </a:pPr>
            <a:r>
              <a:rPr lang="en-US" sz="4000" b="1">
                <a:solidFill>
                  <a:srgbClr val="FF0000"/>
                </a:solidFill>
              </a:rPr>
              <a:t>INTERNET AND WWW</a:t>
            </a:r>
            <a:endParaRPr sz="400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a:t>E Commerce</a:t>
            </a:r>
            <a:endParaRPr/>
          </a:p>
        </p:txBody>
      </p:sp>
      <p:sp>
        <p:nvSpPr>
          <p:cNvPr id="140" name="Google Shape;140;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Electronic commerce can be defined as </a:t>
            </a:r>
            <a:r>
              <a:rPr lang="en-US" b="1"/>
              <a:t>use of electronic communications</a:t>
            </a:r>
            <a:r>
              <a:rPr lang="en-US"/>
              <a:t>, particularly via the internet, to facilitate the </a:t>
            </a:r>
            <a:r>
              <a:rPr lang="en-US" b="1"/>
              <a:t>purchase/sale of goods and services</a:t>
            </a:r>
            <a:r>
              <a:rPr lang="en-US"/>
              <a:t>. E-commerce includes all forms of electronic trading including electronic data interchange (EDI), electronic banking, electronic mail and other online services.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46" name="Google Shape;146;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E transactions are of two categories. </a:t>
            </a:r>
            <a:r>
              <a:rPr lang="en-US" b="1"/>
              <a:t>– virtual products like policies and actual retail products.</a:t>
            </a:r>
            <a:endParaRPr/>
          </a:p>
          <a:p>
            <a:pPr marL="342900" lvl="0" indent="-342900" algn="just" rtl="0">
              <a:spcBef>
                <a:spcPts val="640"/>
              </a:spcBef>
              <a:spcAft>
                <a:spcPts val="0"/>
              </a:spcAft>
              <a:buClr>
                <a:schemeClr val="dk1"/>
              </a:buClr>
              <a:buSzPts val="3200"/>
              <a:buChar char="•"/>
            </a:pPr>
            <a:r>
              <a:rPr lang="en-US"/>
              <a:t>Most of e transactions of actual products involve physical transportation of goods which are purchased over the electronic media.</a:t>
            </a:r>
            <a:endParaRPr/>
          </a:p>
          <a:p>
            <a:pPr marL="342900" lvl="0" indent="-342900" algn="just" rtl="0">
              <a:spcBef>
                <a:spcPts val="640"/>
              </a:spcBef>
              <a:spcAft>
                <a:spcPts val="0"/>
              </a:spcAft>
              <a:buClr>
                <a:schemeClr val="dk1"/>
              </a:buClr>
              <a:buSzPts val="3200"/>
              <a:buChar char="•"/>
            </a:pPr>
            <a:r>
              <a:rPr lang="en-US"/>
              <a:t>Online retailing has gained a name of </a:t>
            </a:r>
            <a:r>
              <a:rPr lang="en-US" b="1"/>
              <a:t>E tailing</a:t>
            </a:r>
            <a:r>
              <a:rPr lang="en-US"/>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52" name="Google Shape;152;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3200"/>
              <a:buChar char="•"/>
            </a:pPr>
            <a:r>
              <a:rPr lang="en-US" b="1"/>
              <a:t>electronic commerce </a:t>
            </a:r>
            <a:r>
              <a:rPr lang="en-US"/>
              <a:t>was identified as the facilitation of commercial transactions electronically, using technology such as </a:t>
            </a:r>
            <a:r>
              <a:rPr lang="en-US" b="1"/>
              <a:t>Electronic Data Interchange (EDI) and Electronic Funds Transfer (EFT).</a:t>
            </a:r>
            <a:endParaRPr/>
          </a:p>
          <a:p>
            <a:pPr marL="342900" lvl="0" indent="-342900" algn="just" rtl="0">
              <a:lnSpc>
                <a:spcPct val="90000"/>
              </a:lnSpc>
              <a:spcBef>
                <a:spcPts val="640"/>
              </a:spcBef>
              <a:spcAft>
                <a:spcPts val="0"/>
              </a:spcAft>
              <a:buClr>
                <a:schemeClr val="dk1"/>
              </a:buClr>
              <a:buSzPts val="3200"/>
              <a:buChar char="•"/>
            </a:pPr>
            <a:r>
              <a:rPr lang="en-US"/>
              <a:t>Electronic commerce of the modern era (post 1990) includes technologies like </a:t>
            </a:r>
            <a:r>
              <a:rPr lang="en-US" b="1"/>
              <a:t>enterprise resource planning (ERP), data warehousing and data mining.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959" b="1"/>
              <a:t>Types of E-Commerce Models</a:t>
            </a:r>
            <a:br>
              <a:rPr lang="en-US" sz="3959" b="1"/>
            </a:br>
            <a:endParaRPr sz="3959"/>
          </a:p>
        </p:txBody>
      </p:sp>
      <p:sp>
        <p:nvSpPr>
          <p:cNvPr id="158" name="Google Shape;158;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b="1"/>
              <a:t>1. Business to Business</a:t>
            </a:r>
            <a:endParaRPr/>
          </a:p>
          <a:p>
            <a:pPr marL="342900" lvl="0" indent="-342900" algn="just" rtl="0">
              <a:spcBef>
                <a:spcPts val="640"/>
              </a:spcBef>
              <a:spcAft>
                <a:spcPts val="0"/>
              </a:spcAft>
              <a:buClr>
                <a:schemeClr val="dk1"/>
              </a:buClr>
              <a:buSzPts val="3200"/>
              <a:buChar char="•"/>
            </a:pPr>
            <a:r>
              <a:rPr lang="en-US"/>
              <a:t>This is Business to Business transactions. Here the </a:t>
            </a:r>
            <a:r>
              <a:rPr lang="en-US" b="1"/>
              <a:t>companies are doing business with each other. </a:t>
            </a:r>
            <a:r>
              <a:rPr lang="en-US"/>
              <a:t>The final </a:t>
            </a:r>
            <a:r>
              <a:rPr lang="en-US" b="1"/>
              <a:t>consumer is not involved</a:t>
            </a:r>
            <a:r>
              <a:rPr lang="en-US"/>
              <a:t>. So the online transactions only involve the</a:t>
            </a:r>
            <a:r>
              <a:rPr lang="en-US" b="1"/>
              <a:t> manufacturers, wholesalers, retailers</a:t>
            </a:r>
            <a:r>
              <a:rPr lang="en-US"/>
              <a:t> etc.</a:t>
            </a:r>
            <a:endParaRPr/>
          </a:p>
          <a:p>
            <a:pPr marL="342900" lvl="0" indent="-139700" algn="just" rtl="0">
              <a:spcBef>
                <a:spcPts val="640"/>
              </a:spcBef>
              <a:spcAft>
                <a:spcPts val="0"/>
              </a:spcAft>
              <a:buClr>
                <a:schemeClr val="dk1"/>
              </a:buClr>
              <a:buSzPts val="32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64" name="Google Shape;164;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3200"/>
              <a:buChar char="•"/>
            </a:pPr>
            <a:r>
              <a:rPr lang="en-US" b="1"/>
              <a:t>2. Business to Consumer</a:t>
            </a:r>
            <a:endParaRPr/>
          </a:p>
          <a:p>
            <a:pPr marL="342900" lvl="0" indent="-342900" algn="just" rtl="0">
              <a:lnSpc>
                <a:spcPct val="90000"/>
              </a:lnSpc>
              <a:spcBef>
                <a:spcPts val="640"/>
              </a:spcBef>
              <a:spcAft>
                <a:spcPts val="0"/>
              </a:spcAft>
              <a:buClr>
                <a:schemeClr val="dk1"/>
              </a:buClr>
              <a:buSzPts val="3200"/>
              <a:buChar char="•"/>
            </a:pPr>
            <a:r>
              <a:rPr lang="en-US"/>
              <a:t>Business to Consumer. Here the company will </a:t>
            </a:r>
            <a:r>
              <a:rPr lang="en-US" b="1"/>
              <a:t>sell their goods and/or services directly to the consumer.</a:t>
            </a:r>
            <a:r>
              <a:rPr lang="en-US"/>
              <a:t> The consumer can browse their websites and look at products, pictures, read reviews. Then they place their order and the company ships the goods directly to them. Popular examples are </a:t>
            </a:r>
            <a:r>
              <a:rPr lang="en-US" b="1"/>
              <a:t>Amazon, Flipkart, Jabong etc.</a:t>
            </a:r>
            <a:endParaRPr/>
          </a:p>
          <a:p>
            <a:pPr marL="342900" lvl="0" indent="-139700" algn="just" rtl="0">
              <a:lnSpc>
                <a:spcPct val="90000"/>
              </a:lnSpc>
              <a:spcBef>
                <a:spcPts val="640"/>
              </a:spcBef>
              <a:spcAft>
                <a:spcPts val="0"/>
              </a:spcAft>
              <a:buClr>
                <a:schemeClr val="dk1"/>
              </a:buClr>
              <a:buSzPts val="32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70" name="Google Shape;170;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b="1"/>
              <a:t>3. Consumer to Consumer</a:t>
            </a:r>
            <a:endParaRPr/>
          </a:p>
          <a:p>
            <a:pPr marL="342900" lvl="0" indent="-342900" algn="just" rtl="0">
              <a:spcBef>
                <a:spcPts val="640"/>
              </a:spcBef>
              <a:spcAft>
                <a:spcPts val="0"/>
              </a:spcAft>
              <a:buClr>
                <a:schemeClr val="dk1"/>
              </a:buClr>
              <a:buSzPts val="3200"/>
              <a:buChar char="•"/>
            </a:pPr>
            <a:r>
              <a:rPr lang="en-US"/>
              <a:t>Consumer to consumer, where the </a:t>
            </a:r>
            <a:r>
              <a:rPr lang="en-US" b="1"/>
              <a:t>consumers are in direct contact with each other. </a:t>
            </a:r>
            <a:r>
              <a:rPr lang="en-US"/>
              <a:t>No company is involved. It helps people sell their personal goods and assets directly to an interested party. Usually, goods traded are cars, bikes, electronics etc. </a:t>
            </a:r>
            <a:r>
              <a:rPr lang="en-US" b="1"/>
              <a:t>OLX, Quikr etc follow this model.</a:t>
            </a:r>
            <a:endParaRPr/>
          </a:p>
          <a:p>
            <a:pPr marL="342900" lvl="0" indent="-139700" algn="just" rtl="0">
              <a:spcBef>
                <a:spcPts val="640"/>
              </a:spcBef>
              <a:spcAft>
                <a:spcPts val="0"/>
              </a:spcAft>
              <a:buClr>
                <a:schemeClr val="dk1"/>
              </a:buClr>
              <a:buSzPts val="32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76" name="Google Shape;176;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b="1"/>
              <a:t>4. Consumer to Business</a:t>
            </a:r>
            <a:endParaRPr/>
          </a:p>
          <a:p>
            <a:pPr marL="342900" lvl="0" indent="-342900" algn="just" rtl="0">
              <a:spcBef>
                <a:spcPts val="640"/>
              </a:spcBef>
              <a:spcAft>
                <a:spcPts val="0"/>
              </a:spcAft>
              <a:buClr>
                <a:schemeClr val="dk1"/>
              </a:buClr>
              <a:buSzPts val="3200"/>
              <a:buChar char="•"/>
            </a:pPr>
            <a:r>
              <a:rPr lang="en-US"/>
              <a:t>This is the </a:t>
            </a:r>
            <a:r>
              <a:rPr lang="en-US" b="1"/>
              <a:t>reverse of B2C</a:t>
            </a:r>
            <a:r>
              <a:rPr lang="en-US"/>
              <a:t>, it is a consumer to business. So the </a:t>
            </a:r>
            <a:r>
              <a:rPr lang="en-US" b="1"/>
              <a:t>consumer provides a good or some service to the company</a:t>
            </a:r>
            <a:r>
              <a:rPr lang="en-US"/>
              <a:t>. Say for example an </a:t>
            </a:r>
            <a:r>
              <a:rPr lang="en-US" b="1"/>
              <a:t>IT freelancer who demos and sells his software to a company.</a:t>
            </a:r>
            <a:r>
              <a:rPr lang="en-US"/>
              <a:t> This would be a C2B transaction.</a:t>
            </a:r>
            <a:endParaRPr/>
          </a:p>
          <a:p>
            <a:pPr marL="342900" lvl="0" indent="-139700" algn="just" rtl="0">
              <a:spcBef>
                <a:spcPts val="640"/>
              </a:spcBef>
              <a:spcAft>
                <a:spcPts val="0"/>
              </a:spcAft>
              <a:buClr>
                <a:schemeClr val="dk1"/>
              </a:buClr>
              <a:buSzPts val="32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a:t>Video Conferencing</a:t>
            </a:r>
            <a:endParaRPr/>
          </a:p>
        </p:txBody>
      </p:sp>
      <p:sp>
        <p:nvSpPr>
          <p:cNvPr id="182" name="Google Shape;182;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Video conferencing or video teleconference is a set of telecommunication technologies which allow one or more locations to transmit and receive video and audio signals simultaneously. This is known as visual collaboration.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88" name="Google Shape;188;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Simple analog video conferencing is achieved by </a:t>
            </a:r>
            <a:r>
              <a:rPr lang="en-US" b="1"/>
              <a:t>two closed circuit television systems connected with coaxial cables or Radio Waves</a:t>
            </a:r>
            <a:r>
              <a:rPr lang="en-US"/>
              <a:t>. </a:t>
            </a:r>
            <a:endParaRPr/>
          </a:p>
          <a:p>
            <a:pPr marL="342900" lvl="0" indent="-342900" algn="just" rtl="0">
              <a:spcBef>
                <a:spcPts val="640"/>
              </a:spcBef>
              <a:spcAft>
                <a:spcPts val="0"/>
              </a:spcAft>
              <a:buClr>
                <a:schemeClr val="dk1"/>
              </a:buClr>
              <a:buSzPts val="3200"/>
              <a:buChar char="•"/>
            </a:pPr>
            <a:r>
              <a:rPr lang="en-US"/>
              <a:t>This type of communication was established from 1968</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94" name="Google Shape;194;p31"/>
          <p:cNvSpPr txBox="1">
            <a:spLocks noGrp="1"/>
          </p:cNvSpPr>
          <p:nvPr>
            <p:ph type="body" idx="1"/>
          </p:nvPr>
        </p:nvSpPr>
        <p:spPr>
          <a:xfrm>
            <a:off x="457200" y="1600200"/>
            <a:ext cx="8229600" cy="4953000"/>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chemeClr val="dk1"/>
              </a:buClr>
              <a:buSzPts val="2960"/>
              <a:buChar char="•"/>
            </a:pPr>
            <a:r>
              <a:rPr lang="en-US" sz="2960"/>
              <a:t>The components required for a videoconferencing system include:</a:t>
            </a:r>
            <a:endParaRPr/>
          </a:p>
          <a:p>
            <a:pPr marL="342900" lvl="0" indent="-342900" algn="just" rtl="0">
              <a:lnSpc>
                <a:spcPct val="80000"/>
              </a:lnSpc>
              <a:spcBef>
                <a:spcPts val="592"/>
              </a:spcBef>
              <a:spcAft>
                <a:spcPts val="0"/>
              </a:spcAft>
              <a:buClr>
                <a:schemeClr val="dk1"/>
              </a:buClr>
              <a:buSzPts val="2960"/>
              <a:buChar char="•"/>
            </a:pPr>
            <a:r>
              <a:rPr lang="en-US" sz="2960"/>
              <a:t>Video input : video camera or webcam</a:t>
            </a:r>
            <a:endParaRPr/>
          </a:p>
          <a:p>
            <a:pPr marL="342900" lvl="0" indent="-342900" algn="just" rtl="0">
              <a:lnSpc>
                <a:spcPct val="80000"/>
              </a:lnSpc>
              <a:spcBef>
                <a:spcPts val="592"/>
              </a:spcBef>
              <a:spcAft>
                <a:spcPts val="0"/>
              </a:spcAft>
              <a:buClr>
                <a:schemeClr val="dk1"/>
              </a:buClr>
              <a:buSzPts val="2960"/>
              <a:buChar char="•"/>
            </a:pPr>
            <a:r>
              <a:rPr lang="en-US" sz="2960"/>
              <a:t>Video output: computer monitor , television or projector</a:t>
            </a:r>
            <a:endParaRPr/>
          </a:p>
          <a:p>
            <a:pPr marL="342900" lvl="0" indent="-342900" algn="just" rtl="0">
              <a:lnSpc>
                <a:spcPct val="80000"/>
              </a:lnSpc>
              <a:spcBef>
                <a:spcPts val="592"/>
              </a:spcBef>
              <a:spcAft>
                <a:spcPts val="0"/>
              </a:spcAft>
              <a:buClr>
                <a:schemeClr val="dk1"/>
              </a:buClr>
              <a:buSzPts val="2960"/>
              <a:buChar char="•"/>
            </a:pPr>
            <a:r>
              <a:rPr lang="en-US" sz="2960"/>
              <a:t>Audio input: microphones, CD/DVD player, cassette player, or any other source of audio outlet.</a:t>
            </a:r>
            <a:endParaRPr/>
          </a:p>
          <a:p>
            <a:pPr marL="342900" lvl="0" indent="-342900" algn="just" rtl="0">
              <a:lnSpc>
                <a:spcPct val="80000"/>
              </a:lnSpc>
              <a:spcBef>
                <a:spcPts val="592"/>
              </a:spcBef>
              <a:spcAft>
                <a:spcPts val="0"/>
              </a:spcAft>
              <a:buClr>
                <a:schemeClr val="dk1"/>
              </a:buClr>
              <a:buSzPts val="2960"/>
              <a:buChar char="•"/>
            </a:pPr>
            <a:r>
              <a:rPr lang="en-US" sz="2960"/>
              <a:t>Audio output: usually loudspeakers associated with the display device or telephone</a:t>
            </a:r>
            <a:endParaRPr/>
          </a:p>
          <a:p>
            <a:pPr marL="342900" lvl="0" indent="-342900" algn="just" rtl="0">
              <a:lnSpc>
                <a:spcPct val="80000"/>
              </a:lnSpc>
              <a:spcBef>
                <a:spcPts val="592"/>
              </a:spcBef>
              <a:spcAft>
                <a:spcPts val="0"/>
              </a:spcAft>
              <a:buClr>
                <a:schemeClr val="dk1"/>
              </a:buClr>
              <a:buSzPts val="2960"/>
              <a:buChar char="•"/>
            </a:pPr>
            <a:r>
              <a:rPr lang="en-US" sz="2960"/>
              <a:t>Data transfer: analog or digital telephone network, LAN or Internet</a:t>
            </a:r>
            <a:endParaRPr sz="296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a:t>OBJECTIVE</a:t>
            </a:r>
            <a:endParaRPr/>
          </a:p>
        </p:txBody>
      </p:sp>
      <p:sp>
        <p:nvSpPr>
          <p:cNvPr id="91" name="Google Shape;91;p14"/>
          <p:cNvSpPr txBox="1">
            <a:spLocks noGrp="1"/>
          </p:cNvSpPr>
          <p:nvPr>
            <p:ph type="body" idx="1"/>
          </p:nvPr>
        </p:nvSpPr>
        <p:spPr>
          <a:xfrm>
            <a:off x="457200" y="1371600"/>
            <a:ext cx="8229600" cy="5257800"/>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2720"/>
              <a:buChar char="•"/>
            </a:pPr>
            <a:r>
              <a:rPr lang="en-US" sz="2720"/>
              <a:t>Understand concept of Internet and world wide web, their applications.</a:t>
            </a:r>
            <a:endParaRPr/>
          </a:p>
          <a:p>
            <a:pPr marL="342900" lvl="0" indent="-342900" algn="just" rtl="0">
              <a:lnSpc>
                <a:spcPct val="90000"/>
              </a:lnSpc>
              <a:spcBef>
                <a:spcPts val="544"/>
              </a:spcBef>
              <a:spcAft>
                <a:spcPts val="0"/>
              </a:spcAft>
              <a:buClr>
                <a:schemeClr val="dk1"/>
              </a:buClr>
              <a:buSzPts val="2720"/>
              <a:buChar char="•"/>
            </a:pPr>
            <a:r>
              <a:rPr lang="en-US" sz="2720"/>
              <a:t>List the services provided by Internet Service providers with examples.</a:t>
            </a:r>
            <a:endParaRPr/>
          </a:p>
          <a:p>
            <a:pPr marL="342900" lvl="0" indent="-342900" algn="just" rtl="0">
              <a:lnSpc>
                <a:spcPct val="90000"/>
              </a:lnSpc>
              <a:spcBef>
                <a:spcPts val="544"/>
              </a:spcBef>
              <a:spcAft>
                <a:spcPts val="0"/>
              </a:spcAft>
              <a:buClr>
                <a:schemeClr val="dk1"/>
              </a:buClr>
              <a:buSzPts val="2720"/>
              <a:buChar char="•"/>
            </a:pPr>
            <a:r>
              <a:rPr lang="en-US" sz="2720"/>
              <a:t>Define domain name server and list various domains.</a:t>
            </a:r>
            <a:endParaRPr/>
          </a:p>
          <a:p>
            <a:pPr marL="342900" lvl="0" indent="-342900" algn="just" rtl="0">
              <a:lnSpc>
                <a:spcPct val="90000"/>
              </a:lnSpc>
              <a:spcBef>
                <a:spcPts val="544"/>
              </a:spcBef>
              <a:spcAft>
                <a:spcPts val="0"/>
              </a:spcAft>
              <a:buClr>
                <a:schemeClr val="dk1"/>
              </a:buClr>
              <a:buSzPts val="2720"/>
              <a:buChar char="•"/>
            </a:pPr>
            <a:r>
              <a:rPr lang="en-US" sz="2720"/>
              <a:t>Understand the concept of Internet address.</a:t>
            </a:r>
            <a:endParaRPr/>
          </a:p>
          <a:p>
            <a:pPr marL="342900" lvl="0" indent="-342900" algn="just" rtl="0">
              <a:lnSpc>
                <a:spcPct val="90000"/>
              </a:lnSpc>
              <a:spcBef>
                <a:spcPts val="544"/>
              </a:spcBef>
              <a:spcAft>
                <a:spcPts val="0"/>
              </a:spcAft>
              <a:buClr>
                <a:schemeClr val="dk1"/>
              </a:buClr>
              <a:buSzPts val="2720"/>
              <a:buChar char="•"/>
            </a:pPr>
            <a:r>
              <a:rPr lang="en-US" sz="2720"/>
              <a:t>Understand the function of a URL and web browsers.</a:t>
            </a:r>
            <a:endParaRPr/>
          </a:p>
          <a:p>
            <a:pPr marL="342900" lvl="0" indent="-342900" algn="just" rtl="0">
              <a:lnSpc>
                <a:spcPct val="90000"/>
              </a:lnSpc>
              <a:spcBef>
                <a:spcPts val="544"/>
              </a:spcBef>
              <a:spcAft>
                <a:spcPts val="0"/>
              </a:spcAft>
              <a:buClr>
                <a:schemeClr val="dk1"/>
              </a:buClr>
              <a:buSzPts val="2720"/>
              <a:buChar char="•"/>
            </a:pPr>
            <a:r>
              <a:rPr lang="en-US" sz="2720"/>
              <a:t>Use different web browsers.</a:t>
            </a:r>
            <a:endParaRPr/>
          </a:p>
          <a:p>
            <a:pPr marL="342900" lvl="0" indent="-342900" algn="just" rtl="0">
              <a:lnSpc>
                <a:spcPct val="90000"/>
              </a:lnSpc>
              <a:spcBef>
                <a:spcPts val="544"/>
              </a:spcBef>
              <a:spcAft>
                <a:spcPts val="0"/>
              </a:spcAft>
              <a:buClr>
                <a:schemeClr val="dk1"/>
              </a:buClr>
              <a:buSzPts val="2720"/>
              <a:buChar char="•"/>
            </a:pPr>
            <a:r>
              <a:rPr lang="en-US" sz="2720"/>
              <a:t>Use the search engines to search for required information over the internet.</a:t>
            </a:r>
            <a:endParaRPr/>
          </a:p>
          <a:p>
            <a:pPr marL="342900" lvl="0" indent="-342900" algn="just" rtl="0">
              <a:lnSpc>
                <a:spcPct val="90000"/>
              </a:lnSpc>
              <a:spcBef>
                <a:spcPts val="544"/>
              </a:spcBef>
              <a:spcAft>
                <a:spcPts val="0"/>
              </a:spcAft>
              <a:buClr>
                <a:schemeClr val="dk1"/>
              </a:buClr>
              <a:buSzPts val="2720"/>
              <a:buChar char="•"/>
            </a:pPr>
            <a:r>
              <a:rPr lang="en-US" sz="2720"/>
              <a:t>Understand the need and use of a web server and proxy server.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200" name="Google Shape;200;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chemeClr val="dk1"/>
              </a:buClr>
              <a:buSzPts val="2960"/>
              <a:buChar char="•"/>
            </a:pPr>
            <a:r>
              <a:rPr lang="en-US" sz="2960"/>
              <a:t>There are basically two types of video conferencing systems:</a:t>
            </a:r>
            <a:endParaRPr/>
          </a:p>
          <a:p>
            <a:pPr marL="342900" lvl="0" indent="-342900" algn="just" rtl="0">
              <a:lnSpc>
                <a:spcPct val="80000"/>
              </a:lnSpc>
              <a:spcBef>
                <a:spcPts val="592"/>
              </a:spcBef>
              <a:spcAft>
                <a:spcPts val="0"/>
              </a:spcAft>
              <a:buClr>
                <a:schemeClr val="dk1"/>
              </a:buClr>
              <a:buSzPts val="2960"/>
              <a:buChar char="•"/>
            </a:pPr>
            <a:r>
              <a:rPr lang="en-US" sz="2960" b="1"/>
              <a:t>Dedicated systems: </a:t>
            </a:r>
            <a:r>
              <a:rPr lang="en-US" sz="2960"/>
              <a:t>all required components (i.e. software and hardware based codec, control computer and video camera, electrical interfaces) packed in a single console application.</a:t>
            </a:r>
            <a:endParaRPr/>
          </a:p>
          <a:p>
            <a:pPr marL="342900" lvl="0" indent="-342900" algn="just" rtl="0">
              <a:lnSpc>
                <a:spcPct val="80000"/>
              </a:lnSpc>
              <a:spcBef>
                <a:spcPts val="592"/>
              </a:spcBef>
              <a:spcAft>
                <a:spcPts val="0"/>
              </a:spcAft>
              <a:buClr>
                <a:schemeClr val="dk1"/>
              </a:buClr>
              <a:buSzPts val="2960"/>
              <a:buChar char="•"/>
            </a:pPr>
            <a:r>
              <a:rPr lang="en-US" sz="2960"/>
              <a:t>They include large group, small group, portable and non portable video conferencing systems.</a:t>
            </a:r>
            <a:endParaRPr/>
          </a:p>
          <a:p>
            <a:pPr marL="342900" lvl="0" indent="-342900" algn="just" rtl="0">
              <a:lnSpc>
                <a:spcPct val="80000"/>
              </a:lnSpc>
              <a:spcBef>
                <a:spcPts val="592"/>
              </a:spcBef>
              <a:spcAft>
                <a:spcPts val="0"/>
              </a:spcAft>
              <a:buClr>
                <a:schemeClr val="dk1"/>
              </a:buClr>
              <a:buSzPts val="2960"/>
              <a:buChar char="•"/>
            </a:pPr>
            <a:r>
              <a:rPr lang="en-US" sz="2960" b="1"/>
              <a:t>Desktop Systems: </a:t>
            </a:r>
            <a:r>
              <a:rPr lang="en-US" sz="2960"/>
              <a:t>add ons to normal computing systems transforming these systems to videoconferencing devices.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06" name="Google Shape;206;p3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There are following layers in the video conferencing technology –</a:t>
            </a:r>
            <a:endParaRPr/>
          </a:p>
          <a:p>
            <a:pPr marL="0" lvl="0" indent="0" algn="just" rtl="0">
              <a:spcBef>
                <a:spcPts val="360"/>
              </a:spcBef>
              <a:spcAft>
                <a:spcPts val="0"/>
              </a:spcAft>
              <a:buClr>
                <a:schemeClr val="dk1"/>
              </a:buClr>
              <a:buSzPts val="1100"/>
              <a:buFont typeface="Arial"/>
              <a:buNone/>
            </a:pPr>
            <a:r>
              <a:rPr lang="en-US"/>
              <a:t>o User interface</a:t>
            </a:r>
            <a:endParaRPr/>
          </a:p>
          <a:p>
            <a:pPr marL="0" lvl="0" indent="0" algn="just" rtl="0">
              <a:spcBef>
                <a:spcPts val="360"/>
              </a:spcBef>
              <a:spcAft>
                <a:spcPts val="0"/>
              </a:spcAft>
              <a:buClr>
                <a:schemeClr val="dk1"/>
              </a:buClr>
              <a:buSzPts val="1100"/>
              <a:buFont typeface="Arial"/>
              <a:buNone/>
            </a:pPr>
            <a:r>
              <a:rPr lang="en-US"/>
              <a:t>o Conference control</a:t>
            </a:r>
            <a:endParaRPr/>
          </a:p>
          <a:p>
            <a:pPr marL="0" lvl="0" indent="0" algn="just" rtl="0">
              <a:spcBef>
                <a:spcPts val="360"/>
              </a:spcBef>
              <a:spcAft>
                <a:spcPts val="0"/>
              </a:spcAft>
              <a:buClr>
                <a:schemeClr val="dk1"/>
              </a:buClr>
              <a:buSzPts val="1100"/>
              <a:buFont typeface="Arial"/>
              <a:buNone/>
            </a:pPr>
            <a:r>
              <a:rPr lang="en-US"/>
              <a:t>o Control or signal plane</a:t>
            </a:r>
            <a:endParaRPr/>
          </a:p>
          <a:p>
            <a:pPr marL="0" lvl="0" indent="0" algn="just" rtl="0">
              <a:spcBef>
                <a:spcPts val="360"/>
              </a:spcBef>
              <a:spcAft>
                <a:spcPts val="0"/>
              </a:spcAft>
              <a:buClr>
                <a:schemeClr val="dk1"/>
              </a:buClr>
              <a:buSzPts val="1100"/>
              <a:buFont typeface="Arial"/>
              <a:buNone/>
            </a:pPr>
            <a:r>
              <a:rPr lang="en-US"/>
              <a:t>o Media plane.</a:t>
            </a:r>
            <a:endParaRPr/>
          </a:p>
          <a:p>
            <a:pPr marL="0" lvl="0" indent="0" algn="l" rtl="0">
              <a:spcBef>
                <a:spcPts val="36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Problems faced by video conferencing</a:t>
            </a:r>
            <a:endParaRPr/>
          </a:p>
        </p:txBody>
      </p:sp>
      <p:sp>
        <p:nvSpPr>
          <p:cNvPr id="212" name="Google Shape;212;p3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Echo: echo is defined as reflected source wave interference with new wave created by the source. i.e. signal coming out from the source interferes with newly coming source and generating unwanted input signal. This may result into remote party receiving their own sounds again. This can be avoided by using an algorithm called as AEC (Acoustic Echo</a:t>
            </a:r>
            <a:endParaRPr/>
          </a:p>
          <a:p>
            <a:pPr marL="0" lvl="0" indent="0" algn="just" rtl="0">
              <a:spcBef>
                <a:spcPts val="360"/>
              </a:spcBef>
              <a:spcAft>
                <a:spcPts val="0"/>
              </a:spcAft>
              <a:buClr>
                <a:schemeClr val="dk1"/>
              </a:buClr>
              <a:buSzPts val="1100"/>
              <a:buFont typeface="Arial"/>
              <a:buNone/>
            </a:pPr>
            <a:r>
              <a:rPr lang="en-US"/>
              <a:t>cancellation).</a:t>
            </a:r>
            <a:endParaRPr/>
          </a:p>
          <a:p>
            <a:pPr marL="0" lvl="0" indent="0" algn="l" rtl="0">
              <a:spcBef>
                <a:spcPts val="36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18" name="Google Shape;218;p3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Eye contact : in videoconferencing, due to time delays and parallax, communicators have a feel of the other party avoiding eye contact and can result into issues in professional communication. This can be avoided by using special stereo</a:t>
            </a:r>
            <a:endParaRPr/>
          </a:p>
          <a:p>
            <a:pPr marL="0" lvl="0" indent="0" algn="just" rtl="0">
              <a:spcBef>
                <a:spcPts val="360"/>
              </a:spcBef>
              <a:spcAft>
                <a:spcPts val="0"/>
              </a:spcAft>
              <a:buClr>
                <a:schemeClr val="dk1"/>
              </a:buClr>
              <a:buSzPts val="1100"/>
              <a:buFont typeface="Arial"/>
              <a:buNone/>
            </a:pPr>
            <a:r>
              <a:rPr lang="en-US"/>
              <a:t>reconstruction technique.</a:t>
            </a:r>
            <a:endParaRPr/>
          </a:p>
          <a:p>
            <a:pPr marL="0" lvl="0" indent="0" algn="l" rtl="0">
              <a:spcBef>
                <a:spcPts val="36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24" name="Google Shape;224;p3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Signal latency: The information transport of digital signals in many steps needs time. In a telecommunicated conversation, an increased latency larger than about 150-300ms becomes</a:t>
            </a:r>
            <a:endParaRPr/>
          </a:p>
          <a:p>
            <a:pPr marL="0" lvl="0" indent="0" algn="just" rtl="0">
              <a:spcBef>
                <a:spcPts val="360"/>
              </a:spcBef>
              <a:spcAft>
                <a:spcPts val="0"/>
              </a:spcAft>
              <a:buClr>
                <a:schemeClr val="dk1"/>
              </a:buClr>
              <a:buSzPts val="1100"/>
              <a:buFont typeface="Arial"/>
              <a:buNone/>
            </a:pPr>
            <a:r>
              <a:rPr lang="en-US"/>
              <a:t>noticeable and is soon observed as unnatural and distracting.</a:t>
            </a:r>
            <a:endParaRPr/>
          </a:p>
          <a:p>
            <a:pPr marL="0" lvl="0" indent="0" algn="l" rtl="0">
              <a:spcBef>
                <a:spcPts val="36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telnet</a:t>
            </a:r>
            <a:endParaRPr/>
          </a:p>
        </p:txBody>
      </p:sp>
      <p:sp>
        <p:nvSpPr>
          <p:cNvPr id="230" name="Google Shape;230;p37"/>
          <p:cNvSpPr txBox="1">
            <a:spLocks noGrp="1"/>
          </p:cNvSpPr>
          <p:nvPr>
            <p:ph type="body" idx="1"/>
          </p:nvPr>
        </p:nvSpPr>
        <p:spPr>
          <a:xfrm>
            <a:off x="457200" y="13716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a:t>Telnet is a </a:t>
            </a:r>
            <a:r>
              <a:rPr lang="en-US" b="1"/>
              <a:t>network protocol</a:t>
            </a:r>
            <a:r>
              <a:rPr lang="en-US"/>
              <a:t> used in any network (internet or LAN) for </a:t>
            </a:r>
            <a:r>
              <a:rPr lang="en-US" b="1"/>
              <a:t>bidirectional text oriented communication. </a:t>
            </a:r>
            <a:endParaRPr b="1"/>
          </a:p>
          <a:p>
            <a:pPr marL="457200" lvl="0" indent="-342900" algn="just" rtl="0">
              <a:spcBef>
                <a:spcPts val="0"/>
              </a:spcBef>
              <a:spcAft>
                <a:spcPts val="0"/>
              </a:spcAft>
              <a:buSzPts val="1800"/>
              <a:buChar char="❖"/>
            </a:pPr>
            <a:r>
              <a:rPr lang="en-US"/>
              <a:t>Telnet standard was </a:t>
            </a:r>
            <a:r>
              <a:rPr lang="en-US" b="1"/>
              <a:t>defined in 1973</a:t>
            </a:r>
            <a:r>
              <a:rPr lang="en-US"/>
              <a:t>.</a:t>
            </a:r>
            <a:endParaRPr/>
          </a:p>
          <a:p>
            <a:pPr marL="457200" lvl="0" indent="-342900" algn="just" rtl="0">
              <a:spcBef>
                <a:spcPts val="0"/>
              </a:spcBef>
              <a:spcAft>
                <a:spcPts val="0"/>
              </a:spcAft>
              <a:buSzPts val="1800"/>
              <a:buChar char="❖"/>
            </a:pPr>
            <a:r>
              <a:rPr lang="en-US" b="1"/>
              <a:t>Original purpose </a:t>
            </a:r>
            <a:r>
              <a:rPr lang="en-US"/>
              <a:t>of the telnet protocol was to </a:t>
            </a:r>
            <a:r>
              <a:rPr lang="en-US" b="1"/>
              <a:t>login to the remote computers</a:t>
            </a:r>
            <a:r>
              <a:rPr lang="en-US"/>
              <a:t> on the network.</a:t>
            </a:r>
            <a:endParaRPr/>
          </a:p>
          <a:p>
            <a:pPr marL="457200" lvl="0" indent="-342900" algn="just" rtl="0">
              <a:spcBef>
                <a:spcPts val="0"/>
              </a:spcBef>
              <a:spcAft>
                <a:spcPts val="0"/>
              </a:spcAft>
              <a:buSzPts val="1800"/>
              <a:buChar char="❖"/>
            </a:pPr>
            <a:r>
              <a:rPr lang="en-US"/>
              <a:t>telnet protocol </a:t>
            </a:r>
            <a:r>
              <a:rPr lang="en-US" b="1"/>
              <a:t>uses ‘virtual terminal’ to connect to the remote hosts.</a:t>
            </a:r>
            <a:endParaRPr b="1"/>
          </a:p>
          <a:p>
            <a:pPr marL="0" lvl="0" indent="0" algn="l" rtl="0">
              <a:spcBef>
                <a:spcPts val="36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8"/>
          <p:cNvSpPr txBox="1">
            <a:spLocks noGrp="1"/>
          </p:cNvSpPr>
          <p:nvPr>
            <p:ph type="body" idx="1"/>
          </p:nvPr>
        </p:nvSpPr>
        <p:spPr>
          <a:xfrm>
            <a:off x="255250" y="609600"/>
            <a:ext cx="85077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b="1"/>
              <a:t>Virtual terminal</a:t>
            </a:r>
            <a:r>
              <a:rPr lang="en-US"/>
              <a:t> is a application service that </a:t>
            </a:r>
            <a:r>
              <a:rPr lang="en-US" b="1"/>
              <a:t>allows host in a multi terminal network to  communicate with other hosts </a:t>
            </a:r>
            <a:r>
              <a:rPr lang="en-US"/>
              <a:t>irrespective of terminal type or characteristics.</a:t>
            </a:r>
            <a:endParaRPr/>
          </a:p>
          <a:p>
            <a:pPr marL="457200" lvl="0" indent="-342900" algn="just" rtl="0">
              <a:spcBef>
                <a:spcPts val="0"/>
              </a:spcBef>
              <a:spcAft>
                <a:spcPts val="0"/>
              </a:spcAft>
              <a:buSzPts val="1800"/>
              <a:buAutoNum type="arabicPeriod"/>
            </a:pPr>
            <a:r>
              <a:rPr lang="en-US"/>
              <a:t>Telnet </a:t>
            </a:r>
            <a:r>
              <a:rPr lang="en-US" b="1"/>
              <a:t>uses the TCP protocol</a:t>
            </a:r>
            <a:r>
              <a:rPr lang="en-US"/>
              <a:t> for </a:t>
            </a:r>
            <a:r>
              <a:rPr lang="en-US" b="1"/>
              <a:t>transmission of 8 byte data.</a:t>
            </a:r>
            <a:endParaRPr b="1"/>
          </a:p>
          <a:p>
            <a:pPr marL="457200" lvl="0" indent="-342900" algn="just" rtl="0">
              <a:spcBef>
                <a:spcPts val="0"/>
              </a:spcBef>
              <a:spcAft>
                <a:spcPts val="0"/>
              </a:spcAft>
              <a:buSzPts val="1800"/>
              <a:buAutoNum type="arabicPeriod"/>
            </a:pPr>
            <a:r>
              <a:rPr lang="en-US"/>
              <a:t>telnet is a </a:t>
            </a:r>
            <a:r>
              <a:rPr lang="en-US" b="1"/>
              <a:t>client server protocol,</a:t>
            </a:r>
            <a:r>
              <a:rPr lang="en-US"/>
              <a:t> which is based upon </a:t>
            </a:r>
            <a:r>
              <a:rPr lang="en-US" b="1"/>
              <a:t>reliable connection</a:t>
            </a:r>
            <a:r>
              <a:rPr lang="en-US"/>
              <a:t> oriented communication transport and basic use of telnet is to make a connection to the TCP protocol.</a:t>
            </a:r>
            <a:endParaRPr/>
          </a:p>
          <a:p>
            <a:pPr marL="457200" lvl="0" indent="0" algn="just" rtl="0">
              <a:spcBef>
                <a:spcPts val="360"/>
              </a:spcBef>
              <a:spcAft>
                <a:spcPts val="0"/>
              </a:spcAft>
              <a:buNone/>
            </a:pPr>
            <a:endParaRPr/>
          </a:p>
          <a:p>
            <a:pPr marL="0" lvl="0" indent="0" algn="l" rtl="0">
              <a:spcBef>
                <a:spcPts val="36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41" name="Google Shape;241;p3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a:t>Data transferred over telnet is </a:t>
            </a:r>
            <a:r>
              <a:rPr lang="en-US" b="1"/>
              <a:t>vulnerable as telnet does not use any encryption</a:t>
            </a:r>
            <a:r>
              <a:rPr lang="en-US"/>
              <a:t> technique to mask or protect the data.</a:t>
            </a:r>
            <a:endParaRPr/>
          </a:p>
          <a:p>
            <a:pPr marL="457200" lvl="0" indent="-342900" algn="just" rtl="0">
              <a:spcBef>
                <a:spcPts val="0"/>
              </a:spcBef>
              <a:spcAft>
                <a:spcPts val="0"/>
              </a:spcAft>
              <a:buSzPts val="1800"/>
              <a:buAutoNum type="arabicPeriod"/>
            </a:pPr>
            <a:r>
              <a:rPr lang="en-US"/>
              <a:t>Extensions to the Telnet protocol provide </a:t>
            </a:r>
            <a:r>
              <a:rPr lang="en-US" b="1"/>
              <a:t>Transport Layer Security (TLS) security and Simple Authentication and Security Layer (SASL) authentication </a:t>
            </a:r>
            <a:r>
              <a:rPr lang="en-US"/>
              <a:t>that address the above issues.</a:t>
            </a:r>
            <a:endParaRPr/>
          </a:p>
          <a:p>
            <a:pPr marL="0" lvl="0" indent="0" algn="l" rtl="0">
              <a:spcBef>
                <a:spcPts val="36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FTP</a:t>
            </a:r>
            <a:endParaRPr/>
          </a:p>
        </p:txBody>
      </p:sp>
      <p:sp>
        <p:nvSpPr>
          <p:cNvPr id="247" name="Google Shape;247;p40"/>
          <p:cNvSpPr txBox="1">
            <a:spLocks noGrp="1"/>
          </p:cNvSpPr>
          <p:nvPr>
            <p:ph type="body" idx="1"/>
          </p:nvPr>
        </p:nvSpPr>
        <p:spPr>
          <a:xfrm>
            <a:off x="457200" y="1295400"/>
            <a:ext cx="8229600" cy="4526100"/>
          </a:xfrm>
          <a:prstGeom prst="rect">
            <a:avLst/>
          </a:prstGeom>
        </p:spPr>
        <p:txBody>
          <a:bodyPr spcFirstLastPara="1" wrap="square" lIns="91425" tIns="45700" rIns="91425" bIns="45700" anchor="t" anchorCtr="0">
            <a:noAutofit/>
          </a:bodyPr>
          <a:lstStyle/>
          <a:p>
            <a:pPr marL="457200" lvl="0" indent="-419100" algn="just" rtl="0">
              <a:spcBef>
                <a:spcPts val="360"/>
              </a:spcBef>
              <a:spcAft>
                <a:spcPts val="0"/>
              </a:spcAft>
              <a:buSzPts val="3000"/>
              <a:buAutoNum type="arabicPeriod"/>
            </a:pPr>
            <a:r>
              <a:rPr lang="en-US" sz="3000"/>
              <a:t>File transfer protocol is a </a:t>
            </a:r>
            <a:r>
              <a:rPr lang="en-US" sz="3000" b="1"/>
              <a:t>simple and standard network protocols that transfers a file from one host to the other over a TCP network.</a:t>
            </a:r>
            <a:endParaRPr sz="3000" b="1"/>
          </a:p>
          <a:p>
            <a:pPr marL="457200" lvl="0" indent="-419100" algn="just" rtl="0">
              <a:spcBef>
                <a:spcPts val="0"/>
              </a:spcBef>
              <a:spcAft>
                <a:spcPts val="0"/>
              </a:spcAft>
              <a:buSzPts val="3000"/>
              <a:buAutoNum type="arabicPeriod"/>
            </a:pPr>
            <a:r>
              <a:rPr lang="en-US" sz="3000"/>
              <a:t>Based on </a:t>
            </a:r>
            <a:r>
              <a:rPr lang="en-US" sz="3000" b="1"/>
              <a:t>client server architecture</a:t>
            </a:r>
            <a:r>
              <a:rPr lang="en-US" sz="3000"/>
              <a:t>.</a:t>
            </a:r>
            <a:endParaRPr sz="3000"/>
          </a:p>
          <a:p>
            <a:pPr marL="457200" lvl="0" indent="-419100" algn="just" rtl="0">
              <a:spcBef>
                <a:spcPts val="0"/>
              </a:spcBef>
              <a:spcAft>
                <a:spcPts val="0"/>
              </a:spcAft>
              <a:buSzPts val="3000"/>
              <a:buAutoNum type="arabicPeriod"/>
            </a:pPr>
            <a:r>
              <a:rPr lang="en-US" sz="3000"/>
              <a:t>It is an application protocol that uses the internet’s </a:t>
            </a:r>
            <a:r>
              <a:rPr lang="en-US" sz="3000" b="1"/>
              <a:t>TCP/IP </a:t>
            </a:r>
            <a:r>
              <a:rPr lang="en-US" sz="3000"/>
              <a:t>suite.</a:t>
            </a:r>
            <a:endParaRPr sz="3000"/>
          </a:p>
          <a:p>
            <a:pPr marL="457200" lvl="0" indent="-419100" algn="just" rtl="0">
              <a:spcBef>
                <a:spcPts val="0"/>
              </a:spcBef>
              <a:spcAft>
                <a:spcPts val="0"/>
              </a:spcAft>
              <a:buSzPts val="3000"/>
              <a:buAutoNum type="arabicPeriod"/>
            </a:pPr>
            <a:r>
              <a:rPr lang="en-US" sz="3000"/>
              <a:t>Mainly </a:t>
            </a:r>
            <a:r>
              <a:rPr lang="en-US" sz="3000" b="1"/>
              <a:t>used to transfer the web pages or related data from the source</a:t>
            </a:r>
            <a:r>
              <a:rPr lang="en-US" sz="3000"/>
              <a:t> or creator to a host that acts as a server to make the page or file available to other hosts </a:t>
            </a:r>
            <a:r>
              <a:rPr lang="en-US" sz="3000" b="1"/>
              <a:t>(uploading) or downloading programs and other files from server to a host.</a:t>
            </a:r>
            <a:endParaRPr sz="3000" b="1"/>
          </a:p>
          <a:p>
            <a:pPr marL="0" lvl="0" indent="0" algn="l" rtl="0">
              <a:spcBef>
                <a:spcPts val="360"/>
              </a:spcBef>
              <a:spcAft>
                <a:spcPts val="0"/>
              </a:spcAft>
              <a:buNone/>
            </a:pPr>
            <a:endParaRPr/>
          </a:p>
          <a:p>
            <a:pPr marL="0" lvl="0" indent="0" algn="l" rtl="0">
              <a:spcBef>
                <a:spcPts val="360"/>
              </a:spcBef>
              <a:spcAft>
                <a:spcPts val="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53" name="Google Shape;253;p4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a:t>When a connection is made from the </a:t>
            </a:r>
            <a:r>
              <a:rPr lang="en-US" b="1"/>
              <a:t>client to server, it is called as control connection</a:t>
            </a:r>
            <a:r>
              <a:rPr lang="en-US"/>
              <a:t> and it remains open for duration of session.</a:t>
            </a:r>
            <a:endParaRPr/>
          </a:p>
          <a:p>
            <a:pPr marL="457200" lvl="0" indent="-342900" algn="just" rtl="0">
              <a:spcBef>
                <a:spcPts val="0"/>
              </a:spcBef>
              <a:spcAft>
                <a:spcPts val="0"/>
              </a:spcAft>
              <a:buSzPts val="1800"/>
              <a:buAutoNum type="arabicPeriod"/>
            </a:pPr>
            <a:r>
              <a:rPr lang="en-US"/>
              <a:t>This connection is responsible for establishing </a:t>
            </a:r>
            <a:r>
              <a:rPr lang="en-US" b="1"/>
              <a:t>connectivity between client and server.</a:t>
            </a:r>
            <a:endParaRPr b="1"/>
          </a:p>
          <a:p>
            <a:pPr marL="457200" lvl="0" indent="-342900" algn="just" rtl="0">
              <a:spcBef>
                <a:spcPts val="0"/>
              </a:spcBef>
              <a:spcAft>
                <a:spcPts val="0"/>
              </a:spcAft>
              <a:buSzPts val="1800"/>
              <a:buAutoNum type="arabicPeriod"/>
            </a:pPr>
            <a:r>
              <a:rPr lang="en-US"/>
              <a:t>Other connection opened by client (passive) or server (active) is called data connection and is used to transfer the data.</a:t>
            </a:r>
            <a:endParaRPr/>
          </a:p>
          <a:p>
            <a:pPr marL="0" lvl="0" indent="0" algn="l" rtl="0">
              <a:spcBef>
                <a:spcPts val="36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en-US" sz="3600" b="1"/>
              <a:t>INTRODUCTION TO INTERNET AND ITS</a:t>
            </a:r>
            <a:br>
              <a:rPr lang="en-US" sz="3600" b="1"/>
            </a:br>
            <a:r>
              <a:rPr lang="en-US" sz="3600" b="1"/>
              <a:t>APPLICATIONS</a:t>
            </a:r>
            <a:endParaRPr sz="3600"/>
          </a:p>
        </p:txBody>
      </p:sp>
      <p:sp>
        <p:nvSpPr>
          <p:cNvPr id="97" name="Google Shape;97;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98" name="Google Shape;98;p15" descr="https://askleo.askleomedia.com/wp-content/uploads/2018/10/internet.jpg"/>
          <p:cNvPicPr preferRelativeResize="0"/>
          <p:nvPr/>
        </p:nvPicPr>
        <p:blipFill rotWithShape="1">
          <a:blip r:embed="rId3">
            <a:alphaModFix/>
          </a:blip>
          <a:srcRect/>
          <a:stretch/>
        </p:blipFill>
        <p:spPr>
          <a:xfrm>
            <a:off x="-1" y="1371600"/>
            <a:ext cx="9144001" cy="54864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59" name="Google Shape;259;p4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Data transfer can take place in following three modes:</a:t>
            </a:r>
            <a:endParaRPr/>
          </a:p>
          <a:p>
            <a:pPr marL="0" lvl="0" indent="0" algn="just" rtl="0">
              <a:spcBef>
                <a:spcPts val="360"/>
              </a:spcBef>
              <a:spcAft>
                <a:spcPts val="0"/>
              </a:spcAft>
              <a:buClr>
                <a:schemeClr val="dk1"/>
              </a:buClr>
              <a:buSzPts val="1100"/>
              <a:buFont typeface="Arial"/>
              <a:buNone/>
            </a:pPr>
            <a:r>
              <a:rPr lang="en-US" b="1"/>
              <a:t>Stream mode :</a:t>
            </a:r>
            <a:r>
              <a:rPr lang="en-US"/>
              <a:t> data is sent in a continuous stream where FTP does not do any formatting.</a:t>
            </a:r>
            <a:endParaRPr/>
          </a:p>
          <a:p>
            <a:pPr marL="0" lvl="0" indent="0" algn="just" rtl="0">
              <a:spcBef>
                <a:spcPts val="360"/>
              </a:spcBef>
              <a:spcAft>
                <a:spcPts val="0"/>
              </a:spcAft>
              <a:buClr>
                <a:schemeClr val="dk1"/>
              </a:buClr>
              <a:buSzPts val="1100"/>
              <a:buFont typeface="Arial"/>
              <a:buNone/>
            </a:pPr>
            <a:r>
              <a:rPr lang="en-US" b="1"/>
              <a:t>Block mode: </a:t>
            </a:r>
            <a:r>
              <a:rPr lang="en-US"/>
              <a:t>FTP breaks the data into several blocks (block header, byte count, and data field) and then passes it on to TCP.</a:t>
            </a:r>
            <a:endParaRPr/>
          </a:p>
          <a:p>
            <a:pPr marL="0" lvl="0" indent="0" algn="just" rtl="0">
              <a:spcBef>
                <a:spcPts val="360"/>
              </a:spcBef>
              <a:spcAft>
                <a:spcPts val="0"/>
              </a:spcAft>
              <a:buClr>
                <a:schemeClr val="dk1"/>
              </a:buClr>
              <a:buSzPts val="1100"/>
              <a:buFont typeface="Arial"/>
              <a:buNone/>
            </a:pPr>
            <a:r>
              <a:rPr lang="en-US" b="1"/>
              <a:t>Compressed mode:</a:t>
            </a:r>
            <a:r>
              <a:rPr lang="en-US"/>
              <a:t> Data is compressed using a single algorithm.</a:t>
            </a:r>
            <a:endParaRPr/>
          </a:p>
          <a:p>
            <a:pPr marL="0" lvl="0" indent="0" algn="l" rtl="0">
              <a:spcBef>
                <a:spcPts val="360"/>
              </a:spcBef>
              <a:spcAft>
                <a:spcPts val="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65" name="Google Shape;265;p4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a:t>FTP is a old protocol and is basically </a:t>
            </a:r>
            <a:r>
              <a:rPr lang="en-US" b="1"/>
              <a:t>low in security </a:t>
            </a:r>
            <a:r>
              <a:rPr lang="en-US"/>
              <a:t>aspect. Data transferred over </a:t>
            </a:r>
            <a:r>
              <a:rPr lang="en-US" b="1"/>
              <a:t>FTP is not encrypted and is in clear text format</a:t>
            </a:r>
            <a:r>
              <a:rPr lang="en-US"/>
              <a:t>.</a:t>
            </a:r>
            <a:endParaRPr/>
          </a:p>
          <a:p>
            <a:pPr marL="457200" lvl="0" indent="-342900" algn="just" rtl="0">
              <a:spcBef>
                <a:spcPts val="0"/>
              </a:spcBef>
              <a:spcAft>
                <a:spcPts val="0"/>
              </a:spcAft>
              <a:buSzPts val="1800"/>
              <a:buAutoNum type="arabicPeriod"/>
            </a:pPr>
            <a:r>
              <a:rPr lang="en-US"/>
              <a:t>Hence the data like usernames, passwords can be read by anyone who can capture the FTPed package. Newer versions of the protocol, however, apply </a:t>
            </a:r>
            <a:r>
              <a:rPr lang="en-US" b="1"/>
              <a:t>secure shell protocol (SSH) and avoid all the problems faced by FTP.</a:t>
            </a:r>
            <a:endParaRPr b="1"/>
          </a:p>
          <a:p>
            <a:pPr marL="0" lvl="0" indent="0" algn="l" rtl="0">
              <a:spcBef>
                <a:spcPts val="36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71" name="Google Shape;271;p4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a:t>Following are few types of FTP protocol with additional features:</a:t>
            </a:r>
            <a:endParaRPr/>
          </a:p>
          <a:p>
            <a:pPr marL="457200" lvl="0" indent="-342900" algn="just" rtl="0">
              <a:spcBef>
                <a:spcPts val="0"/>
              </a:spcBef>
              <a:spcAft>
                <a:spcPts val="0"/>
              </a:spcAft>
              <a:buSzPts val="1800"/>
              <a:buAutoNum type="arabicPeriod"/>
            </a:pPr>
            <a:r>
              <a:rPr lang="en-US" b="1"/>
              <a:t>Anonymous FTP :</a:t>
            </a:r>
            <a:r>
              <a:rPr lang="en-US"/>
              <a:t> Users login using an ‘anonymous’ account to protect their confidential data.</a:t>
            </a:r>
            <a:endParaRPr/>
          </a:p>
          <a:p>
            <a:pPr marL="457200" lvl="0" indent="-342900" algn="just" rtl="0">
              <a:spcBef>
                <a:spcPts val="0"/>
              </a:spcBef>
              <a:spcAft>
                <a:spcPts val="0"/>
              </a:spcAft>
              <a:buSzPts val="1800"/>
              <a:buAutoNum type="arabicPeriod"/>
            </a:pPr>
            <a:r>
              <a:rPr lang="en-US" b="1"/>
              <a:t>Remote FTP:</a:t>
            </a:r>
            <a:r>
              <a:rPr lang="en-US"/>
              <a:t> FTP commands executed on a remote FTP server</a:t>
            </a:r>
            <a:endParaRPr/>
          </a:p>
          <a:p>
            <a:pPr marL="457200" lvl="0" indent="-342900" algn="just" rtl="0">
              <a:spcBef>
                <a:spcPts val="0"/>
              </a:spcBef>
              <a:spcAft>
                <a:spcPts val="0"/>
              </a:spcAft>
              <a:buSzPts val="1800"/>
              <a:buAutoNum type="arabicPeriod"/>
            </a:pPr>
            <a:r>
              <a:rPr lang="en-US"/>
              <a:t>FTP with web browser and firewall support.</a:t>
            </a:r>
            <a:endParaRPr/>
          </a:p>
          <a:p>
            <a:pPr marL="457200" lvl="0" indent="-342900" algn="just" rtl="0">
              <a:spcBef>
                <a:spcPts val="0"/>
              </a:spcBef>
              <a:spcAft>
                <a:spcPts val="0"/>
              </a:spcAft>
              <a:buSzPts val="1800"/>
              <a:buAutoNum type="arabicPeriod"/>
            </a:pPr>
            <a:r>
              <a:rPr lang="en-US"/>
              <a:t>Secure FTP (SFTP, FTPS)</a:t>
            </a:r>
            <a:endParaRPr/>
          </a:p>
          <a:p>
            <a:pPr marL="0" lvl="0" indent="0" algn="l" rtl="0">
              <a:spcBef>
                <a:spcPts val="360"/>
              </a:spcBef>
              <a:spcAft>
                <a:spcPts val="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E business</a:t>
            </a:r>
            <a:endParaRPr/>
          </a:p>
        </p:txBody>
      </p:sp>
      <p:sp>
        <p:nvSpPr>
          <p:cNvPr id="277" name="Google Shape;277;p4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a:t>E business is conduct of </a:t>
            </a:r>
            <a:r>
              <a:rPr lang="en-US" b="1"/>
              <a:t>business over the internet, </a:t>
            </a:r>
            <a:r>
              <a:rPr lang="en-US"/>
              <a:t>which includes buying and selling of goods and even services.</a:t>
            </a:r>
            <a:endParaRPr/>
          </a:p>
          <a:p>
            <a:pPr marL="457200" lvl="0" indent="-342900" algn="just" rtl="0">
              <a:spcBef>
                <a:spcPts val="0"/>
              </a:spcBef>
              <a:spcAft>
                <a:spcPts val="0"/>
              </a:spcAft>
              <a:buSzPts val="1800"/>
              <a:buAutoNum type="arabicPeriod"/>
            </a:pPr>
            <a:r>
              <a:rPr lang="en-US"/>
              <a:t>In other words it is application of information and communication technologies in support of all activities in business.</a:t>
            </a:r>
            <a:endParaRPr/>
          </a:p>
          <a:p>
            <a:pPr marL="0" lvl="0" indent="0" algn="l" rtl="0">
              <a:spcBef>
                <a:spcPts val="360"/>
              </a:spcBef>
              <a:spcAft>
                <a:spcPts val="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83" name="Google Shape;283;p4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Applications of E business are divided into following categories –</a:t>
            </a:r>
            <a:endParaRPr/>
          </a:p>
          <a:p>
            <a:pPr marL="0" lvl="0" indent="0" algn="just" rtl="0">
              <a:spcBef>
                <a:spcPts val="360"/>
              </a:spcBef>
              <a:spcAft>
                <a:spcPts val="0"/>
              </a:spcAft>
              <a:buClr>
                <a:schemeClr val="dk1"/>
              </a:buClr>
              <a:buSzPts val="1100"/>
              <a:buFont typeface="Arial"/>
              <a:buNone/>
            </a:pPr>
            <a:r>
              <a:rPr lang="en-US"/>
              <a:t>o Internal business systems --</a:t>
            </a:r>
            <a:endParaRPr/>
          </a:p>
          <a:p>
            <a:pPr marL="0" lvl="0" indent="0" algn="just" rtl="0">
              <a:spcBef>
                <a:spcPts val="360"/>
              </a:spcBef>
              <a:spcAft>
                <a:spcPts val="0"/>
              </a:spcAft>
              <a:buClr>
                <a:schemeClr val="dk1"/>
              </a:buClr>
              <a:buSzPts val="1100"/>
              <a:buFont typeface="Arial"/>
              <a:buNone/>
            </a:pPr>
            <a:r>
              <a:rPr lang="en-US"/>
              <a:t>Customer Relationship Management (CRM)</a:t>
            </a:r>
            <a:endParaRPr/>
          </a:p>
          <a:p>
            <a:pPr marL="0" lvl="0" indent="0" algn="just" rtl="0">
              <a:spcBef>
                <a:spcPts val="360"/>
              </a:spcBef>
              <a:spcAft>
                <a:spcPts val="0"/>
              </a:spcAft>
              <a:buClr>
                <a:schemeClr val="dk1"/>
              </a:buClr>
              <a:buSzPts val="1100"/>
              <a:buFont typeface="Arial"/>
              <a:buNone/>
            </a:pPr>
            <a:r>
              <a:rPr lang="en-US"/>
              <a:t>Enterprise Resource Planning (ERP)</a:t>
            </a:r>
            <a:endParaRPr/>
          </a:p>
          <a:p>
            <a:pPr marL="0" lvl="0" indent="0" algn="just" rtl="0">
              <a:spcBef>
                <a:spcPts val="360"/>
              </a:spcBef>
              <a:spcAft>
                <a:spcPts val="0"/>
              </a:spcAft>
              <a:buClr>
                <a:schemeClr val="dk1"/>
              </a:buClr>
              <a:buSzPts val="1100"/>
              <a:buFont typeface="Arial"/>
              <a:buNone/>
            </a:pPr>
            <a:r>
              <a:rPr lang="en-US"/>
              <a:t>Human resource management system(HRMS)</a:t>
            </a:r>
            <a:endParaRPr/>
          </a:p>
          <a:p>
            <a:pPr marL="0" lvl="0" indent="0" algn="l" rtl="0">
              <a:spcBef>
                <a:spcPts val="360"/>
              </a:spcBef>
              <a:spcAft>
                <a:spcPts val="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89" name="Google Shape;289;p4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Enterprise Communication and collaboration</a:t>
            </a:r>
            <a:endParaRPr/>
          </a:p>
          <a:p>
            <a:pPr marL="0" lvl="0" indent="0" algn="just" rtl="0">
              <a:spcBef>
                <a:spcPts val="360"/>
              </a:spcBef>
              <a:spcAft>
                <a:spcPts val="0"/>
              </a:spcAft>
              <a:buClr>
                <a:schemeClr val="dk1"/>
              </a:buClr>
              <a:buSzPts val="1100"/>
              <a:buFont typeface="Arial"/>
              <a:buNone/>
            </a:pPr>
            <a:r>
              <a:rPr lang="en-US"/>
              <a:t>Content management</a:t>
            </a:r>
            <a:endParaRPr/>
          </a:p>
          <a:p>
            <a:pPr marL="0" lvl="0" indent="0" algn="just" rtl="0">
              <a:spcBef>
                <a:spcPts val="360"/>
              </a:spcBef>
              <a:spcAft>
                <a:spcPts val="0"/>
              </a:spcAft>
              <a:buClr>
                <a:schemeClr val="dk1"/>
              </a:buClr>
              <a:buSzPts val="1100"/>
              <a:buFont typeface="Arial"/>
              <a:buNone/>
            </a:pPr>
            <a:r>
              <a:rPr lang="en-US"/>
              <a:t>E- mails</a:t>
            </a:r>
            <a:endParaRPr/>
          </a:p>
          <a:p>
            <a:pPr marL="0" lvl="0" indent="0" algn="just" rtl="0">
              <a:spcBef>
                <a:spcPts val="360"/>
              </a:spcBef>
              <a:spcAft>
                <a:spcPts val="0"/>
              </a:spcAft>
              <a:buClr>
                <a:schemeClr val="dk1"/>
              </a:buClr>
              <a:buSzPts val="1100"/>
              <a:buFont typeface="Arial"/>
              <a:buNone/>
            </a:pPr>
            <a:r>
              <a:rPr lang="en-US"/>
              <a:t>Voice mails</a:t>
            </a:r>
            <a:endParaRPr/>
          </a:p>
          <a:p>
            <a:pPr marL="0" lvl="0" indent="0" algn="just" rtl="0">
              <a:spcBef>
                <a:spcPts val="360"/>
              </a:spcBef>
              <a:spcAft>
                <a:spcPts val="0"/>
              </a:spcAft>
              <a:buClr>
                <a:schemeClr val="dk1"/>
              </a:buClr>
              <a:buSzPts val="1100"/>
              <a:buFont typeface="Arial"/>
              <a:buNone/>
            </a:pPr>
            <a:r>
              <a:rPr lang="en-US"/>
              <a:t>Web conferencing</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8"/>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295" name="Google Shape;295;p48"/>
          <p:cNvSpPr txBox="1">
            <a:spLocks noGrp="1"/>
          </p:cNvSpPr>
          <p:nvPr>
            <p:ph type="body" idx="1"/>
          </p:nvPr>
        </p:nvSpPr>
        <p:spPr>
          <a:xfrm>
            <a:off x="457200" y="9906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t>Electronic commerce</a:t>
            </a:r>
            <a:endParaRPr/>
          </a:p>
          <a:p>
            <a:pPr marL="0" lvl="0" indent="0" algn="l" rtl="0">
              <a:spcBef>
                <a:spcPts val="360"/>
              </a:spcBef>
              <a:spcAft>
                <a:spcPts val="0"/>
              </a:spcAft>
              <a:buClr>
                <a:schemeClr val="dk1"/>
              </a:buClr>
              <a:buSzPts val="1100"/>
              <a:buFont typeface="Arial"/>
              <a:buNone/>
            </a:pPr>
            <a:r>
              <a:rPr lang="en-US"/>
              <a:t>B2B (business to business)</a:t>
            </a:r>
            <a:endParaRPr/>
          </a:p>
          <a:p>
            <a:pPr marL="0" lvl="0" indent="0" algn="l" rtl="0">
              <a:spcBef>
                <a:spcPts val="360"/>
              </a:spcBef>
              <a:spcAft>
                <a:spcPts val="0"/>
              </a:spcAft>
              <a:buClr>
                <a:schemeClr val="dk1"/>
              </a:buClr>
              <a:buSzPts val="1100"/>
              <a:buFont typeface="Arial"/>
              <a:buNone/>
            </a:pPr>
            <a:r>
              <a:rPr lang="en-US"/>
              <a:t>B2C (business to customer)</a:t>
            </a:r>
            <a:endParaRPr/>
          </a:p>
          <a:p>
            <a:pPr marL="0" lvl="0" indent="0" algn="l" rtl="0">
              <a:spcBef>
                <a:spcPts val="360"/>
              </a:spcBef>
              <a:spcAft>
                <a:spcPts val="0"/>
              </a:spcAft>
              <a:buClr>
                <a:schemeClr val="dk1"/>
              </a:buClr>
              <a:buSzPts val="1100"/>
              <a:buFont typeface="Arial"/>
              <a:buNone/>
            </a:pPr>
            <a:r>
              <a:rPr lang="en-US"/>
              <a:t>B2E business-to-employee</a:t>
            </a:r>
            <a:endParaRPr/>
          </a:p>
          <a:p>
            <a:pPr marL="0" lvl="0" indent="0" algn="l" rtl="0">
              <a:spcBef>
                <a:spcPts val="360"/>
              </a:spcBef>
              <a:spcAft>
                <a:spcPts val="0"/>
              </a:spcAft>
              <a:buClr>
                <a:schemeClr val="dk1"/>
              </a:buClr>
              <a:buSzPts val="1100"/>
              <a:buFont typeface="Arial"/>
              <a:buNone/>
            </a:pPr>
            <a:r>
              <a:rPr lang="en-US"/>
              <a:t>B2G business-to-government</a:t>
            </a:r>
            <a:endParaRPr/>
          </a:p>
          <a:p>
            <a:pPr marL="0" lvl="0" indent="0" algn="l" rtl="0">
              <a:spcBef>
                <a:spcPts val="360"/>
              </a:spcBef>
              <a:spcAft>
                <a:spcPts val="0"/>
              </a:spcAft>
              <a:buClr>
                <a:schemeClr val="dk1"/>
              </a:buClr>
              <a:buSzPts val="1100"/>
              <a:buFont typeface="Arial"/>
              <a:buNone/>
            </a:pPr>
            <a:r>
              <a:rPr lang="en-US"/>
              <a:t>G2B government-to-business</a:t>
            </a:r>
            <a:endParaRPr/>
          </a:p>
          <a:p>
            <a:pPr marL="0" lvl="0" indent="0" algn="l" rtl="0">
              <a:spcBef>
                <a:spcPts val="360"/>
              </a:spcBef>
              <a:spcAft>
                <a:spcPts val="0"/>
              </a:spcAft>
              <a:buClr>
                <a:schemeClr val="dk1"/>
              </a:buClr>
              <a:buSzPts val="1100"/>
              <a:buFont typeface="Arial"/>
              <a:buNone/>
            </a:pPr>
            <a:r>
              <a:rPr lang="en-US"/>
              <a:t>G2G (government-to-government)</a:t>
            </a:r>
            <a:endParaRPr/>
          </a:p>
          <a:p>
            <a:pPr marL="0" lvl="0" indent="0" algn="l" rtl="0">
              <a:spcBef>
                <a:spcPts val="360"/>
              </a:spcBef>
              <a:spcAft>
                <a:spcPts val="0"/>
              </a:spcAft>
              <a:buClr>
                <a:schemeClr val="dk1"/>
              </a:buClr>
              <a:buSzPts val="1100"/>
              <a:buFont typeface="Arial"/>
              <a:buNone/>
            </a:pPr>
            <a:r>
              <a:rPr lang="en-US"/>
              <a:t>G2C (government-to-citizen )</a:t>
            </a:r>
            <a:endParaRPr/>
          </a:p>
          <a:p>
            <a:pPr marL="0" lvl="0" indent="0" algn="l" rtl="0">
              <a:spcBef>
                <a:spcPts val="360"/>
              </a:spcBef>
              <a:spcAft>
                <a:spcPts val="0"/>
              </a:spcAft>
              <a:buClr>
                <a:schemeClr val="dk1"/>
              </a:buClr>
              <a:buSzPts val="1100"/>
              <a:buFont typeface="Arial"/>
              <a:buNone/>
            </a:pPr>
            <a:r>
              <a:rPr lang="en-US"/>
              <a:t>C2C (consumer-to-consumer )</a:t>
            </a:r>
            <a:endParaRPr/>
          </a:p>
          <a:p>
            <a:pPr marL="0" lvl="0" indent="0" algn="l" rtl="0">
              <a:spcBef>
                <a:spcPts val="360"/>
              </a:spcBef>
              <a:spcAft>
                <a:spcPts val="0"/>
              </a:spcAft>
              <a:buClr>
                <a:schemeClr val="dk1"/>
              </a:buClr>
              <a:buSzPts val="1100"/>
              <a:buFont typeface="Arial"/>
              <a:buNone/>
            </a:pPr>
            <a:r>
              <a:rPr lang="en-US"/>
              <a:t>C2B (consumer-to-business)</a:t>
            </a:r>
            <a:endParaRPr/>
          </a:p>
          <a:p>
            <a:pPr marL="0" lvl="0" indent="0" algn="l" rtl="0">
              <a:spcBef>
                <a:spcPts val="360"/>
              </a:spcBef>
              <a:spcAft>
                <a:spcPts val="0"/>
              </a:spcAft>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01" name="Google Shape;301;p4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t>Few e business models are –</a:t>
            </a:r>
            <a:endParaRPr/>
          </a:p>
          <a:p>
            <a:pPr marL="0" lvl="0" indent="0" algn="l" rtl="0">
              <a:spcBef>
                <a:spcPts val="360"/>
              </a:spcBef>
              <a:spcAft>
                <a:spcPts val="0"/>
              </a:spcAft>
              <a:buClr>
                <a:schemeClr val="dk1"/>
              </a:buClr>
              <a:buSzPts val="1100"/>
              <a:buFont typeface="Arial"/>
              <a:buNone/>
            </a:pPr>
            <a:r>
              <a:rPr lang="en-US"/>
              <a:t>o E-shops</a:t>
            </a:r>
            <a:endParaRPr/>
          </a:p>
          <a:p>
            <a:pPr marL="0" lvl="0" indent="0" algn="l" rtl="0">
              <a:spcBef>
                <a:spcPts val="360"/>
              </a:spcBef>
              <a:spcAft>
                <a:spcPts val="0"/>
              </a:spcAft>
              <a:buClr>
                <a:schemeClr val="dk1"/>
              </a:buClr>
              <a:buSzPts val="1100"/>
              <a:buFont typeface="Arial"/>
              <a:buNone/>
            </a:pPr>
            <a:r>
              <a:rPr lang="en-US"/>
              <a:t>o E-commerce</a:t>
            </a:r>
            <a:endParaRPr/>
          </a:p>
          <a:p>
            <a:pPr marL="0" lvl="0" indent="0" algn="l" rtl="0">
              <a:spcBef>
                <a:spcPts val="360"/>
              </a:spcBef>
              <a:spcAft>
                <a:spcPts val="0"/>
              </a:spcAft>
              <a:buClr>
                <a:schemeClr val="dk1"/>
              </a:buClr>
              <a:buSzPts val="1100"/>
              <a:buFont typeface="Arial"/>
              <a:buNone/>
            </a:pPr>
            <a:r>
              <a:rPr lang="en-US"/>
              <a:t>o E-malls</a:t>
            </a:r>
            <a:endParaRPr/>
          </a:p>
          <a:p>
            <a:pPr marL="0" lvl="0" indent="0" algn="l" rtl="0">
              <a:spcBef>
                <a:spcPts val="360"/>
              </a:spcBef>
              <a:spcAft>
                <a:spcPts val="0"/>
              </a:spcAft>
              <a:buClr>
                <a:schemeClr val="dk1"/>
              </a:buClr>
              <a:buSzPts val="1100"/>
              <a:buFont typeface="Arial"/>
              <a:buNone/>
            </a:pPr>
            <a:r>
              <a:rPr lang="en-US"/>
              <a:t>o E-auctions</a:t>
            </a:r>
            <a:endParaRPr/>
          </a:p>
          <a:p>
            <a:pPr marL="0" lvl="0" indent="0" algn="l" rtl="0">
              <a:spcBef>
                <a:spcPts val="360"/>
              </a:spcBef>
              <a:spcAft>
                <a:spcPts val="0"/>
              </a:spcAft>
              <a:buClr>
                <a:schemeClr val="dk1"/>
              </a:buClr>
              <a:buSzPts val="1100"/>
              <a:buFont typeface="Arial"/>
              <a:buNone/>
            </a:pPr>
            <a:r>
              <a:rPr lang="en-US"/>
              <a:t>o Virtual Communities</a:t>
            </a:r>
            <a:endParaRPr/>
          </a:p>
          <a:p>
            <a:pPr marL="0" lvl="0" indent="0" algn="l" rtl="0">
              <a:spcBef>
                <a:spcPts val="360"/>
              </a:spcBef>
              <a:spcAft>
                <a:spcPts val="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INTERNET SERVICE PROVIDER</a:t>
            </a:r>
            <a:endParaRPr/>
          </a:p>
        </p:txBody>
      </p:sp>
      <p:sp>
        <p:nvSpPr>
          <p:cNvPr id="307" name="Google Shape;307;p5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a:t>An Internet service provider (ISP) is a company that provides access to the Internet, hosts data, or does both.</a:t>
            </a:r>
            <a:endParaRPr/>
          </a:p>
          <a:p>
            <a:pPr marL="457200" lvl="0" indent="-342900" algn="just" rtl="0">
              <a:spcBef>
                <a:spcPts val="0"/>
              </a:spcBef>
              <a:spcAft>
                <a:spcPts val="0"/>
              </a:spcAft>
              <a:buSzPts val="1800"/>
              <a:buChar char="•"/>
            </a:pPr>
            <a:r>
              <a:rPr lang="en-US"/>
              <a:t>Access ISPs connect customers to the Internet using copper, wireless or fibre connections.</a:t>
            </a:r>
            <a:endParaRPr/>
          </a:p>
          <a:p>
            <a:pPr marL="457200" lvl="0" indent="-342900" algn="just" rtl="0">
              <a:spcBef>
                <a:spcPts val="0"/>
              </a:spcBef>
              <a:spcAft>
                <a:spcPts val="0"/>
              </a:spcAft>
              <a:buSzPts val="1800"/>
              <a:buChar char="•"/>
            </a:pPr>
            <a:r>
              <a:rPr lang="en-US"/>
              <a:t>Due to the increasing demand to access internet, commercial ISP came into existence in 1990.</a:t>
            </a:r>
            <a:endParaRPr/>
          </a:p>
          <a:p>
            <a:pPr marL="0" lvl="0" indent="0" algn="l" rtl="0">
              <a:spcBef>
                <a:spcPts val="360"/>
              </a:spcBef>
              <a:spcAft>
                <a:spcPts val="0"/>
              </a:spcAft>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13" name="Google Shape;313;p5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t>Technologies used –</a:t>
            </a:r>
            <a:endParaRPr/>
          </a:p>
          <a:p>
            <a:pPr marL="457200" lvl="0" indent="-342900" algn="l" rtl="0">
              <a:spcBef>
                <a:spcPts val="360"/>
              </a:spcBef>
              <a:spcAft>
                <a:spcPts val="0"/>
              </a:spcAft>
              <a:buSzPts val="1800"/>
              <a:buAutoNum type="arabicPeriod"/>
            </a:pPr>
            <a:r>
              <a:rPr lang="en-US"/>
              <a:t>For users and small business applications -</a:t>
            </a:r>
            <a:endParaRPr/>
          </a:p>
          <a:p>
            <a:pPr marL="457200" lvl="0" indent="-342900" algn="l" rtl="0">
              <a:spcBef>
                <a:spcPts val="0"/>
              </a:spcBef>
              <a:spcAft>
                <a:spcPts val="0"/>
              </a:spcAft>
              <a:buSzPts val="1800"/>
              <a:buAutoNum type="arabicPeriod"/>
            </a:pPr>
            <a:r>
              <a:rPr lang="en-US"/>
              <a:t>Dial up connection</a:t>
            </a:r>
            <a:endParaRPr/>
          </a:p>
          <a:p>
            <a:pPr marL="457200" lvl="0" indent="-342900" algn="l" rtl="0">
              <a:spcBef>
                <a:spcPts val="0"/>
              </a:spcBef>
              <a:spcAft>
                <a:spcPts val="0"/>
              </a:spcAft>
              <a:buSzPts val="1800"/>
              <a:buAutoNum type="arabicPeriod"/>
            </a:pPr>
            <a:r>
              <a:rPr lang="en-US"/>
              <a:t>DSL (digital subscriber line)</a:t>
            </a:r>
            <a:endParaRPr/>
          </a:p>
          <a:p>
            <a:pPr marL="457200" lvl="0" indent="-342900" algn="l" rtl="0">
              <a:spcBef>
                <a:spcPts val="0"/>
              </a:spcBef>
              <a:spcAft>
                <a:spcPts val="0"/>
              </a:spcAft>
              <a:buSzPts val="1800"/>
              <a:buAutoNum type="arabicPeriod"/>
            </a:pPr>
            <a:r>
              <a:rPr lang="en-US"/>
              <a:t>Broadband wireless connection</a:t>
            </a:r>
            <a:endParaRPr/>
          </a:p>
          <a:p>
            <a:pPr marL="457200" lvl="0" indent="-342900" algn="l" rtl="0">
              <a:spcBef>
                <a:spcPts val="0"/>
              </a:spcBef>
              <a:spcAft>
                <a:spcPts val="0"/>
              </a:spcAft>
              <a:buSzPts val="1800"/>
              <a:buAutoNum type="arabicPeriod"/>
            </a:pPr>
            <a:r>
              <a:rPr lang="en-US"/>
              <a:t>Cable modem</a:t>
            </a:r>
            <a:endParaRPr/>
          </a:p>
          <a:p>
            <a:pPr marL="457200" lvl="0" indent="-342900" algn="l" rtl="0">
              <a:spcBef>
                <a:spcPts val="0"/>
              </a:spcBef>
              <a:spcAft>
                <a:spcPts val="0"/>
              </a:spcAft>
              <a:buSzPts val="1800"/>
              <a:buAutoNum type="arabicPeriod"/>
            </a:pPr>
            <a:r>
              <a:rPr lang="en-US"/>
              <a:t>Fibre optical connection</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04" name="Google Shape;104;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3200"/>
              <a:buChar char="•"/>
            </a:pPr>
            <a:r>
              <a:rPr lang="en-US" b="1" i="1"/>
              <a:t>Internet is ---</a:t>
            </a:r>
            <a:endParaRPr/>
          </a:p>
          <a:p>
            <a:pPr marL="342900" lvl="0" indent="-342900" algn="just" rtl="0">
              <a:lnSpc>
                <a:spcPct val="90000"/>
              </a:lnSpc>
              <a:spcBef>
                <a:spcPts val="640"/>
              </a:spcBef>
              <a:spcAft>
                <a:spcPts val="0"/>
              </a:spcAft>
              <a:buClr>
                <a:schemeClr val="dk1"/>
              </a:buClr>
              <a:buSzPts val="3200"/>
              <a:buChar char="•"/>
            </a:pPr>
            <a:r>
              <a:rPr lang="en-US"/>
              <a:t>A computer network consisting of a worldwide network of computers that use the </a:t>
            </a:r>
            <a:r>
              <a:rPr lang="en-US" b="1"/>
              <a:t>TCP/IP </a:t>
            </a:r>
            <a:r>
              <a:rPr lang="en-US"/>
              <a:t>network protocols to facilitate </a:t>
            </a:r>
            <a:r>
              <a:rPr lang="en-US" b="1"/>
              <a:t>data transmission and exchange.</a:t>
            </a:r>
            <a:endParaRPr/>
          </a:p>
          <a:p>
            <a:pPr marL="342900" lvl="0" indent="-342900" algn="just" rtl="0">
              <a:lnSpc>
                <a:spcPct val="90000"/>
              </a:lnSpc>
              <a:spcBef>
                <a:spcPts val="640"/>
              </a:spcBef>
              <a:spcAft>
                <a:spcPts val="0"/>
              </a:spcAft>
              <a:buClr>
                <a:schemeClr val="dk1"/>
              </a:buClr>
              <a:buSzPts val="3200"/>
              <a:buChar char="•"/>
            </a:pPr>
            <a:r>
              <a:rPr lang="en-US"/>
              <a:t>The Internet is a global system of </a:t>
            </a:r>
            <a:r>
              <a:rPr lang="en-US" b="1"/>
              <a:t>interconnected computer networks </a:t>
            </a:r>
            <a:r>
              <a:rPr lang="en-US"/>
              <a:t>that use the standard Internet Protocol Suite (TCP/IP) to </a:t>
            </a:r>
            <a:r>
              <a:rPr lang="en-US" b="1"/>
              <a:t>serve billions of users</a:t>
            </a:r>
            <a:r>
              <a:rPr lang="en-US"/>
              <a:t> worldwide.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19" name="Google Shape;319;p52"/>
          <p:cNvSpPr txBox="1">
            <a:spLocks noGrp="1"/>
          </p:cNvSpPr>
          <p:nvPr>
            <p:ph type="body" idx="1"/>
          </p:nvPr>
        </p:nvSpPr>
        <p:spPr>
          <a:xfrm>
            <a:off x="457200" y="1600200"/>
            <a:ext cx="84600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For medium to large businesses or for other ISPs,</a:t>
            </a:r>
            <a:endParaRPr/>
          </a:p>
          <a:p>
            <a:pPr marL="457200" lvl="0" indent="-342900" algn="l" rtl="0">
              <a:spcBef>
                <a:spcPts val="360"/>
              </a:spcBef>
              <a:spcAft>
                <a:spcPts val="0"/>
              </a:spcAft>
              <a:buSzPts val="1800"/>
              <a:buAutoNum type="arabicPeriod"/>
            </a:pPr>
            <a:r>
              <a:rPr lang="en-US"/>
              <a:t>DSL</a:t>
            </a:r>
            <a:endParaRPr/>
          </a:p>
          <a:p>
            <a:pPr marL="457200" lvl="0" indent="-342900" algn="l" rtl="0">
              <a:spcBef>
                <a:spcPts val="0"/>
              </a:spcBef>
              <a:spcAft>
                <a:spcPts val="0"/>
              </a:spcAft>
              <a:buSzPts val="1800"/>
              <a:buAutoNum type="arabicPeriod"/>
            </a:pPr>
            <a:r>
              <a:rPr lang="en-US"/>
              <a:t>Ethernet</a:t>
            </a:r>
            <a:endParaRPr/>
          </a:p>
          <a:p>
            <a:pPr marL="457200" lvl="0" indent="-342900" algn="l" rtl="0">
              <a:spcBef>
                <a:spcPts val="0"/>
              </a:spcBef>
              <a:spcAft>
                <a:spcPts val="0"/>
              </a:spcAft>
              <a:buSzPts val="1800"/>
              <a:buAutoNum type="arabicPeriod"/>
            </a:pPr>
            <a:r>
              <a:rPr lang="en-US"/>
              <a:t>Metro Ethernet</a:t>
            </a:r>
            <a:endParaRPr/>
          </a:p>
          <a:p>
            <a:pPr marL="457200" lvl="0" indent="-342900" algn="l" rtl="0">
              <a:spcBef>
                <a:spcPts val="0"/>
              </a:spcBef>
              <a:spcAft>
                <a:spcPts val="0"/>
              </a:spcAft>
              <a:buSzPts val="1800"/>
              <a:buAutoNum type="arabicPeriod"/>
            </a:pPr>
            <a:r>
              <a:rPr lang="en-US"/>
              <a:t>Gigabyte Ethernet</a:t>
            </a:r>
            <a:endParaRPr/>
          </a:p>
          <a:p>
            <a:pPr marL="457200" lvl="0" indent="-342900" algn="l" rtl="0">
              <a:spcBef>
                <a:spcPts val="0"/>
              </a:spcBef>
              <a:spcAft>
                <a:spcPts val="0"/>
              </a:spcAft>
              <a:buSzPts val="1800"/>
              <a:buAutoNum type="arabicPeriod"/>
            </a:pPr>
            <a:r>
              <a:rPr lang="en-US"/>
              <a:t>Frame relay</a:t>
            </a:r>
            <a:endParaRPr/>
          </a:p>
          <a:p>
            <a:pPr marL="457200" lvl="0" indent="-342900" algn="l" rtl="0">
              <a:spcBef>
                <a:spcPts val="0"/>
              </a:spcBef>
              <a:spcAft>
                <a:spcPts val="0"/>
              </a:spcAft>
              <a:buSzPts val="1800"/>
              <a:buAutoNum type="arabicPeriod"/>
            </a:pPr>
            <a:r>
              <a:rPr lang="en-US"/>
              <a:t>Satellite Ethernet</a:t>
            </a: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25" name="Google Shape;325;p5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b="1"/>
              <a:t>ISP connections –</a:t>
            </a:r>
            <a:endParaRPr b="1"/>
          </a:p>
          <a:p>
            <a:pPr marL="0" lvl="0" indent="0" algn="just" rtl="0">
              <a:spcBef>
                <a:spcPts val="360"/>
              </a:spcBef>
              <a:spcAft>
                <a:spcPts val="0"/>
              </a:spcAft>
              <a:buClr>
                <a:schemeClr val="dk1"/>
              </a:buClr>
              <a:buSzPts val="1100"/>
              <a:buFont typeface="Arial"/>
              <a:buNone/>
            </a:pPr>
            <a:r>
              <a:rPr lang="en-US"/>
              <a:t>ISPs which provide connections through phone lines like dial ups, do not seek any information about the caller’s (user of the internet) physical location or address. So, caller from any location which is in reach of the ISP, can use the services provided.</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31" name="Google Shape;331;p5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b="1"/>
              <a:t>Services provided –</a:t>
            </a:r>
            <a:endParaRPr b="1"/>
          </a:p>
          <a:p>
            <a:pPr marL="0" lvl="0" indent="0" algn="just" rtl="0">
              <a:spcBef>
                <a:spcPts val="360"/>
              </a:spcBef>
              <a:spcAft>
                <a:spcPts val="0"/>
              </a:spcAft>
              <a:buClr>
                <a:schemeClr val="dk1"/>
              </a:buClr>
              <a:buSzPts val="1100"/>
              <a:buFont typeface="Arial"/>
              <a:buNone/>
            </a:pPr>
            <a:r>
              <a:rPr lang="en-US"/>
              <a:t>ISP host usually provide e mail, FTP and web hosting services. Other services can be like virtual machines, clouds or entire physical servers where clients can run their own softwares.</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a:spLocks noGrp="1"/>
          </p:cNvSpPr>
          <p:nvPr>
            <p:ph type="body" idx="1"/>
          </p:nvPr>
        </p:nvSpPr>
        <p:spPr>
          <a:xfrm>
            <a:off x="457200" y="304800"/>
            <a:ext cx="8229600" cy="4526100"/>
          </a:xfrm>
          <a:prstGeom prst="rect">
            <a:avLst/>
          </a:prstGeom>
        </p:spPr>
        <p:txBody>
          <a:bodyPr spcFirstLastPara="1" wrap="square" lIns="91425" tIns="45700" rIns="91425" bIns="45700" anchor="t" anchorCtr="0">
            <a:noAutofit/>
          </a:bodyPr>
          <a:lstStyle/>
          <a:p>
            <a:pPr marL="0" lvl="0" indent="0" algn="just" rtl="0">
              <a:spcBef>
                <a:spcPts val="360"/>
              </a:spcBef>
              <a:spcAft>
                <a:spcPts val="0"/>
              </a:spcAft>
              <a:buClr>
                <a:schemeClr val="dk1"/>
              </a:buClr>
              <a:buSzPts val="1100"/>
              <a:buFont typeface="Arial"/>
              <a:buNone/>
            </a:pPr>
            <a:r>
              <a:rPr lang="en-US"/>
              <a:t>The ISPs are divided into three categories –</a:t>
            </a:r>
            <a:endParaRPr/>
          </a:p>
          <a:p>
            <a:pPr marL="0" lvl="0" indent="0" algn="just" rtl="0">
              <a:spcBef>
                <a:spcPts val="360"/>
              </a:spcBef>
              <a:spcAft>
                <a:spcPts val="0"/>
              </a:spcAft>
              <a:buClr>
                <a:schemeClr val="dk1"/>
              </a:buClr>
              <a:buSzPts val="1100"/>
              <a:buFont typeface="Arial"/>
              <a:buNone/>
            </a:pPr>
            <a:r>
              <a:rPr lang="en-US" b="1"/>
              <a:t>Peering : </a:t>
            </a:r>
            <a:r>
              <a:rPr lang="en-US"/>
              <a:t>ISPs taking services from upstream and getting connected to each other to exchange data and to control network traffic through peering points, or internet exchange points.</a:t>
            </a:r>
            <a:endParaRPr/>
          </a:p>
          <a:p>
            <a:pPr marL="0" lvl="0" indent="0" algn="just" rtl="0">
              <a:spcBef>
                <a:spcPts val="360"/>
              </a:spcBef>
              <a:spcAft>
                <a:spcPts val="0"/>
              </a:spcAft>
              <a:buClr>
                <a:schemeClr val="dk1"/>
              </a:buClr>
              <a:buSzPts val="1100"/>
              <a:buFont typeface="Arial"/>
              <a:buNone/>
            </a:pPr>
            <a:r>
              <a:rPr lang="en-US" b="1"/>
              <a:t>Virtual ISP (VISP) : </a:t>
            </a:r>
            <a:r>
              <a:rPr lang="en-US"/>
              <a:t>this is an ISP which purchases services from other ISP and gives them to the end user, without any set up of its own.</a:t>
            </a:r>
            <a:endParaRPr/>
          </a:p>
          <a:p>
            <a:pPr marL="0" lvl="0" indent="0" algn="just" rtl="0">
              <a:spcBef>
                <a:spcPts val="360"/>
              </a:spcBef>
              <a:spcAft>
                <a:spcPts val="0"/>
              </a:spcAft>
              <a:buClr>
                <a:schemeClr val="dk1"/>
              </a:buClr>
              <a:buSzPts val="1100"/>
              <a:buFont typeface="Arial"/>
              <a:buNone/>
            </a:pPr>
            <a:r>
              <a:rPr lang="en-US" b="1"/>
              <a:t>Free ISP: </a:t>
            </a:r>
            <a:r>
              <a:rPr lang="en-US"/>
              <a:t>these are ISPs which provide services free of cost to the users and display advertisements till the users are connected. These are called as freenets.</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DOMAIN NAME SERVERS</a:t>
            </a:r>
            <a:endParaRPr/>
          </a:p>
        </p:txBody>
      </p:sp>
      <p:sp>
        <p:nvSpPr>
          <p:cNvPr id="342" name="Google Shape;342;p5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b="1"/>
              <a:t>Domain Name System is –</a:t>
            </a:r>
            <a:endParaRPr b="1"/>
          </a:p>
          <a:p>
            <a:pPr marL="0" lvl="0" indent="0" algn="just" rtl="0">
              <a:spcBef>
                <a:spcPts val="360"/>
              </a:spcBef>
              <a:spcAft>
                <a:spcPts val="0"/>
              </a:spcAft>
              <a:buClr>
                <a:schemeClr val="dk1"/>
              </a:buClr>
              <a:buSzPts val="1100"/>
              <a:buFont typeface="Arial"/>
              <a:buNone/>
            </a:pPr>
            <a:r>
              <a:rPr lang="en-US"/>
              <a:t>DNS is part of a domain name system. It is hierarchical naming system built on a distributed database for resource connected to the internet or a private network.</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48" name="Google Shape;348;p5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b="1"/>
              <a:t>Domain Name Server is –</a:t>
            </a:r>
            <a:endParaRPr b="1"/>
          </a:p>
          <a:p>
            <a:pPr marL="0" lvl="0" indent="0" algn="just" rtl="0">
              <a:spcBef>
                <a:spcPts val="360"/>
              </a:spcBef>
              <a:spcAft>
                <a:spcPts val="0"/>
              </a:spcAft>
              <a:buClr>
                <a:schemeClr val="dk1"/>
              </a:buClr>
              <a:buSzPts val="1100"/>
              <a:buFont typeface="Arial"/>
              <a:buNone/>
            </a:pPr>
            <a:r>
              <a:rPr lang="en-US"/>
              <a:t>Domain name system assigns domain name servers for allotting names and mapping these names to IP addresses. In other words domain</a:t>
            </a:r>
            <a:endParaRPr/>
          </a:p>
          <a:p>
            <a:pPr marL="0" lvl="0" indent="0" algn="just" rtl="0">
              <a:spcBef>
                <a:spcPts val="360"/>
              </a:spcBef>
              <a:spcAft>
                <a:spcPts val="0"/>
              </a:spcAft>
              <a:buClr>
                <a:schemeClr val="dk1"/>
              </a:buClr>
              <a:buSzPts val="1100"/>
              <a:buFont typeface="Arial"/>
              <a:buNone/>
            </a:pPr>
            <a:r>
              <a:rPr lang="en-US"/>
              <a:t>name servers are nodes of the domain name system which acts like a client server system.</a:t>
            </a:r>
            <a:endParaRPr/>
          </a:p>
          <a:p>
            <a:pPr marL="0" lvl="0" indent="0" algn="just"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60" name="Google Shape;360;p5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b="1"/>
              <a:t>Operation of DNS –</a:t>
            </a:r>
            <a:endParaRPr b="1"/>
          </a:p>
          <a:p>
            <a:pPr marL="0" lvl="0" indent="0" algn="just" rtl="0">
              <a:spcBef>
                <a:spcPts val="360"/>
              </a:spcBef>
              <a:spcAft>
                <a:spcPts val="0"/>
              </a:spcAft>
              <a:buClr>
                <a:schemeClr val="dk1"/>
              </a:buClr>
              <a:buSzPts val="1100"/>
              <a:buFont typeface="Arial"/>
              <a:buNone/>
            </a:pPr>
            <a:r>
              <a:rPr lang="en-US"/>
              <a:t>Domain name resolvers determine the appropriate domain name servers responsible for the domain name in question by a sequence of queries starting with the right-most (top-level) domain label.</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6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INTERNET ADDRESS</a:t>
            </a:r>
            <a:endParaRPr/>
          </a:p>
        </p:txBody>
      </p:sp>
      <p:sp>
        <p:nvSpPr>
          <p:cNvPr id="366" name="Google Shape;366;p6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dirty="0"/>
              <a:t>Internet address </a:t>
            </a:r>
            <a:r>
              <a:rPr lang="en-US" b="1" dirty="0"/>
              <a:t>follows the TCP/IP </a:t>
            </a:r>
            <a:r>
              <a:rPr lang="en-US" dirty="0"/>
              <a:t>suite hence, it is also known as the IP address.</a:t>
            </a:r>
            <a:endParaRPr dirty="0"/>
          </a:p>
          <a:p>
            <a:pPr marL="457200" lvl="0" indent="-342900" algn="just" rtl="0">
              <a:spcBef>
                <a:spcPts val="0"/>
              </a:spcBef>
              <a:spcAft>
                <a:spcPts val="0"/>
              </a:spcAft>
              <a:buSzPts val="1800"/>
              <a:buAutoNum type="arabicPeriod"/>
            </a:pPr>
            <a:r>
              <a:rPr lang="en-US" dirty="0"/>
              <a:t>Internet address has a job of </a:t>
            </a:r>
            <a:r>
              <a:rPr lang="en-US" b="1" dirty="0"/>
              <a:t>identifying a node on the network. </a:t>
            </a:r>
            <a:r>
              <a:rPr lang="en-US" dirty="0"/>
              <a:t>In </a:t>
            </a:r>
            <a:r>
              <a:rPr lang="en-US" dirty="0" smtClean="0"/>
              <a:t>other </a:t>
            </a:r>
            <a:r>
              <a:rPr lang="en-US" dirty="0"/>
              <a:t>words, it is a numeric </a:t>
            </a:r>
            <a:r>
              <a:rPr lang="en-US" dirty="0" err="1"/>
              <a:t>lable</a:t>
            </a:r>
            <a:r>
              <a:rPr lang="en-US" dirty="0"/>
              <a:t> attached to every system (computer or any other device). </a:t>
            </a:r>
            <a:endParaRPr dirty="0"/>
          </a:p>
          <a:p>
            <a:pPr marL="457200" lvl="0" indent="-342900" algn="just" rtl="0">
              <a:spcBef>
                <a:spcPts val="0"/>
              </a:spcBef>
              <a:spcAft>
                <a:spcPts val="0"/>
              </a:spcAft>
              <a:buSzPts val="1800"/>
              <a:buAutoNum type="arabicPeriod"/>
            </a:pPr>
            <a:r>
              <a:rPr lang="en-US" b="1" dirty="0"/>
              <a:t>The basic function of IP address are two –</a:t>
            </a:r>
            <a:endParaRPr b="1" dirty="0"/>
          </a:p>
          <a:p>
            <a:pPr marL="457200" lvl="0" indent="-342900" algn="just" rtl="0">
              <a:spcBef>
                <a:spcPts val="0"/>
              </a:spcBef>
              <a:spcAft>
                <a:spcPts val="0"/>
              </a:spcAft>
              <a:buSzPts val="1800"/>
              <a:buAutoNum type="arabicPeriod"/>
            </a:pPr>
            <a:r>
              <a:rPr lang="en-US" b="1" dirty="0"/>
              <a:t>Identification of computer or node or device and location addressing.</a:t>
            </a:r>
            <a:endParaRPr b="1" dirty="0"/>
          </a:p>
          <a:p>
            <a:pPr marL="0" lvl="0" indent="0" algn="l" rtl="0">
              <a:spcBef>
                <a:spcPts val="360"/>
              </a:spcBef>
              <a:spcAft>
                <a:spcPts val="0"/>
              </a:spcAft>
              <a:buNone/>
            </a:pPr>
            <a:endParaRP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6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a:t>
            </a:r>
            <a:endParaRPr dirty="0"/>
          </a:p>
        </p:txBody>
      </p:sp>
      <p:sp>
        <p:nvSpPr>
          <p:cNvPr id="372" name="Google Shape;372;p61"/>
          <p:cNvSpPr txBox="1">
            <a:spLocks noGrp="1"/>
          </p:cNvSpPr>
          <p:nvPr>
            <p:ph type="body" idx="1"/>
          </p:nvPr>
        </p:nvSpPr>
        <p:spPr>
          <a:xfrm>
            <a:off x="457200" y="3048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AutoNum type="arabicPeriod"/>
            </a:pPr>
            <a:r>
              <a:rPr lang="en-US" b="1" dirty="0"/>
              <a:t>IPV4 address is a 32 bit number</a:t>
            </a:r>
            <a:r>
              <a:rPr lang="en-US" dirty="0"/>
              <a:t>, which uses the decimal doted notation consisting of 4 decimal numbers each ranging from </a:t>
            </a:r>
            <a:r>
              <a:rPr lang="en-US" b="1" dirty="0"/>
              <a:t>0 to 255 </a:t>
            </a:r>
            <a:r>
              <a:rPr lang="en-US" dirty="0"/>
              <a:t>separated by dots.</a:t>
            </a:r>
            <a:endParaRPr dirty="0"/>
          </a:p>
          <a:p>
            <a:pPr marL="457200" lvl="0" indent="-342900" algn="just" rtl="0">
              <a:spcBef>
                <a:spcPts val="0"/>
              </a:spcBef>
              <a:spcAft>
                <a:spcPts val="0"/>
              </a:spcAft>
              <a:buSzPts val="1800"/>
              <a:buAutoNum type="arabicPeriod"/>
            </a:pPr>
            <a:r>
              <a:rPr lang="en-US" dirty="0"/>
              <a:t>IP addresses are binary numbers, but they are usually stored in text files and displayed in human-readable notations, such as </a:t>
            </a:r>
            <a:r>
              <a:rPr lang="en-US" b="1" dirty="0"/>
              <a:t>172.16.254.1 (for IPv4)</a:t>
            </a:r>
            <a:endParaRPr b="1" dirty="0"/>
          </a:p>
          <a:p>
            <a:pPr marL="457200" lvl="0" indent="-342900" algn="just" rtl="0">
              <a:spcBef>
                <a:spcPts val="0"/>
              </a:spcBef>
              <a:spcAft>
                <a:spcPts val="0"/>
              </a:spcAft>
              <a:buSzPts val="1800"/>
              <a:buAutoNum type="arabicPeriod"/>
            </a:pPr>
            <a:r>
              <a:rPr lang="en-US" dirty="0"/>
              <a:t>Although </a:t>
            </a:r>
            <a:r>
              <a:rPr lang="en-US" b="1" dirty="0"/>
              <a:t>IPV4 provides 4.3 billion addresses</a:t>
            </a:r>
            <a:r>
              <a:rPr lang="en-US" dirty="0"/>
              <a:t>, they are exhausted due to high demand and as a result, insufficient addresses available with IANA (Internet assigned numbers authority).</a:t>
            </a:r>
            <a:endParaRPr dirty="0"/>
          </a:p>
          <a:p>
            <a:pPr marL="0" lvl="0" indent="0" algn="l" rtl="0">
              <a:spcBef>
                <a:spcPts val="360"/>
              </a:spcBef>
              <a:spcAft>
                <a:spcPts val="0"/>
              </a:spcAft>
              <a:buNone/>
            </a:pPr>
            <a:endParaRP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WORLD WIDE WEB AND ITS EVOLUTION</a:t>
            </a:r>
            <a:endParaRPr/>
          </a:p>
        </p:txBody>
      </p:sp>
      <p:sp>
        <p:nvSpPr>
          <p:cNvPr id="384" name="Google Shape;384;p6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a:t>The World Wide Web, abbreviated as WWW or W3 and commonly known as the Web, is a system of interlinked hypertext documents accessed via the Internet.</a:t>
            </a:r>
            <a:endParaRPr/>
          </a:p>
          <a:p>
            <a:pPr marL="457200" lvl="0" indent="-342900" algn="just" rtl="0">
              <a:spcBef>
                <a:spcPts val="0"/>
              </a:spcBef>
              <a:spcAft>
                <a:spcPts val="0"/>
              </a:spcAft>
              <a:buSzPts val="1800"/>
              <a:buChar char="•"/>
            </a:pPr>
            <a:r>
              <a:rPr lang="en-US"/>
              <a:t>With a web browser, one can view web pages that may contain text, images, videos, and other multimedia and navigate between them via hyperlinks.</a:t>
            </a:r>
            <a:endParaRPr/>
          </a:p>
          <a:p>
            <a:pPr marL="0" lvl="0" indent="0" algn="l" rtl="0">
              <a:spcBef>
                <a:spcPts val="36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10" name="Google Shape;110;p17"/>
          <p:cNvSpPr txBox="1">
            <a:spLocks noGrp="1"/>
          </p:cNvSpPr>
          <p:nvPr>
            <p:ph type="body" idx="1"/>
          </p:nvPr>
        </p:nvSpPr>
        <p:spPr>
          <a:xfrm>
            <a:off x="457200" y="1600200"/>
            <a:ext cx="84582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The term Internet actually refers to the combined collection of </a:t>
            </a:r>
            <a:r>
              <a:rPr lang="en-US" b="1"/>
              <a:t>academic, commercial, and government networks connected </a:t>
            </a:r>
            <a:r>
              <a:rPr lang="en-US"/>
              <a:t>over international telecommunication backbones and routed using IP addressing.</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64"/>
          <p:cNvSpPr txBox="1">
            <a:spLocks noGrp="1"/>
          </p:cNvSpPr>
          <p:nvPr>
            <p:ph type="body" idx="1"/>
          </p:nvPr>
        </p:nvSpPr>
        <p:spPr>
          <a:xfrm>
            <a:off x="457200" y="3810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In </a:t>
            </a:r>
            <a:r>
              <a:rPr lang="en-US" b="1" dirty="0"/>
              <a:t>March 1989, Tim Berners-Lee wrote a proposal </a:t>
            </a:r>
            <a:r>
              <a:rPr lang="en-US" dirty="0"/>
              <a:t>that referenced ENQUIRE, a database and software project he had built in 1980, and described a more elaborate information management system.</a:t>
            </a:r>
            <a:endParaRPr dirty="0"/>
          </a:p>
          <a:p>
            <a:pPr marL="457200" lvl="0" indent="-342900" algn="just" rtl="0">
              <a:spcBef>
                <a:spcPts val="0"/>
              </a:spcBef>
              <a:spcAft>
                <a:spcPts val="0"/>
              </a:spcAft>
              <a:buSzPts val="1800"/>
              <a:buChar char="•"/>
            </a:pPr>
            <a:r>
              <a:rPr lang="en-US" dirty="0"/>
              <a:t>on </a:t>
            </a:r>
            <a:r>
              <a:rPr lang="en-US" b="1" dirty="0"/>
              <a:t>November 12, 1990, with help from Robert </a:t>
            </a:r>
            <a:r>
              <a:rPr lang="en-US" b="1" dirty="0" err="1"/>
              <a:t>Cailliau</a:t>
            </a:r>
            <a:r>
              <a:rPr lang="en-US" b="1" dirty="0"/>
              <a:t>, Tim Berners-Lee </a:t>
            </a:r>
            <a:r>
              <a:rPr lang="en-US" dirty="0"/>
              <a:t>published a more formal proposal to build a "Hypertext project" called "</a:t>
            </a:r>
            <a:r>
              <a:rPr lang="en-US" dirty="0" err="1"/>
              <a:t>WorldWideWeb</a:t>
            </a:r>
            <a:r>
              <a:rPr lang="en-US" dirty="0"/>
              <a:t>" (one word, also "W3") as a "web" of "hypertext documents" to be viewed by "browsers" using a client– server architecture.</a:t>
            </a:r>
            <a:endParaRPr dirty="0"/>
          </a:p>
          <a:p>
            <a:pPr marL="0" lvl="0" indent="0" algn="just" rtl="0">
              <a:spcBef>
                <a:spcPts val="360"/>
              </a:spcBef>
              <a:spcAft>
                <a:spcPts val="0"/>
              </a:spcAft>
              <a:buNone/>
            </a:pPr>
            <a:endParaRP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6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dirty="0"/>
          </a:p>
        </p:txBody>
      </p:sp>
      <p:sp>
        <p:nvSpPr>
          <p:cNvPr id="395" name="Google Shape;395;p6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A </a:t>
            </a:r>
            <a:r>
              <a:rPr lang="en-US" b="1" dirty="0"/>
              <a:t>NeXT Computer was used by Berners-Lee as the world's first web server and also to write the first web browser, </a:t>
            </a:r>
            <a:r>
              <a:rPr lang="en-US" b="1" dirty="0" err="1"/>
              <a:t>WorldWideWeb</a:t>
            </a:r>
            <a:r>
              <a:rPr lang="en-US" b="1" dirty="0"/>
              <a:t>, in 1990.</a:t>
            </a:r>
            <a:endParaRPr b="1" dirty="0"/>
          </a:p>
          <a:p>
            <a:pPr marL="457200" lvl="0" indent="-342900" algn="just" rtl="0">
              <a:spcBef>
                <a:spcPts val="0"/>
              </a:spcBef>
              <a:spcAft>
                <a:spcPts val="0"/>
              </a:spcAft>
              <a:buSzPts val="1800"/>
              <a:buChar char="•"/>
            </a:pPr>
            <a:r>
              <a:rPr lang="en-US" b="1" dirty="0"/>
              <a:t>On August 6, 1991, Tim Berners-Lee posted a short summary of the World Wide Web </a:t>
            </a:r>
            <a:r>
              <a:rPr lang="en-US" b="1" dirty="0" smtClean="0"/>
              <a:t>.</a:t>
            </a:r>
          </a:p>
          <a:p>
            <a:pPr marL="457200" lvl="0" indent="-342900" algn="just" rtl="0">
              <a:spcBef>
                <a:spcPts val="0"/>
              </a:spcBef>
              <a:spcAft>
                <a:spcPts val="0"/>
              </a:spcAft>
              <a:buSzPts val="1800"/>
              <a:buChar char="•"/>
            </a:pPr>
            <a:r>
              <a:rPr lang="en-US" dirty="0" smtClean="0"/>
              <a:t>This </a:t>
            </a:r>
            <a:r>
              <a:rPr lang="en-US" dirty="0"/>
              <a:t>date also marked the debut of the Web as a publicly available service on the Internet.</a:t>
            </a:r>
            <a:endParaRPr dirty="0"/>
          </a:p>
          <a:p>
            <a:pPr marL="0" lvl="0" indent="0" algn="just" rtl="0">
              <a:spcBef>
                <a:spcPts val="360"/>
              </a:spcBef>
              <a:spcAft>
                <a:spcPts val="0"/>
              </a:spcAft>
              <a:buNone/>
            </a:pPr>
            <a:endParaRPr dirty="0"/>
          </a:p>
          <a:p>
            <a:pPr marL="0" lvl="0" indent="0" algn="l" rtl="0">
              <a:spcBef>
                <a:spcPts val="360"/>
              </a:spcBef>
              <a:spcAft>
                <a:spcPts val="0"/>
              </a:spcAft>
              <a:buNone/>
            </a:pPr>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6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URL</a:t>
            </a:r>
            <a:endParaRPr/>
          </a:p>
        </p:txBody>
      </p:sp>
      <p:sp>
        <p:nvSpPr>
          <p:cNvPr id="401" name="Google Shape;401;p6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Uniform Resource Locator (URL) is a Uniform Resource Identifier (URI) that </a:t>
            </a:r>
            <a:r>
              <a:rPr lang="en-US" b="1" dirty="0"/>
              <a:t>specifies where an identified resource is available and the mechanism for retrieving it.</a:t>
            </a:r>
            <a:endParaRPr b="1" dirty="0"/>
          </a:p>
          <a:p>
            <a:pPr marL="457200" lvl="0" indent="-342900" algn="just" rtl="0">
              <a:spcBef>
                <a:spcPts val="0"/>
              </a:spcBef>
              <a:spcAft>
                <a:spcPts val="0"/>
              </a:spcAft>
              <a:buSzPts val="1800"/>
              <a:buChar char="•"/>
            </a:pPr>
            <a:r>
              <a:rPr lang="en-US" dirty="0"/>
              <a:t>An example of the use of URLs is the addresses of web pages on the World Wide Web, such as </a:t>
            </a:r>
            <a:r>
              <a:rPr lang="en-US" b="1" dirty="0"/>
              <a:t>http://www.example.com/.</a:t>
            </a:r>
            <a:endParaRPr b="1" dirty="0"/>
          </a:p>
          <a:p>
            <a:pPr marL="0" lvl="0" indent="0" algn="l" rtl="0">
              <a:spcBef>
                <a:spcPts val="360"/>
              </a:spcBef>
              <a:spcAft>
                <a:spcPts val="0"/>
              </a:spcAft>
              <a:buNone/>
            </a:pPr>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6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407" name="Google Shape;407;p6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Every URL consists of some of the following:</a:t>
            </a:r>
            <a:endParaRPr dirty="0"/>
          </a:p>
          <a:p>
            <a:pPr marL="457200" lvl="0" indent="-342900" algn="just" rtl="0">
              <a:spcBef>
                <a:spcPts val="0"/>
              </a:spcBef>
              <a:spcAft>
                <a:spcPts val="0"/>
              </a:spcAft>
              <a:buSzPts val="1800"/>
              <a:buChar char="•"/>
            </a:pPr>
            <a:r>
              <a:rPr lang="en-US" dirty="0"/>
              <a:t>The scheme name (commonly called </a:t>
            </a:r>
            <a:r>
              <a:rPr lang="en-US" b="1" dirty="0"/>
              <a:t>protocol), </a:t>
            </a:r>
            <a:r>
              <a:rPr lang="en-US" dirty="0"/>
              <a:t>followed by a colon.</a:t>
            </a:r>
            <a:endParaRPr dirty="0"/>
          </a:p>
          <a:p>
            <a:pPr marL="457200" lvl="0" indent="-342900" algn="just" rtl="0">
              <a:spcBef>
                <a:spcPts val="0"/>
              </a:spcBef>
              <a:spcAft>
                <a:spcPts val="0"/>
              </a:spcAft>
              <a:buSzPts val="1800"/>
              <a:buChar char="•"/>
            </a:pPr>
            <a:r>
              <a:rPr lang="en-US" dirty="0"/>
              <a:t>The </a:t>
            </a:r>
            <a:r>
              <a:rPr lang="en-US" b="1" dirty="0"/>
              <a:t>domain name or IP address </a:t>
            </a:r>
            <a:r>
              <a:rPr lang="en-US" dirty="0"/>
              <a:t>gives the destination location for the URL.</a:t>
            </a:r>
            <a:endParaRPr dirty="0"/>
          </a:p>
          <a:p>
            <a:pPr marL="0" lvl="0" indent="0" algn="l" rtl="0">
              <a:spcBef>
                <a:spcPts val="360"/>
              </a:spcBef>
              <a:spcAft>
                <a:spcPts val="0"/>
              </a:spcAft>
              <a:buNone/>
            </a:pPr>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8"/>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BROWSERS</a:t>
            </a:r>
            <a:endParaRPr/>
          </a:p>
        </p:txBody>
      </p:sp>
      <p:sp>
        <p:nvSpPr>
          <p:cNvPr id="413" name="Google Shape;413;p68"/>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a:t>A web browser or Internet browser is a software application for retrieving, presenting, and traversing information resources on the World Wide Web.</a:t>
            </a:r>
            <a:endParaRPr/>
          </a:p>
          <a:p>
            <a:pPr marL="457200" lvl="0" indent="-342900" algn="just" rtl="0">
              <a:spcBef>
                <a:spcPts val="0"/>
              </a:spcBef>
              <a:spcAft>
                <a:spcPts val="0"/>
              </a:spcAft>
              <a:buSzPts val="1800"/>
              <a:buChar char="•"/>
            </a:pPr>
            <a:r>
              <a:rPr lang="en-US"/>
              <a:t>All major browsers allow users to access multiple information resources at the same time in different windows or in tabs. Major browsers include pop up blockers to prevent windows to open without users consent.</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6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419" name="Google Shape;419;p6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Most major web browsers have these user interface elements in common:</a:t>
            </a:r>
            <a:endParaRPr dirty="0"/>
          </a:p>
          <a:p>
            <a:pPr marL="457200" lvl="0" indent="-342900" algn="just" rtl="0">
              <a:spcBef>
                <a:spcPts val="0"/>
              </a:spcBef>
              <a:spcAft>
                <a:spcPts val="0"/>
              </a:spcAft>
              <a:buSzPts val="1800"/>
              <a:buChar char="•"/>
            </a:pPr>
            <a:r>
              <a:rPr lang="en-US" dirty="0"/>
              <a:t>o </a:t>
            </a:r>
            <a:r>
              <a:rPr lang="en-US" b="1" dirty="0"/>
              <a:t>Back and forward </a:t>
            </a:r>
            <a:r>
              <a:rPr lang="en-US" dirty="0"/>
              <a:t>buttons to go back to the previous resource and forward again.</a:t>
            </a:r>
            <a:endParaRPr dirty="0"/>
          </a:p>
          <a:p>
            <a:pPr marL="457200" lvl="0" indent="-342900" algn="just" rtl="0">
              <a:spcBef>
                <a:spcPts val="0"/>
              </a:spcBef>
              <a:spcAft>
                <a:spcPts val="0"/>
              </a:spcAft>
              <a:buSzPts val="1800"/>
              <a:buChar char="•"/>
            </a:pPr>
            <a:r>
              <a:rPr lang="en-US" dirty="0"/>
              <a:t>A </a:t>
            </a:r>
            <a:r>
              <a:rPr lang="en-US" b="1" dirty="0"/>
              <a:t>history list</a:t>
            </a:r>
            <a:r>
              <a:rPr lang="en-US" dirty="0"/>
              <a:t>, showing resources previously visited in a list</a:t>
            </a:r>
            <a:endParaRPr dirty="0"/>
          </a:p>
          <a:p>
            <a:pPr marL="457200" lvl="0" indent="-342900" algn="just" rtl="0">
              <a:spcBef>
                <a:spcPts val="0"/>
              </a:spcBef>
              <a:spcAft>
                <a:spcPts val="0"/>
              </a:spcAft>
              <a:buSzPts val="1800"/>
              <a:buChar char="•"/>
            </a:pPr>
            <a:r>
              <a:rPr lang="en-US" dirty="0"/>
              <a:t>A </a:t>
            </a:r>
            <a:r>
              <a:rPr lang="en-US" b="1" dirty="0"/>
              <a:t>refresh or reload </a:t>
            </a:r>
            <a:r>
              <a:rPr lang="en-US" dirty="0"/>
              <a:t>button to reload the current resource.</a:t>
            </a:r>
            <a:endParaRPr dirty="0"/>
          </a:p>
          <a:p>
            <a:pPr marL="457200" lvl="0" indent="-342900" algn="just" rtl="0">
              <a:spcBef>
                <a:spcPts val="0"/>
              </a:spcBef>
              <a:spcAft>
                <a:spcPts val="0"/>
              </a:spcAft>
              <a:buSzPts val="1800"/>
              <a:buChar char="•"/>
            </a:pPr>
            <a:r>
              <a:rPr lang="en-US" dirty="0"/>
              <a:t>A </a:t>
            </a:r>
            <a:r>
              <a:rPr lang="en-US" b="1" dirty="0"/>
              <a:t>stop button </a:t>
            </a:r>
            <a:r>
              <a:rPr lang="en-US" dirty="0"/>
              <a:t>to cancel loading the resource.</a:t>
            </a:r>
            <a:endParaRPr dirty="0"/>
          </a:p>
          <a:p>
            <a:pPr marL="0" lvl="0" indent="0" algn="l" rtl="0">
              <a:spcBef>
                <a:spcPts val="360"/>
              </a:spcBef>
              <a:spcAft>
                <a:spcPts val="0"/>
              </a:spcAft>
              <a:buNone/>
            </a:pPr>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7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425" name="Google Shape;425;p70"/>
          <p:cNvSpPr txBox="1">
            <a:spLocks noGrp="1"/>
          </p:cNvSpPr>
          <p:nvPr>
            <p:ph type="body" idx="1"/>
          </p:nvPr>
        </p:nvSpPr>
        <p:spPr>
          <a:xfrm>
            <a:off x="457200" y="10668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A </a:t>
            </a:r>
            <a:r>
              <a:rPr lang="en-US" b="1" dirty="0"/>
              <a:t>home button </a:t>
            </a:r>
            <a:r>
              <a:rPr lang="en-US" dirty="0"/>
              <a:t>to return to the user's home page </a:t>
            </a:r>
            <a:endParaRPr dirty="0"/>
          </a:p>
          <a:p>
            <a:pPr marL="457200" lvl="0" indent="-342900" algn="just" rtl="0">
              <a:spcBef>
                <a:spcPts val="0"/>
              </a:spcBef>
              <a:spcAft>
                <a:spcPts val="0"/>
              </a:spcAft>
              <a:buSzPts val="1800"/>
              <a:buChar char="•"/>
            </a:pPr>
            <a:r>
              <a:rPr lang="en-US" dirty="0"/>
              <a:t>An </a:t>
            </a:r>
            <a:r>
              <a:rPr lang="en-US" b="1" dirty="0"/>
              <a:t>address bar </a:t>
            </a:r>
            <a:r>
              <a:rPr lang="en-US" dirty="0"/>
              <a:t>to input the Uniform Resource Identifier (URI) of the desired resource and display it.</a:t>
            </a:r>
            <a:endParaRPr dirty="0"/>
          </a:p>
          <a:p>
            <a:pPr marL="457200" lvl="0" indent="-342900" algn="just" rtl="0">
              <a:spcBef>
                <a:spcPts val="0"/>
              </a:spcBef>
              <a:spcAft>
                <a:spcPts val="0"/>
              </a:spcAft>
              <a:buSzPts val="1800"/>
              <a:buChar char="•"/>
            </a:pPr>
            <a:r>
              <a:rPr lang="en-US" dirty="0"/>
              <a:t>A </a:t>
            </a:r>
            <a:r>
              <a:rPr lang="en-US" b="1" dirty="0"/>
              <a:t>search bar </a:t>
            </a:r>
            <a:r>
              <a:rPr lang="en-US" dirty="0"/>
              <a:t>to input terms into a search engine</a:t>
            </a:r>
            <a:endParaRPr dirty="0"/>
          </a:p>
          <a:p>
            <a:pPr marL="457200" lvl="0" indent="-342900" algn="just" rtl="0">
              <a:spcBef>
                <a:spcPts val="0"/>
              </a:spcBef>
              <a:spcAft>
                <a:spcPts val="0"/>
              </a:spcAft>
              <a:buSzPts val="1800"/>
              <a:buChar char="•"/>
            </a:pPr>
            <a:r>
              <a:rPr lang="en-US" dirty="0"/>
              <a:t>A </a:t>
            </a:r>
            <a:r>
              <a:rPr lang="en-US" b="1" dirty="0"/>
              <a:t>status bar </a:t>
            </a:r>
            <a:r>
              <a:rPr lang="en-US" dirty="0"/>
              <a:t>to display progress in loading the resource and also the URI of links when the cursor hovers over them, and page zooming capability.</a:t>
            </a:r>
            <a:endParaRPr dirty="0"/>
          </a:p>
          <a:p>
            <a:pPr marL="0" lvl="0" indent="0" algn="l" rtl="0">
              <a:spcBef>
                <a:spcPts val="360"/>
              </a:spcBef>
              <a:spcAft>
                <a:spcPts val="0"/>
              </a:spcAft>
              <a:buNone/>
            </a:pPr>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7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431" name="Google Shape;431;p7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pic>
        <p:nvPicPr>
          <p:cNvPr id="432" name="Google Shape;432;p71"/>
          <p:cNvPicPr preferRelativeResize="0"/>
          <p:nvPr/>
        </p:nvPicPr>
        <p:blipFill>
          <a:blip r:embed="rId3">
            <a:alphaModFix/>
          </a:blip>
          <a:stretch>
            <a:fillRect/>
          </a:stretch>
        </p:blipFill>
        <p:spPr>
          <a:xfrm>
            <a:off x="0" y="2761715"/>
            <a:ext cx="9143998" cy="1334569"/>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1828800" lvl="0" indent="457200" algn="just" rtl="0">
              <a:spcBef>
                <a:spcPts val="0"/>
              </a:spcBef>
              <a:spcAft>
                <a:spcPts val="2000"/>
              </a:spcAft>
              <a:buNone/>
            </a:pPr>
            <a:r>
              <a:rPr lang="en-US" sz="4800" b="1">
                <a:solidFill>
                  <a:srgbClr val="6C6C6C"/>
                </a:solidFill>
                <a:highlight>
                  <a:srgbClr val="FFFFFF"/>
                </a:highlight>
                <a:latin typeface="Times New Roman"/>
                <a:ea typeface="Times New Roman"/>
                <a:cs typeface="Times New Roman"/>
                <a:sym typeface="Times New Roman"/>
              </a:rPr>
              <a:t>Internet Explorer</a:t>
            </a:r>
            <a:endParaRPr sz="4800" b="1"/>
          </a:p>
        </p:txBody>
      </p:sp>
      <p:sp>
        <p:nvSpPr>
          <p:cNvPr id="438" name="Google Shape;438;p7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19100" algn="just" rtl="0">
              <a:lnSpc>
                <a:spcPct val="100000"/>
              </a:lnSpc>
              <a:spcBef>
                <a:spcPts val="0"/>
              </a:spcBef>
              <a:spcAft>
                <a:spcPts val="0"/>
              </a:spcAft>
              <a:buSzPts val="3000"/>
              <a:buFont typeface="Times New Roman"/>
              <a:buChar char="•"/>
            </a:pPr>
            <a:r>
              <a:rPr lang="en-US" sz="3000" dirty="0">
                <a:solidFill>
                  <a:schemeClr val="tx1"/>
                </a:solidFill>
                <a:highlight>
                  <a:srgbClr val="FFFFFF"/>
                </a:highlight>
                <a:latin typeface="Times New Roman"/>
                <a:ea typeface="Times New Roman"/>
                <a:cs typeface="Times New Roman"/>
                <a:sym typeface="Times New Roman"/>
              </a:rPr>
              <a:t>Internet Explorer (IE) is a World Wide Web </a:t>
            </a:r>
            <a:r>
              <a:rPr lang="en-US" sz="3000" u="sng" dirty="0">
                <a:solidFill>
                  <a:schemeClr val="tx1"/>
                </a:solidFill>
                <a:highlight>
                  <a:srgbClr val="FFFFFF"/>
                </a:highlight>
                <a:latin typeface="Times New Roman"/>
                <a:ea typeface="Times New Roman"/>
                <a:cs typeface="Times New Roman"/>
                <a:sym typeface="Times New Roman"/>
              </a:rPr>
              <a:t>browser</a:t>
            </a:r>
            <a:r>
              <a:rPr lang="en-US" sz="3000" dirty="0">
                <a:solidFill>
                  <a:schemeClr val="tx1"/>
                </a:solidFill>
                <a:highlight>
                  <a:srgbClr val="FFFFFF"/>
                </a:highlight>
                <a:latin typeface="Times New Roman"/>
                <a:ea typeface="Times New Roman"/>
                <a:cs typeface="Times New Roman"/>
                <a:sym typeface="Times New Roman"/>
              </a:rPr>
              <a:t> that comes bundled with the Microsoft Windows operating system (</a:t>
            </a:r>
            <a:r>
              <a:rPr lang="en-US" sz="3000" u="sng" dirty="0">
                <a:solidFill>
                  <a:schemeClr val="tx1"/>
                </a:solidFill>
                <a:highlight>
                  <a:srgbClr val="FFFFFF"/>
                </a:highlight>
                <a:latin typeface="Times New Roman"/>
                <a:ea typeface="Times New Roman"/>
                <a:cs typeface="Times New Roman"/>
                <a:sym typeface="Times New Roman"/>
              </a:rPr>
              <a:t>OS</a:t>
            </a:r>
            <a:r>
              <a:rPr lang="en-US" sz="3000" dirty="0">
                <a:solidFill>
                  <a:schemeClr val="tx1"/>
                </a:solidFill>
                <a:highlight>
                  <a:srgbClr val="FFFFFF"/>
                </a:highlight>
                <a:latin typeface="Times New Roman"/>
                <a:ea typeface="Times New Roman"/>
                <a:cs typeface="Times New Roman"/>
                <a:sym typeface="Times New Roman"/>
              </a:rPr>
              <a:t>). The browser was deprecated in Windows 10 in favor of Microsoft's new Edge Browser. It remains a part of the operating system even though it is no longer the default browser.</a:t>
            </a:r>
            <a:endParaRPr sz="3000" dirty="0">
              <a:solidFill>
                <a:schemeClr val="tx1"/>
              </a:solidFill>
              <a:highlight>
                <a:srgbClr val="FFFFFF"/>
              </a:highlight>
              <a:latin typeface="Times New Roman"/>
              <a:ea typeface="Times New Roman"/>
              <a:cs typeface="Times New Roman"/>
              <a:sym typeface="Times New Roman"/>
            </a:endParaRPr>
          </a:p>
          <a:p>
            <a:pPr marL="457200" lvl="0" indent="-419100" algn="just" rtl="0">
              <a:lnSpc>
                <a:spcPct val="100000"/>
              </a:lnSpc>
              <a:spcBef>
                <a:spcPts val="0"/>
              </a:spcBef>
              <a:spcAft>
                <a:spcPts val="0"/>
              </a:spcAft>
              <a:buClr>
                <a:srgbClr val="6C6C6C"/>
              </a:buClr>
              <a:buSzPts val="3000"/>
              <a:buFont typeface="Times New Roman"/>
              <a:buChar char="•"/>
            </a:pPr>
            <a:r>
              <a:rPr lang="en-US" sz="3000" dirty="0">
                <a:solidFill>
                  <a:schemeClr val="tx1"/>
                </a:solidFill>
                <a:highlight>
                  <a:srgbClr val="FFFFFF"/>
                </a:highlight>
                <a:latin typeface="Times New Roman"/>
                <a:ea typeface="Times New Roman"/>
                <a:cs typeface="Times New Roman"/>
                <a:sym typeface="Times New Roman"/>
              </a:rPr>
              <a:t>As of August 2016, Internet Explorer was the second-most widely used web browser on desktop operating systems, with 29.6% of the market</a:t>
            </a:r>
            <a:endParaRPr sz="3000" dirty="0">
              <a:solidFill>
                <a:schemeClr val="tx1"/>
              </a:solidFill>
              <a:highlight>
                <a:srgbClr val="FFFFFF"/>
              </a:highlight>
              <a:latin typeface="Times New Roman"/>
              <a:ea typeface="Times New Roman"/>
              <a:cs typeface="Times New Roman"/>
              <a:sym typeface="Times New Roman"/>
            </a:endParaRPr>
          </a:p>
          <a:p>
            <a:pPr marL="0" lvl="0" indent="0" algn="l" rtl="0">
              <a:spcBef>
                <a:spcPts val="2000"/>
              </a:spcBef>
              <a:spcAft>
                <a:spcPts val="0"/>
              </a:spcAft>
              <a:buNone/>
            </a:pPr>
            <a:endParaRPr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74"/>
          <p:cNvSpPr txBox="1">
            <a:spLocks noGrp="1"/>
          </p:cNvSpPr>
          <p:nvPr>
            <p:ph type="title"/>
          </p:nvPr>
        </p:nvSpPr>
        <p:spPr>
          <a:xfrm>
            <a:off x="457200" y="460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NETSCAPE NAVIGATOR</a:t>
            </a:r>
            <a:endParaRPr/>
          </a:p>
        </p:txBody>
      </p:sp>
      <p:sp>
        <p:nvSpPr>
          <p:cNvPr id="451" name="Google Shape;451;p74"/>
          <p:cNvSpPr txBox="1">
            <a:spLocks noGrp="1"/>
          </p:cNvSpPr>
          <p:nvPr>
            <p:ph type="body" idx="1"/>
          </p:nvPr>
        </p:nvSpPr>
        <p:spPr>
          <a:xfrm>
            <a:off x="457200" y="1143000"/>
            <a:ext cx="8229600" cy="4526100"/>
          </a:xfrm>
          <a:prstGeom prst="rect">
            <a:avLst/>
          </a:prstGeom>
        </p:spPr>
        <p:txBody>
          <a:bodyPr spcFirstLastPara="1" wrap="square" lIns="91425" tIns="45700" rIns="91425" bIns="45700" anchor="t" anchorCtr="0">
            <a:noAutofit/>
          </a:bodyPr>
          <a:lstStyle/>
          <a:p>
            <a:pPr marL="457200" lvl="0" indent="-342900" algn="just" rtl="0">
              <a:spcBef>
                <a:spcPts val="360"/>
              </a:spcBef>
              <a:spcAft>
                <a:spcPts val="0"/>
              </a:spcAft>
              <a:buSzPts val="1800"/>
              <a:buChar char="•"/>
            </a:pPr>
            <a:r>
              <a:rPr lang="en-US" dirty="0"/>
              <a:t>Netscape Navigator is a proprietary web browser that was popular in the </a:t>
            </a:r>
            <a:r>
              <a:rPr lang="en-US" b="1" dirty="0"/>
              <a:t>1990s. It was the most popular web browser till 2002, </a:t>
            </a:r>
            <a:r>
              <a:rPr lang="en-US" dirty="0"/>
              <a:t>after which competitor browsers have taken over the market of </a:t>
            </a:r>
            <a:r>
              <a:rPr lang="en-US" dirty="0" err="1"/>
              <a:t>netscape</a:t>
            </a:r>
            <a:r>
              <a:rPr lang="en-US" dirty="0"/>
              <a:t>.</a:t>
            </a:r>
            <a:endParaRPr dirty="0"/>
          </a:p>
          <a:p>
            <a:pPr marL="457200" lvl="0" indent="-342900" algn="just" rtl="0">
              <a:spcBef>
                <a:spcPts val="0"/>
              </a:spcBef>
              <a:spcAft>
                <a:spcPts val="0"/>
              </a:spcAft>
              <a:buSzPts val="1800"/>
              <a:buChar char="•"/>
            </a:pPr>
            <a:r>
              <a:rPr lang="en-US" dirty="0"/>
              <a:t>Netscape announced in its first press release (October 13, 1994) that it would make Navigator available without charge to all noncommercial users.</a:t>
            </a:r>
            <a:endParaRPr dirty="0"/>
          </a:p>
          <a:p>
            <a:pPr marL="457200" lvl="0" indent="-342900" algn="just" rtl="0">
              <a:spcBef>
                <a:spcPts val="0"/>
              </a:spcBef>
              <a:spcAft>
                <a:spcPts val="0"/>
              </a:spcAft>
              <a:buSzPts val="1800"/>
              <a:buChar char="•"/>
            </a:pPr>
            <a:r>
              <a:rPr lang="en-US" dirty="0"/>
              <a:t>During development, the </a:t>
            </a:r>
            <a:r>
              <a:rPr lang="en-US" b="1" dirty="0"/>
              <a:t>Netscape browser was known by the code name Mozilla</a:t>
            </a:r>
            <a:r>
              <a:rPr lang="en-US" dirty="0"/>
              <a:t>.</a:t>
            </a:r>
            <a:endParaRPr dirty="0"/>
          </a:p>
          <a:p>
            <a:pPr marL="0" lvl="0" indent="0" algn="just" rtl="0">
              <a:spcBef>
                <a:spcPts val="36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i="1"/>
              <a:t>Applications of Internet ---</a:t>
            </a:r>
            <a:endParaRPr/>
          </a:p>
        </p:txBody>
      </p:sp>
      <p:sp>
        <p:nvSpPr>
          <p:cNvPr id="116" name="Google Shape;116;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b="1"/>
              <a:t>E mail (Electronic mail)</a:t>
            </a:r>
            <a:endParaRPr/>
          </a:p>
          <a:p>
            <a:pPr marL="342900" lvl="0" indent="-342900" algn="just" rtl="0">
              <a:spcBef>
                <a:spcPts val="640"/>
              </a:spcBef>
              <a:spcAft>
                <a:spcPts val="0"/>
              </a:spcAft>
              <a:buClr>
                <a:schemeClr val="dk1"/>
              </a:buClr>
              <a:buSzPts val="3200"/>
              <a:buChar char="•"/>
            </a:pPr>
            <a:r>
              <a:rPr lang="en-US"/>
              <a:t>Email was invented by </a:t>
            </a:r>
            <a:r>
              <a:rPr lang="en-US" b="1"/>
              <a:t>Ray Tomlinson </a:t>
            </a:r>
            <a:r>
              <a:rPr lang="en-US"/>
              <a:t>in 1972.</a:t>
            </a:r>
            <a:endParaRPr/>
          </a:p>
          <a:p>
            <a:pPr marL="342900" lvl="0" indent="-342900" algn="just" rtl="0">
              <a:spcBef>
                <a:spcPts val="640"/>
              </a:spcBef>
              <a:spcAft>
                <a:spcPts val="0"/>
              </a:spcAft>
              <a:buClr>
                <a:schemeClr val="dk1"/>
              </a:buClr>
              <a:buSzPts val="3200"/>
              <a:buChar char="•"/>
            </a:pPr>
            <a:r>
              <a:rPr lang="en-US"/>
              <a:t>Electronic mail is a method of </a:t>
            </a:r>
            <a:r>
              <a:rPr lang="en-US" b="1"/>
              <a:t>exchanging digital messages</a:t>
            </a:r>
            <a:r>
              <a:rPr lang="en-US"/>
              <a:t> from an author to one or more recipients.</a:t>
            </a:r>
            <a:endParaRPr/>
          </a:p>
          <a:p>
            <a:pPr marL="342900" lvl="0" indent="-342900" algn="just" rtl="0">
              <a:spcBef>
                <a:spcPts val="640"/>
              </a:spcBef>
              <a:spcAft>
                <a:spcPts val="0"/>
              </a:spcAft>
              <a:buClr>
                <a:schemeClr val="dk1"/>
              </a:buClr>
              <a:buSzPts val="3200"/>
              <a:buChar char="•"/>
            </a:pPr>
            <a:r>
              <a:rPr lang="en-US"/>
              <a:t>An email message consists of three components, the message </a:t>
            </a:r>
            <a:r>
              <a:rPr lang="en-US" b="1" i="1"/>
              <a:t>envelope, the message header, and the message body.</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22" name="Google Shape;122;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3200"/>
              <a:buChar char="•"/>
            </a:pPr>
            <a:r>
              <a:rPr lang="en-US"/>
              <a:t>Email message body </a:t>
            </a:r>
            <a:r>
              <a:rPr lang="en-US" b="1"/>
              <a:t>contains text </a:t>
            </a:r>
            <a:r>
              <a:rPr lang="en-US"/>
              <a:t>(</a:t>
            </a:r>
            <a:r>
              <a:rPr lang="en-US" b="1"/>
              <a:t>7bit ASCII</a:t>
            </a:r>
            <a:r>
              <a:rPr lang="en-US"/>
              <a:t>) as well as </a:t>
            </a:r>
            <a:r>
              <a:rPr lang="en-US" b="1"/>
              <a:t>multimedia messages</a:t>
            </a:r>
            <a:r>
              <a:rPr lang="en-US"/>
              <a:t>. These processes are declared in Multipurpose Internet Mail Extensions </a:t>
            </a:r>
            <a:r>
              <a:rPr lang="en-US" b="1"/>
              <a:t>(MIME</a:t>
            </a:r>
            <a:r>
              <a:rPr lang="en-US"/>
              <a:t>)(allow images, audio, video to transfer). MIME is set of RFCs (Request for Comment)</a:t>
            </a:r>
            <a:endParaRPr/>
          </a:p>
          <a:p>
            <a:pPr marL="342900" lvl="0" indent="-342900" algn="just" rtl="0">
              <a:lnSpc>
                <a:spcPct val="90000"/>
              </a:lnSpc>
              <a:spcBef>
                <a:spcPts val="640"/>
              </a:spcBef>
              <a:spcAft>
                <a:spcPts val="0"/>
              </a:spcAft>
              <a:buClr>
                <a:schemeClr val="dk1"/>
              </a:buClr>
              <a:buSzPts val="3200"/>
              <a:buChar char="•"/>
            </a:pPr>
            <a:r>
              <a:rPr lang="en-US"/>
              <a:t>Network based emails are exchanged over the internet using the </a:t>
            </a:r>
            <a:r>
              <a:rPr lang="en-US" b="1"/>
              <a:t>SMTP</a:t>
            </a:r>
            <a:r>
              <a:rPr lang="en-US"/>
              <a:t> (Simple Mail Transfer protocol).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28" name="Google Shape;128;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3200"/>
              <a:buChar char="•"/>
            </a:pPr>
            <a:r>
              <a:rPr lang="en-US"/>
              <a:t>Email addresses (both for senders and recipients) are two strings separated by the character "@" (the "at sign"): such as </a:t>
            </a:r>
            <a:r>
              <a:rPr lang="en-US" b="1"/>
              <a:t>user@domain</a:t>
            </a:r>
            <a:endParaRPr b="1"/>
          </a:p>
          <a:p>
            <a:pPr marL="342900" lvl="0" indent="-342900" algn="just" rtl="0">
              <a:spcBef>
                <a:spcPts val="640"/>
              </a:spcBef>
              <a:spcAft>
                <a:spcPts val="0"/>
              </a:spcAft>
              <a:buClr>
                <a:schemeClr val="dk1"/>
              </a:buClr>
              <a:buSzPts val="3200"/>
              <a:buChar char="•"/>
            </a:pPr>
            <a:r>
              <a:rPr lang="en-US"/>
              <a:t>The right-hand part describes the domain name involved, and the left-hand part refers to the user who belongs to that domain.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34" name="Google Shape;134;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90000"/>
              </a:lnSpc>
              <a:spcBef>
                <a:spcPts val="0"/>
              </a:spcBef>
              <a:spcAft>
                <a:spcPts val="0"/>
              </a:spcAft>
              <a:buClr>
                <a:schemeClr val="dk1"/>
              </a:buClr>
              <a:buSzPts val="2960"/>
              <a:buChar char="•"/>
            </a:pPr>
            <a:r>
              <a:rPr lang="en-US" sz="2960"/>
              <a:t>An email address can be up to 255 characters long and can include the following characters:</a:t>
            </a:r>
            <a:endParaRPr/>
          </a:p>
          <a:p>
            <a:pPr marL="342900" lvl="0" indent="-342900" algn="just" rtl="0">
              <a:lnSpc>
                <a:spcPct val="90000"/>
              </a:lnSpc>
              <a:spcBef>
                <a:spcPts val="592"/>
              </a:spcBef>
              <a:spcAft>
                <a:spcPts val="0"/>
              </a:spcAft>
              <a:buClr>
                <a:schemeClr val="dk1"/>
              </a:buClr>
              <a:buSzPts val="2960"/>
              <a:buChar char="•"/>
            </a:pPr>
            <a:r>
              <a:rPr lang="en-US" sz="2960"/>
              <a:t>Lowercase letters from a to z;</a:t>
            </a:r>
            <a:endParaRPr/>
          </a:p>
          <a:p>
            <a:pPr marL="342900" lvl="0" indent="-342900" algn="just" rtl="0">
              <a:lnSpc>
                <a:spcPct val="90000"/>
              </a:lnSpc>
              <a:spcBef>
                <a:spcPts val="592"/>
              </a:spcBef>
              <a:spcAft>
                <a:spcPts val="0"/>
              </a:spcAft>
              <a:buClr>
                <a:schemeClr val="dk1"/>
              </a:buClr>
              <a:buSzPts val="2960"/>
              <a:buChar char="•"/>
            </a:pPr>
            <a:r>
              <a:rPr lang="en-US" sz="2960"/>
              <a:t>Digits</a:t>
            </a:r>
            <a:endParaRPr sz="2960"/>
          </a:p>
          <a:p>
            <a:pPr marL="342900" lvl="0" indent="-342900" algn="just" rtl="0">
              <a:lnSpc>
                <a:spcPct val="90000"/>
              </a:lnSpc>
              <a:spcBef>
                <a:spcPts val="592"/>
              </a:spcBef>
              <a:spcAft>
                <a:spcPts val="0"/>
              </a:spcAft>
              <a:buClr>
                <a:schemeClr val="dk1"/>
              </a:buClr>
              <a:buSzPts val="2960"/>
              <a:buChar char="•"/>
            </a:pPr>
            <a:r>
              <a:rPr lang="en-US" sz="2960"/>
              <a:t>The characters ".","_" and "-" (full stop, underscore, and hyphen)</a:t>
            </a:r>
            <a:endParaRPr/>
          </a:p>
          <a:p>
            <a:pPr marL="342900" lvl="0" indent="-342900" algn="just" rtl="0">
              <a:lnSpc>
                <a:spcPct val="90000"/>
              </a:lnSpc>
              <a:spcBef>
                <a:spcPts val="592"/>
              </a:spcBef>
              <a:spcAft>
                <a:spcPts val="0"/>
              </a:spcAft>
              <a:buClr>
                <a:schemeClr val="dk1"/>
              </a:buClr>
              <a:buSzPts val="2960"/>
              <a:buChar char="•"/>
            </a:pPr>
            <a:r>
              <a:rPr lang="en-US" sz="2960"/>
              <a:t>In practice, an email address often looks something like this:</a:t>
            </a:r>
            <a:endParaRPr/>
          </a:p>
          <a:p>
            <a:pPr marL="342900" lvl="0" indent="-342900" algn="just" rtl="0">
              <a:lnSpc>
                <a:spcPct val="90000"/>
              </a:lnSpc>
              <a:spcBef>
                <a:spcPts val="592"/>
              </a:spcBef>
              <a:spcAft>
                <a:spcPts val="0"/>
              </a:spcAft>
              <a:buClr>
                <a:srgbClr val="FF0000"/>
              </a:buClr>
              <a:buSzPts val="2960"/>
              <a:buChar char="•"/>
            </a:pPr>
            <a:r>
              <a:rPr lang="en-US" sz="2960">
                <a:solidFill>
                  <a:srgbClr val="FF0000"/>
                </a:solidFill>
              </a:rPr>
              <a:t>fname.lname@provider.domain</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2954</Words>
  <Application>Microsoft Office PowerPoint</Application>
  <PresentationFormat>On-screen Show (4:3)</PresentationFormat>
  <Paragraphs>207</Paragraphs>
  <Slides>59</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Times New Roman</vt:lpstr>
      <vt:lpstr>Office Theme</vt:lpstr>
      <vt:lpstr>Unit 1 – Chapter 1</vt:lpstr>
      <vt:lpstr>OBJECTIVE</vt:lpstr>
      <vt:lpstr>INTRODUCTION TO INTERNET AND ITS APPLICATIONS</vt:lpstr>
      <vt:lpstr>PowerPoint Presentation</vt:lpstr>
      <vt:lpstr>PowerPoint Presentation</vt:lpstr>
      <vt:lpstr>Applications of Internet ---</vt:lpstr>
      <vt:lpstr>PowerPoint Presentation</vt:lpstr>
      <vt:lpstr>PowerPoint Presentation</vt:lpstr>
      <vt:lpstr>PowerPoint Presentation</vt:lpstr>
      <vt:lpstr>E Commerce</vt:lpstr>
      <vt:lpstr>PowerPoint Presentation</vt:lpstr>
      <vt:lpstr>PowerPoint Presentation</vt:lpstr>
      <vt:lpstr>Types of E-Commerce Models </vt:lpstr>
      <vt:lpstr>PowerPoint Presentation</vt:lpstr>
      <vt:lpstr>PowerPoint Presentation</vt:lpstr>
      <vt:lpstr>PowerPoint Presentation</vt:lpstr>
      <vt:lpstr>Video Conferencing</vt:lpstr>
      <vt:lpstr>PowerPoint Presentation</vt:lpstr>
      <vt:lpstr>PowerPoint Presentation</vt:lpstr>
      <vt:lpstr>PowerPoint Presentation</vt:lpstr>
      <vt:lpstr>PowerPoint Presentation</vt:lpstr>
      <vt:lpstr>Problems faced by video conferencing</vt:lpstr>
      <vt:lpstr>PowerPoint Presentation</vt:lpstr>
      <vt:lpstr>PowerPoint Presentation</vt:lpstr>
      <vt:lpstr>telnet</vt:lpstr>
      <vt:lpstr>PowerPoint Presentation</vt:lpstr>
      <vt:lpstr>PowerPoint Presentation</vt:lpstr>
      <vt:lpstr>FTP</vt:lpstr>
      <vt:lpstr>PowerPoint Presentation</vt:lpstr>
      <vt:lpstr>PowerPoint Presentation</vt:lpstr>
      <vt:lpstr>PowerPoint Presentation</vt:lpstr>
      <vt:lpstr>PowerPoint Presentation</vt:lpstr>
      <vt:lpstr>E business</vt:lpstr>
      <vt:lpstr>PowerPoint Presentation</vt:lpstr>
      <vt:lpstr>PowerPoint Presentation</vt:lpstr>
      <vt:lpstr>PowerPoint Presentation</vt:lpstr>
      <vt:lpstr>PowerPoint Presentation</vt:lpstr>
      <vt:lpstr>INTERNET SERVICE PROVIDER</vt:lpstr>
      <vt:lpstr>PowerPoint Presentation</vt:lpstr>
      <vt:lpstr>PowerPoint Presentation</vt:lpstr>
      <vt:lpstr>PowerPoint Presentation</vt:lpstr>
      <vt:lpstr>PowerPoint Presentation</vt:lpstr>
      <vt:lpstr>PowerPoint Presentation</vt:lpstr>
      <vt:lpstr>DOMAIN NAME SERVERS</vt:lpstr>
      <vt:lpstr>PowerPoint Presentation</vt:lpstr>
      <vt:lpstr>PowerPoint Presentation</vt:lpstr>
      <vt:lpstr>INTERNET ADDRESS</vt:lpstr>
      <vt:lpstr>`</vt:lpstr>
      <vt:lpstr>WORLD WIDE WEB AND ITS EVOLUTION</vt:lpstr>
      <vt:lpstr>PowerPoint Presentation</vt:lpstr>
      <vt:lpstr>PowerPoint Presentation</vt:lpstr>
      <vt:lpstr>URL</vt:lpstr>
      <vt:lpstr>PowerPoint Presentation</vt:lpstr>
      <vt:lpstr>BROWSERS</vt:lpstr>
      <vt:lpstr>PowerPoint Presentation</vt:lpstr>
      <vt:lpstr>PowerPoint Presentation</vt:lpstr>
      <vt:lpstr>PowerPoint Presentation</vt:lpstr>
      <vt:lpstr>Internet Explorer</vt:lpstr>
      <vt:lpstr>NETSCAPE NAVIGATOR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Chapter 1</dc:title>
  <cp:lastModifiedBy>Windows User</cp:lastModifiedBy>
  <cp:revision>11</cp:revision>
  <dcterms:modified xsi:type="dcterms:W3CDTF">2019-12-10T02:08:26Z</dcterms:modified>
</cp:coreProperties>
</file>