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7" r:id="rId29"/>
    <p:sldId id="284" r:id="rId30"/>
    <p:sldId id="289" r:id="rId31"/>
    <p:sldId id="285" r:id="rId32"/>
    <p:sldId id="290" r:id="rId33"/>
    <p:sldId id="291" r:id="rId34"/>
    <p:sldId id="292" r:id="rId35"/>
    <p:sldId id="293" r:id="rId36"/>
    <p:sldId id="294" r:id="rId37"/>
    <p:sldId id="297" r:id="rId38"/>
    <p:sldId id="295" r:id="rId39"/>
    <p:sldId id="296"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A4C2EB-08FA-492E-88EE-DCB04A254BC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318050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4C2EB-08FA-492E-88EE-DCB04A254BC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118577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4C2EB-08FA-492E-88EE-DCB04A254BC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195382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4C2EB-08FA-492E-88EE-DCB04A254BC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786377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A4C2EB-08FA-492E-88EE-DCB04A254BCB}"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245169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A4C2EB-08FA-492E-88EE-DCB04A254BCB}"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1661419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A4C2EB-08FA-492E-88EE-DCB04A254BCB}"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217516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A4C2EB-08FA-492E-88EE-DCB04A254BCB}"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383564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4C2EB-08FA-492E-88EE-DCB04A254BCB}"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329150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4C2EB-08FA-492E-88EE-DCB04A254BCB}"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97885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4C2EB-08FA-492E-88EE-DCB04A254BCB}"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3276087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4C2EB-08FA-492E-88EE-DCB04A254BCB}" type="datetimeFigureOut">
              <a:rPr lang="en-US" smtClean="0"/>
              <a:pPr/>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4204B-C388-4B77-AA8C-25A5F9424207}" type="slidenum">
              <a:rPr lang="en-US" smtClean="0"/>
              <a:pPr/>
              <a:t>‹#›</a:t>
            </a:fld>
            <a:endParaRPr lang="en-US"/>
          </a:p>
        </p:txBody>
      </p:sp>
    </p:spTree>
    <p:extLst>
      <p:ext uri="{BB962C8B-B14F-4D97-AF65-F5344CB8AC3E}">
        <p14:creationId xmlns:p14="http://schemas.microsoft.com/office/powerpoint/2010/main" xmlns="" val="1436419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jpeg"/><Relationship Id="rId1" Type="http://schemas.openxmlformats.org/officeDocument/2006/relationships/slideLayout" Target="../slideLayouts/slideLayout2.xml"/><Relationship Id="rId5" Type="http://schemas.microsoft.com/office/2007/relationships/hdphoto" Target="../media/hdphoto4.wdp"/><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Unit 1 – Chapter 2</a:t>
            </a:r>
            <a:endParaRPr lang="en-US" sz="6000" b="1" dirty="0"/>
          </a:p>
        </p:txBody>
      </p:sp>
      <p:sp>
        <p:nvSpPr>
          <p:cNvPr id="3" name="Subtitle 2"/>
          <p:cNvSpPr>
            <a:spLocks noGrp="1"/>
          </p:cNvSpPr>
          <p:nvPr>
            <p:ph type="subTitle" idx="1"/>
          </p:nvPr>
        </p:nvSpPr>
        <p:spPr/>
        <p:txBody>
          <a:bodyPr>
            <a:normAutofit/>
          </a:bodyPr>
          <a:lstStyle/>
          <a:p>
            <a:r>
              <a:rPr lang="en-US" sz="6600" b="1" dirty="0">
                <a:solidFill>
                  <a:schemeClr val="tx1"/>
                </a:solidFill>
              </a:rPr>
              <a:t>Data Types</a:t>
            </a:r>
            <a:endParaRPr lang="en-US" sz="6600" dirty="0">
              <a:solidFill>
                <a:schemeClr val="tx1"/>
              </a:solidFill>
            </a:endParaRPr>
          </a:p>
        </p:txBody>
      </p:sp>
    </p:spTree>
    <p:extLst>
      <p:ext uri="{BB962C8B-B14F-4D97-AF65-F5344CB8AC3E}">
        <p14:creationId xmlns:p14="http://schemas.microsoft.com/office/powerpoint/2010/main" xmlns="" val="3190756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9144000" cy="6934200"/>
          </a:xfrm>
        </p:spPr>
        <p:txBody>
          <a:bodyPr>
            <a:normAutofit fontScale="77500" lnSpcReduction="20000"/>
          </a:bodyPr>
          <a:lstStyle/>
          <a:p>
            <a:pPr marL="0" indent="0">
              <a:buNone/>
            </a:pPr>
            <a:r>
              <a:rPr lang="en-US" dirty="0"/>
              <a:t>public class Example</a:t>
            </a:r>
          </a:p>
          <a:p>
            <a:pPr marL="0" indent="0">
              <a:buNone/>
            </a:pPr>
            <a:r>
              <a:rPr lang="en-US" dirty="0"/>
              <a:t>{  </a:t>
            </a:r>
          </a:p>
          <a:p>
            <a:pPr marL="0" indent="0">
              <a:buNone/>
            </a:pPr>
            <a:r>
              <a:rPr lang="en-US" dirty="0"/>
              <a:t>   public static void main(String </a:t>
            </a:r>
            <a:r>
              <a:rPr lang="en-US" dirty="0" err="1"/>
              <a:t>args</a:t>
            </a:r>
            <a:r>
              <a:rPr lang="en-US" dirty="0"/>
              <a:t>[])</a:t>
            </a:r>
          </a:p>
          <a:p>
            <a:pPr marL="0" indent="0">
              <a:buNone/>
            </a:pPr>
            <a:r>
              <a:rPr lang="en-US" dirty="0"/>
              <a:t>{  </a:t>
            </a:r>
          </a:p>
          <a:p>
            <a:pPr marL="0" indent="0">
              <a:buNone/>
            </a:pPr>
            <a:r>
              <a:rPr lang="en-US" dirty="0" smtClean="0"/>
              <a:t>String </a:t>
            </a:r>
            <a:r>
              <a:rPr lang="en-US" dirty="0" err="1"/>
              <a:t>str</a:t>
            </a:r>
            <a:r>
              <a:rPr lang="en-US" dirty="0"/>
              <a:t> = </a:t>
            </a:r>
            <a:r>
              <a:rPr lang="en-US" dirty="0" smtClean="0"/>
              <a:t>“world"; </a:t>
            </a:r>
            <a:r>
              <a:rPr lang="en-US" dirty="0" smtClean="0"/>
              <a:t>	 //creating a string by java string literal </a:t>
            </a:r>
            <a:endParaRPr lang="en-US" dirty="0"/>
          </a:p>
          <a:p>
            <a:pPr marL="0" indent="0">
              <a:buNone/>
            </a:pPr>
            <a:r>
              <a:rPr lang="en-US" dirty="0" smtClean="0"/>
              <a:t>char </a:t>
            </a:r>
            <a:r>
              <a:rPr lang="en-US" dirty="0" err="1"/>
              <a:t>arrch</a:t>
            </a:r>
            <a:r>
              <a:rPr lang="en-US" dirty="0"/>
              <a:t>[]={'</a:t>
            </a:r>
            <a:r>
              <a:rPr lang="en-US" dirty="0" err="1"/>
              <a:t>h','e','l','l','o</a:t>
            </a:r>
            <a:r>
              <a:rPr lang="en-US" dirty="0"/>
              <a:t>'}; </a:t>
            </a:r>
          </a:p>
          <a:p>
            <a:pPr marL="0" indent="0">
              <a:buNone/>
            </a:pPr>
            <a:r>
              <a:rPr lang="en-US" dirty="0" smtClean="0"/>
              <a:t>String </a:t>
            </a:r>
            <a:r>
              <a:rPr lang="en-US" dirty="0"/>
              <a:t>str2 = new String(</a:t>
            </a:r>
            <a:r>
              <a:rPr lang="en-US" dirty="0" err="1"/>
              <a:t>arrch</a:t>
            </a:r>
            <a:r>
              <a:rPr lang="en-US" dirty="0"/>
              <a:t>); </a:t>
            </a:r>
            <a:r>
              <a:rPr lang="en-US" dirty="0" smtClean="0"/>
              <a:t> </a:t>
            </a:r>
            <a:r>
              <a:rPr lang="en-US" dirty="0" smtClean="0"/>
              <a:t>//</a:t>
            </a:r>
            <a:r>
              <a:rPr lang="en-US" dirty="0" smtClean="0"/>
              <a:t>converting char array </a:t>
            </a:r>
            <a:r>
              <a:rPr lang="en-US" dirty="0" err="1" smtClean="0"/>
              <a:t>arrch</a:t>
            </a:r>
            <a:r>
              <a:rPr lang="en-US" dirty="0" smtClean="0"/>
              <a:t>[] to string str2</a:t>
            </a:r>
            <a:endParaRPr lang="en-US" dirty="0"/>
          </a:p>
          <a:p>
            <a:pPr marL="0" indent="0">
              <a:buNone/>
            </a:pPr>
            <a:r>
              <a:rPr lang="en-US" dirty="0" smtClean="0"/>
              <a:t>String </a:t>
            </a:r>
            <a:r>
              <a:rPr lang="en-US" dirty="0"/>
              <a:t>str3 = new String("Java String Example"); </a:t>
            </a:r>
          </a:p>
          <a:p>
            <a:pPr marL="0" indent="0">
              <a:buNone/>
            </a:pPr>
            <a:r>
              <a:rPr lang="en-US" dirty="0" err="1" smtClean="0"/>
              <a:t>System.out.println</a:t>
            </a:r>
            <a:r>
              <a:rPr lang="en-US" dirty="0" smtClean="0"/>
              <a:t>(</a:t>
            </a:r>
            <a:r>
              <a:rPr lang="en-US" dirty="0" err="1" smtClean="0"/>
              <a:t>str</a:t>
            </a:r>
            <a:r>
              <a:rPr lang="en-US" dirty="0"/>
              <a:t>);  </a:t>
            </a:r>
          </a:p>
          <a:p>
            <a:pPr marL="0" indent="0">
              <a:buNone/>
            </a:pPr>
            <a:r>
              <a:rPr lang="en-US" dirty="0" err="1" smtClean="0"/>
              <a:t>System.out.println</a:t>
            </a:r>
            <a:r>
              <a:rPr lang="en-US" dirty="0" smtClean="0"/>
              <a:t>(str2</a:t>
            </a:r>
            <a:r>
              <a:rPr lang="en-US" dirty="0"/>
              <a:t>);  </a:t>
            </a:r>
          </a:p>
          <a:p>
            <a:pPr marL="0" indent="0">
              <a:buNone/>
            </a:pPr>
            <a:r>
              <a:rPr lang="en-US" dirty="0" err="1" smtClean="0"/>
              <a:t>System.out.println</a:t>
            </a:r>
            <a:r>
              <a:rPr lang="en-US" dirty="0" smtClean="0"/>
              <a:t>(str3</a:t>
            </a:r>
            <a:r>
              <a:rPr lang="en-US" dirty="0"/>
              <a:t>);  </a:t>
            </a:r>
          </a:p>
          <a:p>
            <a:pPr marL="0" indent="0">
              <a:buNone/>
            </a:pPr>
            <a:r>
              <a:rPr lang="en-US" dirty="0"/>
              <a:t>   </a:t>
            </a:r>
            <a:r>
              <a:rPr lang="en-US" dirty="0" smtClean="0"/>
              <a:t>}}</a:t>
            </a:r>
            <a:endParaRPr lang="en-US" dirty="0"/>
          </a:p>
          <a:p>
            <a:pPr marL="0" indent="0">
              <a:buNone/>
            </a:pPr>
            <a:endParaRPr lang="en-US" dirty="0" smtClean="0"/>
          </a:p>
          <a:p>
            <a:pPr marL="0" indent="0">
              <a:buNone/>
            </a:pPr>
            <a:r>
              <a:rPr lang="en-US" b="1" dirty="0"/>
              <a:t>Output:</a:t>
            </a:r>
            <a:endParaRPr lang="en-US" dirty="0"/>
          </a:p>
          <a:p>
            <a:pPr marL="0" indent="0">
              <a:buNone/>
            </a:pPr>
            <a:r>
              <a:rPr lang="en-US" dirty="0" smtClean="0"/>
              <a:t>world</a:t>
            </a:r>
            <a:endParaRPr lang="en-US" dirty="0"/>
          </a:p>
          <a:p>
            <a:pPr marL="0" indent="0">
              <a:buNone/>
            </a:pPr>
            <a:r>
              <a:rPr lang="en-US" dirty="0"/>
              <a:t>hello</a:t>
            </a:r>
          </a:p>
          <a:p>
            <a:pPr marL="0" indent="0">
              <a:buNone/>
            </a:pPr>
            <a:r>
              <a:rPr lang="en-US" dirty="0"/>
              <a:t>Java String Example</a:t>
            </a:r>
          </a:p>
          <a:p>
            <a:pPr marL="0" indent="0">
              <a:buNone/>
            </a:pPr>
            <a:endParaRPr lang="en-US" dirty="0"/>
          </a:p>
        </p:txBody>
      </p:sp>
    </p:spTree>
    <p:extLst>
      <p:ext uri="{BB962C8B-B14F-4D97-AF65-F5344CB8AC3E}">
        <p14:creationId xmlns:p14="http://schemas.microsoft.com/office/powerpoint/2010/main" xmlns="" val="2810161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Java String </a:t>
            </a:r>
            <a:r>
              <a:rPr lang="en-US" b="1" dirty="0" smtClean="0"/>
              <a:t>Methods</a:t>
            </a:r>
            <a:endParaRPr lang="en-US" dirty="0"/>
          </a:p>
        </p:txBody>
      </p:sp>
      <p:sp>
        <p:nvSpPr>
          <p:cNvPr id="3" name="Content Placeholder 2"/>
          <p:cNvSpPr>
            <a:spLocks noGrp="1"/>
          </p:cNvSpPr>
          <p:nvPr>
            <p:ph idx="1"/>
          </p:nvPr>
        </p:nvSpPr>
        <p:spPr/>
        <p:txBody>
          <a:bodyPr/>
          <a:lstStyle/>
          <a:p>
            <a:pPr lvl="0"/>
            <a:r>
              <a:rPr lang="en-US" b="1" dirty="0"/>
              <a:t>Java String </a:t>
            </a:r>
            <a:r>
              <a:rPr lang="en-US" b="1" dirty="0" err="1"/>
              <a:t>toUpperCase</a:t>
            </a:r>
            <a:r>
              <a:rPr lang="en-US" b="1" dirty="0"/>
              <a:t>() and </a:t>
            </a:r>
            <a:r>
              <a:rPr lang="en-US" b="1" dirty="0" err="1"/>
              <a:t>toLowerCase</a:t>
            </a:r>
            <a:r>
              <a:rPr lang="en-US" b="1" dirty="0"/>
              <a:t>() </a:t>
            </a:r>
            <a:r>
              <a:rPr lang="en-US" b="1" dirty="0" smtClean="0"/>
              <a:t>method</a:t>
            </a:r>
          </a:p>
          <a:p>
            <a:pPr marL="0" lvl="0" indent="0">
              <a:buNone/>
            </a:pPr>
            <a:endParaRPr lang="en-US" b="1" dirty="0"/>
          </a:p>
          <a:p>
            <a:pPr marL="0" indent="0" algn="just">
              <a:buNone/>
            </a:pPr>
            <a:r>
              <a:rPr lang="en-US" dirty="0"/>
              <a:t>String s="</a:t>
            </a:r>
            <a:r>
              <a:rPr lang="en-US" dirty="0" err="1"/>
              <a:t>Sachin</a:t>
            </a:r>
            <a:r>
              <a:rPr lang="en-US" dirty="0"/>
              <a:t>";  </a:t>
            </a:r>
          </a:p>
          <a:p>
            <a:pPr marL="0" indent="0" algn="just">
              <a:buNone/>
            </a:pPr>
            <a:r>
              <a:rPr lang="en-US" dirty="0" err="1"/>
              <a:t>System.out.println</a:t>
            </a:r>
            <a:r>
              <a:rPr lang="en-US" dirty="0"/>
              <a:t>(</a:t>
            </a:r>
            <a:r>
              <a:rPr lang="en-US" dirty="0" err="1"/>
              <a:t>s.toUpperCase</a:t>
            </a:r>
            <a:r>
              <a:rPr lang="en-US" dirty="0"/>
              <a:t>());//</a:t>
            </a:r>
            <a:r>
              <a:rPr lang="en-US" dirty="0" smtClean="0"/>
              <a:t>SACHIN</a:t>
            </a:r>
          </a:p>
          <a:p>
            <a:pPr marL="0" indent="0" algn="just">
              <a:buNone/>
            </a:pPr>
            <a:r>
              <a:rPr lang="en-US" dirty="0" err="1" smtClean="0"/>
              <a:t>System.out.println</a:t>
            </a:r>
            <a:r>
              <a:rPr lang="en-US" dirty="0" smtClean="0"/>
              <a:t>(</a:t>
            </a:r>
            <a:r>
              <a:rPr lang="en-US" dirty="0" err="1" smtClean="0"/>
              <a:t>s.toLowerCase</a:t>
            </a:r>
            <a:r>
              <a:rPr lang="en-US" dirty="0" smtClean="0"/>
              <a:t>());//</a:t>
            </a:r>
            <a:r>
              <a:rPr lang="en-US" dirty="0" err="1" smtClean="0"/>
              <a:t>sachin</a:t>
            </a:r>
            <a:r>
              <a:rPr lang="en-US" dirty="0" smtClean="0"/>
              <a:t>  </a:t>
            </a:r>
          </a:p>
          <a:p>
            <a:pPr marL="0" indent="0" algn="just">
              <a:buNone/>
            </a:pPr>
            <a:r>
              <a:rPr lang="en-US" dirty="0" err="1" smtClean="0"/>
              <a:t>System.out.println</a:t>
            </a:r>
            <a:r>
              <a:rPr lang="en-US" dirty="0" smtClean="0"/>
              <a:t>(s</a:t>
            </a:r>
            <a:r>
              <a:rPr lang="en-US" dirty="0" smtClean="0"/>
              <a:t>); //</a:t>
            </a:r>
            <a:r>
              <a:rPr lang="en-US" dirty="0" err="1"/>
              <a:t>Sachin</a:t>
            </a:r>
            <a:r>
              <a:rPr lang="en-US" dirty="0"/>
              <a:t>(no change in original)  </a:t>
            </a:r>
          </a:p>
          <a:p>
            <a:endParaRPr lang="en-US" dirty="0"/>
          </a:p>
        </p:txBody>
      </p:sp>
    </p:spTree>
    <p:extLst>
      <p:ext uri="{BB962C8B-B14F-4D97-AF65-F5344CB8AC3E}">
        <p14:creationId xmlns:p14="http://schemas.microsoft.com/office/powerpoint/2010/main" xmlns="" val="2374156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Java String trim() </a:t>
            </a:r>
            <a:r>
              <a:rPr lang="en-US" b="1" dirty="0" smtClean="0"/>
              <a:t>method</a:t>
            </a:r>
            <a:endParaRPr lang="en-US" dirty="0"/>
          </a:p>
        </p:txBody>
      </p:sp>
      <p:sp>
        <p:nvSpPr>
          <p:cNvPr id="3" name="Content Placeholder 2"/>
          <p:cNvSpPr>
            <a:spLocks noGrp="1"/>
          </p:cNvSpPr>
          <p:nvPr>
            <p:ph idx="1"/>
          </p:nvPr>
        </p:nvSpPr>
        <p:spPr/>
        <p:txBody>
          <a:bodyPr/>
          <a:lstStyle/>
          <a:p>
            <a:r>
              <a:rPr lang="en-US" dirty="0"/>
              <a:t>The string trim() method eliminates white spaces before and after string.</a:t>
            </a:r>
          </a:p>
          <a:p>
            <a:pPr marL="0" indent="0">
              <a:buNone/>
            </a:pPr>
            <a:endParaRPr lang="en-US" dirty="0" smtClean="0"/>
          </a:p>
          <a:p>
            <a:pPr marL="0" indent="0">
              <a:buNone/>
            </a:pPr>
            <a:r>
              <a:rPr lang="en-US" dirty="0" smtClean="0"/>
              <a:t>String</a:t>
            </a:r>
            <a:r>
              <a:rPr lang="en-US" dirty="0"/>
              <a:t> s="  </a:t>
            </a:r>
            <a:r>
              <a:rPr lang="en-US" dirty="0" err="1"/>
              <a:t>Sachin</a:t>
            </a:r>
            <a:r>
              <a:rPr lang="en-US" dirty="0"/>
              <a:t>  ";  </a:t>
            </a:r>
          </a:p>
          <a:p>
            <a:pPr marL="0" indent="0">
              <a:buNone/>
            </a:pPr>
            <a:r>
              <a:rPr lang="en-US" dirty="0" err="1"/>
              <a:t>System.out.println</a:t>
            </a:r>
            <a:r>
              <a:rPr lang="en-US" dirty="0"/>
              <a:t>(s); 	//  </a:t>
            </a:r>
            <a:r>
              <a:rPr lang="en-US" dirty="0" err="1"/>
              <a:t>Sachin</a:t>
            </a:r>
            <a:r>
              <a:rPr lang="en-US" dirty="0"/>
              <a:t>    </a:t>
            </a:r>
          </a:p>
          <a:p>
            <a:pPr marL="0" indent="0">
              <a:buNone/>
            </a:pPr>
            <a:r>
              <a:rPr lang="en-US" dirty="0" err="1"/>
              <a:t>System.out.println</a:t>
            </a:r>
            <a:r>
              <a:rPr lang="en-US" dirty="0"/>
              <a:t>(</a:t>
            </a:r>
            <a:r>
              <a:rPr lang="en-US" dirty="0" err="1"/>
              <a:t>s.trim</a:t>
            </a:r>
            <a:r>
              <a:rPr lang="en-US" dirty="0"/>
              <a:t>());	//</a:t>
            </a:r>
            <a:r>
              <a:rPr lang="en-US" dirty="0" err="1"/>
              <a:t>Sachin</a:t>
            </a:r>
            <a:r>
              <a:rPr lang="en-US" dirty="0"/>
              <a:t>  </a:t>
            </a:r>
          </a:p>
          <a:p>
            <a:endParaRPr lang="en-US" dirty="0"/>
          </a:p>
        </p:txBody>
      </p:sp>
    </p:spTree>
    <p:extLst>
      <p:ext uri="{BB962C8B-B14F-4D97-AF65-F5344CB8AC3E}">
        <p14:creationId xmlns:p14="http://schemas.microsoft.com/office/powerpoint/2010/main" xmlns="" val="425214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a:t>Java String </a:t>
            </a:r>
            <a:r>
              <a:rPr lang="en-US" sz="3200" b="1" dirty="0" err="1"/>
              <a:t>startsWith</a:t>
            </a:r>
            <a:r>
              <a:rPr lang="en-US" sz="3200" b="1" dirty="0"/>
              <a:t>() and </a:t>
            </a:r>
            <a:r>
              <a:rPr lang="en-US" sz="3200" b="1" dirty="0" err="1"/>
              <a:t>endsWith</a:t>
            </a:r>
            <a:r>
              <a:rPr lang="en-US" sz="3200" b="1" dirty="0"/>
              <a:t>() method</a:t>
            </a:r>
            <a:br>
              <a:rPr lang="en-US" sz="3200" b="1" dirty="0"/>
            </a:br>
            <a:endParaRPr lang="en-US" sz="3200" dirty="0"/>
          </a:p>
        </p:txBody>
      </p:sp>
      <p:sp>
        <p:nvSpPr>
          <p:cNvPr id="3" name="Content Placeholder 2"/>
          <p:cNvSpPr>
            <a:spLocks noGrp="1"/>
          </p:cNvSpPr>
          <p:nvPr>
            <p:ph idx="1"/>
          </p:nvPr>
        </p:nvSpPr>
        <p:spPr/>
        <p:txBody>
          <a:bodyPr/>
          <a:lstStyle/>
          <a:p>
            <a:pPr marL="0" indent="0">
              <a:buNone/>
            </a:pPr>
            <a:r>
              <a:rPr lang="en-US" dirty="0"/>
              <a:t>String s="</a:t>
            </a:r>
            <a:r>
              <a:rPr lang="en-US" dirty="0" err="1"/>
              <a:t>Sachin</a:t>
            </a:r>
            <a:r>
              <a:rPr lang="en-US" dirty="0"/>
              <a:t>";  </a:t>
            </a:r>
          </a:p>
          <a:p>
            <a:pPr marL="0" indent="0">
              <a:buNone/>
            </a:pPr>
            <a:r>
              <a:rPr lang="en-US" dirty="0"/>
              <a:t> </a:t>
            </a:r>
            <a:r>
              <a:rPr lang="en-US" dirty="0" err="1"/>
              <a:t>System.out.println</a:t>
            </a:r>
            <a:r>
              <a:rPr lang="en-US" dirty="0"/>
              <a:t>(</a:t>
            </a:r>
            <a:r>
              <a:rPr lang="en-US" dirty="0" err="1"/>
              <a:t>s.startsWith</a:t>
            </a:r>
            <a:r>
              <a:rPr lang="en-US" dirty="0"/>
              <a:t>("Sa"));//true  </a:t>
            </a:r>
          </a:p>
          <a:p>
            <a:pPr marL="0" indent="0">
              <a:buNone/>
            </a:pPr>
            <a:r>
              <a:rPr lang="en-US" dirty="0"/>
              <a:t> </a:t>
            </a:r>
            <a:r>
              <a:rPr lang="en-US" dirty="0" err="1"/>
              <a:t>System.out.println</a:t>
            </a:r>
            <a:r>
              <a:rPr lang="en-US" dirty="0"/>
              <a:t>(</a:t>
            </a:r>
            <a:r>
              <a:rPr lang="en-US" dirty="0" err="1"/>
              <a:t>s.endsWith</a:t>
            </a:r>
            <a:r>
              <a:rPr lang="en-US" dirty="0"/>
              <a:t>("n"));//true  </a:t>
            </a:r>
          </a:p>
          <a:p>
            <a:pPr marL="0" indent="0">
              <a:buNone/>
            </a:pPr>
            <a:endParaRPr lang="en-US" dirty="0"/>
          </a:p>
        </p:txBody>
      </p:sp>
    </p:spTree>
    <p:extLst>
      <p:ext uri="{BB962C8B-B14F-4D97-AF65-F5344CB8AC3E}">
        <p14:creationId xmlns:p14="http://schemas.microsoft.com/office/powerpoint/2010/main" xmlns="" val="188240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Java String </a:t>
            </a:r>
            <a:r>
              <a:rPr lang="en-US" b="1" dirty="0" err="1"/>
              <a:t>charAt</a:t>
            </a:r>
            <a:r>
              <a:rPr lang="en-US" b="1" dirty="0"/>
              <a:t>() </a:t>
            </a:r>
            <a:r>
              <a:rPr lang="en-US" b="1" dirty="0" smtClean="0"/>
              <a:t>method</a:t>
            </a:r>
            <a:endParaRPr lang="en-US" dirty="0"/>
          </a:p>
        </p:txBody>
      </p:sp>
      <p:sp>
        <p:nvSpPr>
          <p:cNvPr id="3" name="Content Placeholder 2"/>
          <p:cNvSpPr>
            <a:spLocks noGrp="1"/>
          </p:cNvSpPr>
          <p:nvPr>
            <p:ph idx="1"/>
          </p:nvPr>
        </p:nvSpPr>
        <p:spPr/>
        <p:txBody>
          <a:bodyPr/>
          <a:lstStyle/>
          <a:p>
            <a:pPr marL="0" indent="0">
              <a:buNone/>
            </a:pPr>
            <a:r>
              <a:rPr lang="en-US" dirty="0"/>
              <a:t>String s="</a:t>
            </a:r>
            <a:r>
              <a:rPr lang="en-US" dirty="0" err="1"/>
              <a:t>Sachin</a:t>
            </a:r>
            <a:r>
              <a:rPr lang="en-US" dirty="0"/>
              <a:t>";  </a:t>
            </a:r>
          </a:p>
          <a:p>
            <a:pPr marL="0" indent="0">
              <a:buNone/>
            </a:pPr>
            <a:r>
              <a:rPr lang="en-US" dirty="0" err="1"/>
              <a:t>System.out.println</a:t>
            </a:r>
            <a:r>
              <a:rPr lang="en-US" dirty="0"/>
              <a:t>(</a:t>
            </a:r>
            <a:r>
              <a:rPr lang="en-US" dirty="0" err="1"/>
              <a:t>s.charAt</a:t>
            </a:r>
            <a:r>
              <a:rPr lang="en-US" dirty="0"/>
              <a:t>(0));//S  </a:t>
            </a:r>
          </a:p>
          <a:p>
            <a:pPr marL="0" indent="0">
              <a:buNone/>
            </a:pPr>
            <a:r>
              <a:rPr lang="en-US" dirty="0" err="1"/>
              <a:t>System.out.println</a:t>
            </a:r>
            <a:r>
              <a:rPr lang="en-US" dirty="0"/>
              <a:t>(</a:t>
            </a:r>
            <a:r>
              <a:rPr lang="en-US" dirty="0" err="1"/>
              <a:t>s.charAt</a:t>
            </a:r>
            <a:r>
              <a:rPr lang="en-US" dirty="0"/>
              <a:t>(3));//h  </a:t>
            </a:r>
          </a:p>
          <a:p>
            <a:pPr marL="0" indent="0">
              <a:buNone/>
            </a:pPr>
            <a:endParaRPr lang="en-US" dirty="0"/>
          </a:p>
        </p:txBody>
      </p:sp>
    </p:spTree>
    <p:extLst>
      <p:ext uri="{BB962C8B-B14F-4D97-AF65-F5344CB8AC3E}">
        <p14:creationId xmlns:p14="http://schemas.microsoft.com/office/powerpoint/2010/main" xmlns="" val="1194874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Java String length() </a:t>
            </a:r>
            <a:r>
              <a:rPr lang="en-US" b="1" dirty="0" smtClean="0"/>
              <a:t>method</a:t>
            </a:r>
            <a:endParaRPr lang="en-US" dirty="0"/>
          </a:p>
        </p:txBody>
      </p:sp>
      <p:sp>
        <p:nvSpPr>
          <p:cNvPr id="3" name="Content Placeholder 2"/>
          <p:cNvSpPr>
            <a:spLocks noGrp="1"/>
          </p:cNvSpPr>
          <p:nvPr>
            <p:ph idx="1"/>
          </p:nvPr>
        </p:nvSpPr>
        <p:spPr/>
        <p:txBody>
          <a:bodyPr/>
          <a:lstStyle/>
          <a:p>
            <a:pPr marL="0" indent="0">
              <a:buNone/>
            </a:pPr>
            <a:r>
              <a:rPr lang="en-US" dirty="0"/>
              <a:t>String s="</a:t>
            </a:r>
            <a:r>
              <a:rPr lang="en-US" dirty="0" err="1"/>
              <a:t>Sachin</a:t>
            </a:r>
            <a:r>
              <a:rPr lang="en-US" dirty="0"/>
              <a:t>";  </a:t>
            </a:r>
          </a:p>
          <a:p>
            <a:pPr marL="0" indent="0">
              <a:buNone/>
            </a:pPr>
            <a:r>
              <a:rPr lang="en-US" dirty="0" err="1"/>
              <a:t>System.out.println</a:t>
            </a:r>
            <a:r>
              <a:rPr lang="en-US" dirty="0"/>
              <a:t>(</a:t>
            </a:r>
            <a:r>
              <a:rPr lang="en-US" dirty="0" err="1"/>
              <a:t>s.length</a:t>
            </a:r>
            <a:r>
              <a:rPr lang="en-US" dirty="0"/>
              <a:t>());//6  </a:t>
            </a:r>
          </a:p>
          <a:p>
            <a:pPr marL="0" indent="0">
              <a:buNone/>
            </a:pPr>
            <a:endParaRPr lang="en-US" dirty="0"/>
          </a:p>
        </p:txBody>
      </p:sp>
    </p:spTree>
    <p:extLst>
      <p:ext uri="{BB962C8B-B14F-4D97-AF65-F5344CB8AC3E}">
        <p14:creationId xmlns:p14="http://schemas.microsoft.com/office/powerpoint/2010/main" xmlns="" val="3175236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Java String intern() </a:t>
            </a:r>
            <a:r>
              <a:rPr lang="en-US" b="1" dirty="0" smtClean="0"/>
              <a:t>method</a:t>
            </a:r>
            <a:endParaRPr lang="en-US" dirty="0"/>
          </a:p>
        </p:txBody>
      </p:sp>
      <p:sp>
        <p:nvSpPr>
          <p:cNvPr id="3" name="Content Placeholder 2"/>
          <p:cNvSpPr>
            <a:spLocks noGrp="1"/>
          </p:cNvSpPr>
          <p:nvPr>
            <p:ph idx="1"/>
          </p:nvPr>
        </p:nvSpPr>
        <p:spPr/>
        <p:txBody>
          <a:bodyPr/>
          <a:lstStyle/>
          <a:p>
            <a:pPr marL="0" indent="0">
              <a:buNone/>
            </a:pPr>
            <a:r>
              <a:rPr lang="en-US" dirty="0"/>
              <a:t>String s=</a:t>
            </a:r>
            <a:r>
              <a:rPr lang="en-US" b="1" dirty="0"/>
              <a:t>new</a:t>
            </a:r>
            <a:r>
              <a:rPr lang="en-US" dirty="0"/>
              <a:t> String("</a:t>
            </a:r>
            <a:r>
              <a:rPr lang="en-US" dirty="0" err="1"/>
              <a:t>Sachin</a:t>
            </a:r>
            <a:r>
              <a:rPr lang="en-US" dirty="0"/>
              <a:t>");  </a:t>
            </a:r>
          </a:p>
          <a:p>
            <a:pPr marL="0" indent="0">
              <a:buNone/>
            </a:pPr>
            <a:r>
              <a:rPr lang="en-US" dirty="0"/>
              <a:t>String s2=</a:t>
            </a:r>
            <a:r>
              <a:rPr lang="en-US" dirty="0" err="1"/>
              <a:t>s.intern</a:t>
            </a:r>
            <a:r>
              <a:rPr lang="en-US" dirty="0"/>
              <a:t>();  </a:t>
            </a:r>
          </a:p>
          <a:p>
            <a:pPr marL="0" indent="0">
              <a:buNone/>
            </a:pPr>
            <a:r>
              <a:rPr lang="en-US" dirty="0" err="1"/>
              <a:t>System.out.println</a:t>
            </a:r>
            <a:r>
              <a:rPr lang="en-US" dirty="0"/>
              <a:t>(s2);//</a:t>
            </a:r>
            <a:r>
              <a:rPr lang="en-US" dirty="0" err="1"/>
              <a:t>Sachin</a:t>
            </a: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xmlns="" val="3076521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lvl="0"/>
            <a:r>
              <a:rPr lang="en-US" b="1" dirty="0"/>
              <a:t>Java String </a:t>
            </a:r>
            <a:r>
              <a:rPr lang="en-US" b="1" dirty="0" err="1"/>
              <a:t>valueOf</a:t>
            </a:r>
            <a:r>
              <a:rPr lang="en-US" b="1" dirty="0"/>
              <a:t>() </a:t>
            </a:r>
            <a:r>
              <a:rPr lang="en-US" b="1" dirty="0" smtClean="0"/>
              <a:t>method</a:t>
            </a:r>
            <a:endParaRPr lang="en-US" dirty="0"/>
          </a:p>
        </p:txBody>
      </p:sp>
      <p:sp>
        <p:nvSpPr>
          <p:cNvPr id="3" name="Content Placeholder 2"/>
          <p:cNvSpPr>
            <a:spLocks noGrp="1"/>
          </p:cNvSpPr>
          <p:nvPr>
            <p:ph idx="1"/>
          </p:nvPr>
        </p:nvSpPr>
        <p:spPr>
          <a:xfrm>
            <a:off x="533400" y="1066800"/>
            <a:ext cx="8229600" cy="5791200"/>
          </a:xfrm>
        </p:spPr>
        <p:txBody>
          <a:bodyPr>
            <a:normAutofit fontScale="70000" lnSpcReduction="20000"/>
          </a:bodyPr>
          <a:lstStyle/>
          <a:p>
            <a:pPr>
              <a:buNone/>
            </a:pPr>
            <a:r>
              <a:rPr lang="en-US" dirty="0" smtClean="0"/>
              <a:t>public class Test </a:t>
            </a:r>
            <a:endParaRPr lang="en-US" dirty="0" smtClean="0"/>
          </a:p>
          <a:p>
            <a:pPr>
              <a:buNone/>
            </a:pPr>
            <a:r>
              <a:rPr lang="en-US" dirty="0" smtClean="0"/>
              <a:t>{ </a:t>
            </a:r>
          </a:p>
          <a:p>
            <a:pPr>
              <a:buNone/>
            </a:pPr>
            <a:r>
              <a:rPr lang="en-US" dirty="0" smtClean="0"/>
              <a:t>public </a:t>
            </a:r>
            <a:r>
              <a:rPr lang="en-US" dirty="0" smtClean="0"/>
              <a:t>static void main(String </a:t>
            </a:r>
            <a:r>
              <a:rPr lang="en-US" dirty="0" err="1" smtClean="0"/>
              <a:t>args</a:t>
            </a:r>
            <a:r>
              <a:rPr lang="en-US" dirty="0" smtClean="0"/>
              <a:t>[]) </a:t>
            </a:r>
            <a:endParaRPr lang="en-US" dirty="0" smtClean="0"/>
          </a:p>
          <a:p>
            <a:pPr>
              <a:buNone/>
            </a:pPr>
            <a:r>
              <a:rPr lang="en-US" dirty="0" smtClean="0"/>
              <a:t>{ </a:t>
            </a:r>
          </a:p>
          <a:p>
            <a:pPr>
              <a:buNone/>
            </a:pPr>
            <a:r>
              <a:rPr lang="en-US" dirty="0" smtClean="0"/>
              <a:t>Integer </a:t>
            </a:r>
            <a:r>
              <a:rPr lang="en-US" dirty="0" smtClean="0"/>
              <a:t>x =</a:t>
            </a:r>
            <a:r>
              <a:rPr lang="en-US" dirty="0" err="1" smtClean="0"/>
              <a:t>Integer.valueOf</a:t>
            </a:r>
            <a:r>
              <a:rPr lang="en-US" dirty="0" smtClean="0"/>
              <a:t>(9); </a:t>
            </a:r>
            <a:endParaRPr lang="en-US" dirty="0" smtClean="0"/>
          </a:p>
          <a:p>
            <a:pPr>
              <a:buNone/>
            </a:pPr>
            <a:r>
              <a:rPr lang="en-US" dirty="0" smtClean="0"/>
              <a:t>Double </a:t>
            </a:r>
            <a:r>
              <a:rPr lang="en-US" dirty="0" smtClean="0"/>
              <a:t>c = </a:t>
            </a:r>
            <a:r>
              <a:rPr lang="en-US" dirty="0" err="1" smtClean="0"/>
              <a:t>Double.valueOf</a:t>
            </a:r>
            <a:r>
              <a:rPr lang="en-US" dirty="0" smtClean="0"/>
              <a:t>(5); </a:t>
            </a:r>
            <a:endParaRPr lang="en-US" dirty="0" smtClean="0"/>
          </a:p>
          <a:p>
            <a:pPr>
              <a:buNone/>
            </a:pPr>
            <a:r>
              <a:rPr lang="en-US" dirty="0" smtClean="0"/>
              <a:t>Float </a:t>
            </a:r>
            <a:r>
              <a:rPr lang="en-US" dirty="0" smtClean="0"/>
              <a:t>a = </a:t>
            </a:r>
            <a:r>
              <a:rPr lang="en-US" dirty="0" err="1" smtClean="0"/>
              <a:t>Float.valueOf</a:t>
            </a:r>
            <a:r>
              <a:rPr lang="en-US" dirty="0" smtClean="0"/>
              <a:t>("80"); </a:t>
            </a:r>
            <a:endParaRPr lang="en-US" dirty="0" smtClean="0"/>
          </a:p>
          <a:p>
            <a:pPr>
              <a:buNone/>
            </a:pPr>
            <a:r>
              <a:rPr lang="en-US" dirty="0" err="1" smtClean="0"/>
              <a:t>System.out.println</a:t>
            </a:r>
            <a:r>
              <a:rPr lang="en-US" dirty="0" smtClean="0"/>
              <a:t>(x</a:t>
            </a:r>
            <a:r>
              <a:rPr lang="en-US" dirty="0" smtClean="0"/>
              <a:t>); </a:t>
            </a:r>
            <a:endParaRPr lang="en-US" dirty="0" smtClean="0"/>
          </a:p>
          <a:p>
            <a:pPr>
              <a:buNone/>
            </a:pPr>
            <a:r>
              <a:rPr lang="en-US" dirty="0" err="1" smtClean="0"/>
              <a:t>System.out.println</a:t>
            </a:r>
            <a:r>
              <a:rPr lang="en-US" dirty="0" smtClean="0"/>
              <a:t>(c);</a:t>
            </a:r>
          </a:p>
          <a:p>
            <a:pPr>
              <a:buNone/>
            </a:pPr>
            <a:r>
              <a:rPr lang="en-US" dirty="0" err="1" smtClean="0"/>
              <a:t>System.out.println</a:t>
            </a:r>
            <a:r>
              <a:rPr lang="en-US" dirty="0" smtClean="0"/>
              <a:t>(a</a:t>
            </a:r>
            <a:r>
              <a:rPr lang="en-US" dirty="0" smtClean="0"/>
              <a:t>); </a:t>
            </a:r>
            <a:endParaRPr lang="en-US" dirty="0" smtClean="0"/>
          </a:p>
          <a:p>
            <a:pPr>
              <a:buNone/>
            </a:pPr>
            <a:r>
              <a:rPr lang="en-US" dirty="0" smtClean="0"/>
              <a:t>} </a:t>
            </a:r>
            <a:r>
              <a:rPr lang="en-US" dirty="0" smtClean="0"/>
              <a:t>} </a:t>
            </a:r>
            <a:r>
              <a:rPr lang="en-US" dirty="0"/>
              <a:t> </a:t>
            </a:r>
            <a:endParaRPr lang="en-US" dirty="0" smtClean="0"/>
          </a:p>
          <a:p>
            <a:pPr>
              <a:buNone/>
            </a:pPr>
            <a:endParaRPr lang="en-US" dirty="0" smtClean="0"/>
          </a:p>
          <a:p>
            <a:pPr>
              <a:buNone/>
            </a:pPr>
            <a:r>
              <a:rPr lang="en-US" dirty="0" smtClean="0"/>
              <a:t>Output</a:t>
            </a:r>
            <a:endParaRPr lang="en-US" dirty="0" smtClean="0"/>
          </a:p>
          <a:p>
            <a:r>
              <a:rPr lang="en-US" dirty="0" smtClean="0"/>
              <a:t>9 </a:t>
            </a:r>
            <a:endParaRPr lang="en-US" dirty="0" smtClean="0"/>
          </a:p>
          <a:p>
            <a:r>
              <a:rPr lang="en-US" dirty="0" smtClean="0"/>
              <a:t>5.0 </a:t>
            </a:r>
          </a:p>
          <a:p>
            <a:r>
              <a:rPr lang="en-US" dirty="0" smtClean="0"/>
              <a:t>80.0</a:t>
            </a:r>
            <a:endParaRPr lang="en-US" dirty="0" smtClean="0"/>
          </a:p>
        </p:txBody>
      </p:sp>
    </p:spTree>
    <p:extLst>
      <p:ext uri="{BB962C8B-B14F-4D97-AF65-F5344CB8AC3E}">
        <p14:creationId xmlns:p14="http://schemas.microsoft.com/office/powerpoint/2010/main" xmlns="" val="20381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Java String replace() </a:t>
            </a:r>
            <a:r>
              <a:rPr lang="en-US" b="1" dirty="0" smtClean="0"/>
              <a:t>method</a:t>
            </a:r>
            <a:endParaRPr lang="en-US" dirty="0"/>
          </a:p>
        </p:txBody>
      </p:sp>
      <p:sp>
        <p:nvSpPr>
          <p:cNvPr id="3" name="Content Placeholder 2"/>
          <p:cNvSpPr>
            <a:spLocks noGrp="1"/>
          </p:cNvSpPr>
          <p:nvPr>
            <p:ph idx="1"/>
          </p:nvPr>
        </p:nvSpPr>
        <p:spPr>
          <a:xfrm>
            <a:off x="457199" y="1600200"/>
            <a:ext cx="8610601" cy="4525963"/>
          </a:xfrm>
        </p:spPr>
        <p:txBody>
          <a:bodyPr/>
          <a:lstStyle/>
          <a:p>
            <a:pPr marL="0" indent="0">
              <a:buNone/>
            </a:pPr>
            <a:r>
              <a:rPr lang="en-US" dirty="0"/>
              <a:t>String s1="Java is a </a:t>
            </a:r>
            <a:r>
              <a:rPr lang="en-US" dirty="0" smtClean="0"/>
              <a:t>programming</a:t>
            </a:r>
            <a:r>
              <a:rPr lang="en-US" dirty="0"/>
              <a:t> language</a:t>
            </a:r>
            <a:r>
              <a:rPr lang="en-US" dirty="0" smtClean="0"/>
              <a:t>.";    </a:t>
            </a:r>
            <a:endParaRPr lang="en-US" dirty="0"/>
          </a:p>
          <a:p>
            <a:pPr marL="0" indent="0">
              <a:buNone/>
            </a:pPr>
            <a:r>
              <a:rPr lang="en-US" dirty="0"/>
              <a:t>String </a:t>
            </a:r>
            <a:r>
              <a:rPr lang="en-US" dirty="0" err="1"/>
              <a:t>replaceString</a:t>
            </a:r>
            <a:r>
              <a:rPr lang="en-US" dirty="0"/>
              <a:t>=s1.replace("</a:t>
            </a:r>
            <a:r>
              <a:rPr lang="en-US" dirty="0" err="1"/>
              <a:t>Java","Kava</a:t>
            </a:r>
            <a:r>
              <a:rPr lang="en-US" dirty="0"/>
              <a:t>"); //replaces all occurrences of "Java" to "Kava"    </a:t>
            </a:r>
          </a:p>
          <a:p>
            <a:pPr marL="0" indent="0">
              <a:buNone/>
            </a:pPr>
            <a:r>
              <a:rPr lang="en-US" dirty="0" err="1"/>
              <a:t>System.out.println</a:t>
            </a:r>
            <a:r>
              <a:rPr lang="en-US" dirty="0"/>
              <a:t>(</a:t>
            </a:r>
            <a:r>
              <a:rPr lang="en-US" dirty="0" err="1"/>
              <a:t>replaceString</a:t>
            </a:r>
            <a:r>
              <a:rPr lang="en-US" dirty="0"/>
              <a:t>);    </a:t>
            </a:r>
          </a:p>
        </p:txBody>
      </p:sp>
    </p:spTree>
    <p:extLst>
      <p:ext uri="{BB962C8B-B14F-4D97-AF65-F5344CB8AC3E}">
        <p14:creationId xmlns:p14="http://schemas.microsoft.com/office/powerpoint/2010/main" xmlns="" val="3949007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a:t>
            </a:r>
            <a:r>
              <a:rPr lang="en-US" b="1" dirty="0" smtClean="0"/>
              <a:t>Casting</a:t>
            </a:r>
            <a:endParaRPr lang="en-US" dirty="0"/>
          </a:p>
        </p:txBody>
      </p:sp>
      <p:sp>
        <p:nvSpPr>
          <p:cNvPr id="3" name="Content Placeholder 2"/>
          <p:cNvSpPr>
            <a:spLocks noGrp="1"/>
          </p:cNvSpPr>
          <p:nvPr>
            <p:ph idx="1"/>
          </p:nvPr>
        </p:nvSpPr>
        <p:spPr/>
        <p:txBody>
          <a:bodyPr/>
          <a:lstStyle/>
          <a:p>
            <a:pPr lvl="0"/>
            <a:r>
              <a:rPr lang="en-US" b="1" dirty="0"/>
              <a:t>Widening Casting(Implicit)</a:t>
            </a:r>
            <a:endParaRPr lang="en-US" dirty="0"/>
          </a:p>
          <a:p>
            <a:endParaRPr lang="en-US" dirty="0" smtClean="0"/>
          </a:p>
          <a:p>
            <a:endParaRPr lang="en-US" dirty="0"/>
          </a:p>
          <a:p>
            <a:endParaRPr lang="en-US" dirty="0" smtClean="0"/>
          </a:p>
          <a:p>
            <a:pPr lvl="0"/>
            <a:r>
              <a:rPr lang="en-US" b="1" dirty="0"/>
              <a:t>Narrowing Casting(Explicitly done)</a:t>
            </a:r>
            <a:endParaRPr lang="en-US" dirty="0"/>
          </a:p>
          <a:p>
            <a:endParaRPr lang="en-US" dirty="0"/>
          </a:p>
        </p:txBody>
      </p:sp>
      <p:pic>
        <p:nvPicPr>
          <p:cNvPr id="4" name="Picture 3" descr="widening-type-conversion"/>
          <p:cNvPicPr/>
          <p:nvPr/>
        </p:nvPicPr>
        <p:blipFill>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1828800" y="2387600"/>
            <a:ext cx="5257800" cy="1651000"/>
          </a:xfrm>
          <a:prstGeom prst="rect">
            <a:avLst/>
          </a:prstGeom>
          <a:noFill/>
          <a:ln>
            <a:noFill/>
          </a:ln>
        </p:spPr>
      </p:pic>
      <p:pic>
        <p:nvPicPr>
          <p:cNvPr id="5" name="Picture 4" descr="narrowing-type-conversion"/>
          <p:cNvPicPr/>
          <p:nvPr/>
        </p:nvPicPr>
        <p:blipFill>
          <a:blip r:embed="rId4" cstate="print">
            <a:extLst>
              <a:ext uri="{BEBA8EAE-BF5A-486C-A8C5-ECC9F3942E4B}">
                <a14:imgProps xmlns:a14="http://schemas.microsoft.com/office/drawing/2010/main" xmlns="">
                  <a14:imgLayer r:embed="rId5">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1828800" y="4952999"/>
            <a:ext cx="5488306" cy="1676401"/>
          </a:xfrm>
          <a:prstGeom prst="rect">
            <a:avLst/>
          </a:prstGeom>
          <a:noFill/>
          <a:ln>
            <a:noFill/>
          </a:ln>
        </p:spPr>
      </p:pic>
    </p:spTree>
    <p:extLst>
      <p:ext uri="{BB962C8B-B14F-4D97-AF65-F5344CB8AC3E}">
        <p14:creationId xmlns:p14="http://schemas.microsoft.com/office/powerpoint/2010/main" xmlns="" val="32342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endParaRPr lang="en-US"/>
          </a:p>
        </p:txBody>
      </p:sp>
      <p:pic>
        <p:nvPicPr>
          <p:cNvPr id="4" name="Picture 3" descr="datatype in java"/>
          <p:cNvPicPr/>
          <p:nvPr/>
        </p:nvPicPr>
        <p:blipFill>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1295400" y="1600200"/>
            <a:ext cx="6491145" cy="4724400"/>
          </a:xfrm>
          <a:prstGeom prst="rect">
            <a:avLst/>
          </a:prstGeom>
          <a:noFill/>
          <a:ln>
            <a:noFill/>
          </a:ln>
        </p:spPr>
      </p:pic>
    </p:spTree>
    <p:extLst>
      <p:ext uri="{BB962C8B-B14F-4D97-AF65-F5344CB8AC3E}">
        <p14:creationId xmlns:p14="http://schemas.microsoft.com/office/powerpoint/2010/main" xmlns="" val="86082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Widening or Automatic type </a:t>
            </a:r>
            <a:r>
              <a:rPr lang="en-US" sz="2800" b="1" dirty="0" smtClean="0"/>
              <a:t>conversion</a:t>
            </a:r>
            <a:r>
              <a:rPr lang="en-US" sz="2800" b="1" i="1" dirty="0"/>
              <a:t/>
            </a:r>
            <a:br>
              <a:rPr lang="en-US" sz="2800" b="1" i="1" dirty="0"/>
            </a:br>
            <a:r>
              <a:rPr lang="en-US" sz="2800" b="1" i="1" dirty="0" smtClean="0"/>
              <a:t> </a:t>
            </a:r>
            <a:r>
              <a:rPr lang="en-US" sz="2800" b="1" dirty="0" smtClean="0"/>
              <a:t>Example :</a:t>
            </a:r>
            <a:endParaRPr lang="en-US" sz="2800" dirty="0"/>
          </a:p>
        </p:txBody>
      </p:sp>
      <p:sp>
        <p:nvSpPr>
          <p:cNvPr id="3" name="Content Placeholder 2"/>
          <p:cNvSpPr>
            <a:spLocks noGrp="1"/>
          </p:cNvSpPr>
          <p:nvPr>
            <p:ph idx="1"/>
          </p:nvPr>
        </p:nvSpPr>
        <p:spPr>
          <a:xfrm>
            <a:off x="304800" y="1295401"/>
            <a:ext cx="8686800" cy="5410200"/>
          </a:xfrm>
        </p:spPr>
        <p:txBody>
          <a:bodyPr>
            <a:normAutofit fontScale="70000" lnSpcReduction="20000"/>
          </a:bodyPr>
          <a:lstStyle/>
          <a:p>
            <a:pPr marL="0" indent="0">
              <a:buNone/>
            </a:pPr>
            <a:r>
              <a:rPr lang="en-US" dirty="0"/>
              <a:t>public class Test</a:t>
            </a:r>
          </a:p>
          <a:p>
            <a:pPr marL="0" indent="0">
              <a:buNone/>
            </a:pPr>
            <a:r>
              <a:rPr lang="en-US" dirty="0"/>
              <a:t>{</a:t>
            </a:r>
          </a:p>
          <a:p>
            <a:pPr marL="0" indent="0">
              <a:buNone/>
            </a:pPr>
            <a:r>
              <a:rPr lang="en-US" dirty="0"/>
              <a:t>    public static void main(String[] </a:t>
            </a:r>
            <a:r>
              <a:rPr lang="en-US" dirty="0" err="1"/>
              <a:t>args</a:t>
            </a:r>
            <a:r>
              <a:rPr lang="en-US" dirty="0"/>
              <a:t>)</a:t>
            </a:r>
          </a:p>
          <a:p>
            <a:pPr marL="0" indent="0">
              <a:buNone/>
            </a:pPr>
            <a:r>
              <a:rPr lang="en-US" dirty="0"/>
              <a:t>    {</a:t>
            </a:r>
          </a:p>
          <a:p>
            <a:pPr marL="0" indent="0">
              <a:buNone/>
            </a:pPr>
            <a:r>
              <a:rPr lang="en-US" dirty="0"/>
              <a:t>      int </a:t>
            </a:r>
            <a:r>
              <a:rPr lang="en-US" dirty="0" err="1"/>
              <a:t>i</a:t>
            </a:r>
            <a:r>
              <a:rPr lang="en-US" dirty="0"/>
              <a:t> = 100;	</a:t>
            </a:r>
          </a:p>
          <a:p>
            <a:pPr marL="0" indent="0">
              <a:buNone/>
            </a:pPr>
            <a:r>
              <a:rPr lang="en-US" dirty="0"/>
              <a:t>      long l = </a:t>
            </a:r>
            <a:r>
              <a:rPr lang="en-US" dirty="0" err="1"/>
              <a:t>i</a:t>
            </a:r>
            <a:r>
              <a:rPr lang="en-US" dirty="0"/>
              <a:t>;	</a:t>
            </a:r>
          </a:p>
          <a:p>
            <a:pPr marL="0" indent="0">
              <a:buNone/>
            </a:pPr>
            <a:r>
              <a:rPr lang="en-US" dirty="0"/>
              <a:t>      float f = l;	</a:t>
            </a:r>
          </a:p>
          <a:p>
            <a:pPr marL="0" indent="0">
              <a:buNone/>
            </a:pPr>
            <a:r>
              <a:rPr lang="en-US" dirty="0"/>
              <a:t>      </a:t>
            </a:r>
            <a:r>
              <a:rPr lang="en-US" dirty="0" err="1"/>
              <a:t>System.out.println</a:t>
            </a:r>
            <a:r>
              <a:rPr lang="en-US" dirty="0"/>
              <a:t>("Int value "+</a:t>
            </a:r>
            <a:r>
              <a:rPr lang="en-US" dirty="0" err="1"/>
              <a:t>i</a:t>
            </a:r>
            <a:r>
              <a:rPr lang="en-US" dirty="0"/>
              <a:t>);</a:t>
            </a:r>
          </a:p>
          <a:p>
            <a:pPr marL="0" indent="0">
              <a:buNone/>
            </a:pPr>
            <a:r>
              <a:rPr lang="en-US" dirty="0"/>
              <a:t>      </a:t>
            </a:r>
            <a:r>
              <a:rPr lang="en-US" dirty="0" err="1"/>
              <a:t>System.out.println</a:t>
            </a:r>
            <a:r>
              <a:rPr lang="en-US" dirty="0"/>
              <a:t>("Long value "+l);</a:t>
            </a:r>
          </a:p>
          <a:p>
            <a:pPr marL="0" indent="0">
              <a:buNone/>
            </a:pPr>
            <a:r>
              <a:rPr lang="en-US" dirty="0"/>
              <a:t>      </a:t>
            </a:r>
            <a:r>
              <a:rPr lang="en-US" dirty="0" err="1"/>
              <a:t>System.out.println</a:t>
            </a:r>
            <a:r>
              <a:rPr lang="en-US" dirty="0"/>
              <a:t>("Float value "+f);</a:t>
            </a:r>
          </a:p>
          <a:p>
            <a:pPr marL="0" indent="0">
              <a:buNone/>
            </a:pPr>
            <a:r>
              <a:rPr lang="en-US" dirty="0"/>
              <a:t>    </a:t>
            </a:r>
            <a:r>
              <a:rPr lang="en-US" dirty="0" smtClean="0"/>
              <a:t>}    }</a:t>
            </a:r>
            <a:endParaRPr lang="en-US" dirty="0"/>
          </a:p>
          <a:p>
            <a:pPr marL="0" indent="0">
              <a:buNone/>
            </a:pPr>
            <a:endParaRPr lang="en-US" b="1" dirty="0" smtClean="0"/>
          </a:p>
          <a:p>
            <a:pPr marL="0" indent="0">
              <a:buNone/>
            </a:pPr>
            <a:r>
              <a:rPr lang="en-US" b="1" dirty="0" smtClean="0"/>
              <a:t>Output </a:t>
            </a:r>
            <a:r>
              <a:rPr lang="en-US" b="1" dirty="0"/>
              <a:t>:</a:t>
            </a:r>
            <a:endParaRPr lang="en-US" dirty="0"/>
          </a:p>
          <a:p>
            <a:pPr marL="0" indent="0">
              <a:buNone/>
            </a:pPr>
            <a:r>
              <a:rPr lang="en-US" dirty="0"/>
              <a:t>Int value 100</a:t>
            </a:r>
          </a:p>
          <a:p>
            <a:pPr marL="0" indent="0">
              <a:buNone/>
            </a:pPr>
            <a:r>
              <a:rPr lang="en-US" dirty="0"/>
              <a:t>Long value 100</a:t>
            </a:r>
          </a:p>
          <a:p>
            <a:pPr marL="0" indent="0">
              <a:buNone/>
            </a:pPr>
            <a:r>
              <a:rPr lang="en-US" dirty="0"/>
              <a:t>Float value 100.0</a:t>
            </a:r>
          </a:p>
          <a:p>
            <a:pPr marL="0" indent="0">
              <a:buNone/>
            </a:pPr>
            <a:endParaRPr lang="en-US" dirty="0"/>
          </a:p>
        </p:txBody>
      </p:sp>
    </p:spTree>
    <p:extLst>
      <p:ext uri="{BB962C8B-B14F-4D97-AF65-F5344CB8AC3E}">
        <p14:creationId xmlns:p14="http://schemas.microsoft.com/office/powerpoint/2010/main" xmlns="" val="3924416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Narrowing or Explicit type conversion</a:t>
            </a:r>
            <a:r>
              <a:rPr lang="en-US" sz="3200" b="1" i="1" dirty="0"/>
              <a:t/>
            </a:r>
            <a:br>
              <a:rPr lang="en-US" sz="3200" b="1" i="1" dirty="0"/>
            </a:br>
            <a:endParaRPr lang="en-US" sz="3200" dirty="0"/>
          </a:p>
        </p:txBody>
      </p:sp>
      <p:sp>
        <p:nvSpPr>
          <p:cNvPr id="3" name="Content Placeholder 2"/>
          <p:cNvSpPr>
            <a:spLocks noGrp="1"/>
          </p:cNvSpPr>
          <p:nvPr>
            <p:ph idx="1"/>
          </p:nvPr>
        </p:nvSpPr>
        <p:spPr>
          <a:xfrm>
            <a:off x="228600" y="1066800"/>
            <a:ext cx="8610600" cy="5791200"/>
          </a:xfrm>
        </p:spPr>
        <p:txBody>
          <a:bodyPr>
            <a:normAutofit fontScale="70000" lnSpcReduction="20000"/>
          </a:bodyPr>
          <a:lstStyle/>
          <a:p>
            <a:pPr marL="0" indent="0">
              <a:buNone/>
            </a:pPr>
            <a:r>
              <a:rPr lang="en-US" dirty="0"/>
              <a:t>public class Test</a:t>
            </a:r>
          </a:p>
          <a:p>
            <a:pPr marL="0" indent="0">
              <a:buNone/>
            </a:pPr>
            <a:r>
              <a:rPr lang="en-US" dirty="0"/>
              <a:t>{</a:t>
            </a:r>
          </a:p>
          <a:p>
            <a:pPr marL="0" indent="0">
              <a:buNone/>
            </a:pPr>
            <a:r>
              <a:rPr lang="en-US" dirty="0"/>
              <a:t>    public static void main(String[] </a:t>
            </a:r>
            <a:r>
              <a:rPr lang="en-US" dirty="0" err="1"/>
              <a:t>args</a:t>
            </a:r>
            <a:r>
              <a:rPr lang="en-US" dirty="0"/>
              <a:t>)</a:t>
            </a:r>
          </a:p>
          <a:p>
            <a:pPr marL="0" indent="0">
              <a:buNone/>
            </a:pPr>
            <a:r>
              <a:rPr lang="en-US" dirty="0"/>
              <a:t>    {</a:t>
            </a:r>
          </a:p>
          <a:p>
            <a:pPr marL="0" indent="0">
              <a:buNone/>
            </a:pPr>
            <a:r>
              <a:rPr lang="en-US" dirty="0"/>
              <a:t>      double d = 100.04;  </a:t>
            </a:r>
          </a:p>
          <a:p>
            <a:pPr marL="0" indent="0">
              <a:buNone/>
            </a:pPr>
            <a:r>
              <a:rPr lang="en-US" dirty="0"/>
              <a:t>      long l = (long)d;  </a:t>
            </a:r>
            <a:r>
              <a:rPr lang="en-US" b="1" dirty="0"/>
              <a:t>//explicit type casting required</a:t>
            </a:r>
            <a:r>
              <a:rPr lang="en-US" dirty="0"/>
              <a:t>  </a:t>
            </a:r>
          </a:p>
          <a:p>
            <a:pPr marL="0" indent="0">
              <a:buNone/>
            </a:pPr>
            <a:r>
              <a:rPr lang="en-US" dirty="0"/>
              <a:t>      int </a:t>
            </a:r>
            <a:r>
              <a:rPr lang="en-US" dirty="0" err="1"/>
              <a:t>i</a:t>
            </a:r>
            <a:r>
              <a:rPr lang="en-US" dirty="0"/>
              <a:t> = (int)l;	</a:t>
            </a:r>
            <a:r>
              <a:rPr lang="en-US" b="1" dirty="0"/>
              <a:t>//explicit type casting required</a:t>
            </a:r>
            <a:r>
              <a:rPr lang="en-US" dirty="0"/>
              <a:t>  </a:t>
            </a:r>
          </a:p>
          <a:p>
            <a:pPr marL="0" indent="0">
              <a:buNone/>
            </a:pPr>
            <a:r>
              <a:rPr lang="en-US" dirty="0"/>
              <a:t>      </a:t>
            </a:r>
            <a:r>
              <a:rPr lang="en-US" dirty="0" err="1" smtClean="0"/>
              <a:t>System.out.println</a:t>
            </a:r>
            <a:r>
              <a:rPr lang="en-US" dirty="0"/>
              <a:t>("Double value "+d);</a:t>
            </a:r>
          </a:p>
          <a:p>
            <a:pPr marL="0" indent="0">
              <a:buNone/>
            </a:pPr>
            <a:r>
              <a:rPr lang="en-US" dirty="0"/>
              <a:t>      </a:t>
            </a:r>
            <a:r>
              <a:rPr lang="en-US" dirty="0" err="1"/>
              <a:t>System.out.println</a:t>
            </a:r>
            <a:r>
              <a:rPr lang="en-US" dirty="0"/>
              <a:t>("Long value "+l);</a:t>
            </a:r>
          </a:p>
          <a:p>
            <a:pPr marL="0" indent="0">
              <a:buNone/>
            </a:pPr>
            <a:r>
              <a:rPr lang="en-US" dirty="0"/>
              <a:t>      </a:t>
            </a:r>
            <a:r>
              <a:rPr lang="en-US" dirty="0" err="1"/>
              <a:t>System.out.println</a:t>
            </a:r>
            <a:r>
              <a:rPr lang="en-US" dirty="0"/>
              <a:t>("Int value "+</a:t>
            </a:r>
            <a:r>
              <a:rPr lang="en-US" dirty="0" err="1"/>
              <a:t>i</a:t>
            </a:r>
            <a:r>
              <a:rPr lang="en-US" dirty="0"/>
              <a:t>);</a:t>
            </a:r>
          </a:p>
          <a:p>
            <a:pPr marL="0" indent="0">
              <a:buNone/>
            </a:pPr>
            <a:r>
              <a:rPr lang="en-US" dirty="0"/>
              <a:t>     </a:t>
            </a:r>
            <a:r>
              <a:rPr lang="en-US" dirty="0" smtClean="0"/>
              <a:t>    }   }</a:t>
            </a:r>
          </a:p>
          <a:p>
            <a:pPr marL="0" indent="0">
              <a:buNone/>
            </a:pPr>
            <a:endParaRPr lang="en-US" dirty="0"/>
          </a:p>
          <a:p>
            <a:pPr marL="0" indent="0">
              <a:buNone/>
            </a:pPr>
            <a:r>
              <a:rPr lang="en-US" b="1" dirty="0"/>
              <a:t>Output :</a:t>
            </a:r>
            <a:endParaRPr lang="en-US" dirty="0"/>
          </a:p>
          <a:p>
            <a:pPr marL="0" indent="0">
              <a:buNone/>
            </a:pPr>
            <a:r>
              <a:rPr lang="en-US" dirty="0"/>
              <a:t>Double value 100.04</a:t>
            </a:r>
          </a:p>
          <a:p>
            <a:pPr marL="0" indent="0">
              <a:buNone/>
            </a:pPr>
            <a:r>
              <a:rPr lang="en-US" dirty="0"/>
              <a:t>Long value 100</a:t>
            </a:r>
          </a:p>
          <a:p>
            <a:pPr marL="0" indent="0">
              <a:buNone/>
            </a:pPr>
            <a:r>
              <a:rPr lang="en-US" dirty="0"/>
              <a:t>Int value 100</a:t>
            </a:r>
          </a:p>
          <a:p>
            <a:pPr marL="0" indent="0">
              <a:buNone/>
            </a:pPr>
            <a:endParaRPr lang="en-US" dirty="0"/>
          </a:p>
        </p:txBody>
      </p:sp>
    </p:spTree>
    <p:extLst>
      <p:ext uri="{BB962C8B-B14F-4D97-AF65-F5344CB8AC3E}">
        <p14:creationId xmlns:p14="http://schemas.microsoft.com/office/powerpoint/2010/main" xmlns="" val="2527566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Auto Boxing and Unboxing</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a:t>many data structures in Java operate on objects. So you cannot use primitive data types with those data structures. To handle such type of situations, Java provides </a:t>
            </a:r>
            <a:r>
              <a:rPr lang="en-US" b="1" dirty="0"/>
              <a:t>type Wrappers</a:t>
            </a:r>
            <a:r>
              <a:rPr lang="en-US" dirty="0"/>
              <a:t> which provide classes that encapsulate a primitive type within an object.</a:t>
            </a:r>
          </a:p>
          <a:p>
            <a:pPr lvl="0" algn="just"/>
            <a:r>
              <a:rPr lang="en-US" dirty="0"/>
              <a:t>The automatic conversion of primitive data types into its equivalent Wrapper type is known as boxing and opposite operation is known as unboxing. This is the new feature of Java5. So java programmer doesn't need to write the conversion code.</a:t>
            </a:r>
          </a:p>
          <a:p>
            <a:endParaRPr lang="en-US" dirty="0"/>
          </a:p>
        </p:txBody>
      </p:sp>
    </p:spTree>
    <p:extLst>
      <p:ext uri="{BB962C8B-B14F-4D97-AF65-F5344CB8AC3E}">
        <p14:creationId xmlns:p14="http://schemas.microsoft.com/office/powerpoint/2010/main" xmlns="" val="134113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Benefits of </a:t>
            </a:r>
            <a:r>
              <a:rPr lang="en-US" b="1" dirty="0" err="1"/>
              <a:t>Autoboxing</a:t>
            </a:r>
            <a:r>
              <a:rPr lang="en-US" b="1" dirty="0"/>
              <a:t> / Unboxing</a:t>
            </a:r>
            <a:r>
              <a:rPr lang="en-US" b="1" i="1" dirty="0"/>
              <a:t/>
            </a:r>
            <a:br>
              <a:rPr lang="en-US" b="1" i="1" dirty="0"/>
            </a:b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dirty="0" err="1"/>
              <a:t>Autoboxing</a:t>
            </a:r>
            <a:r>
              <a:rPr lang="en-US" dirty="0"/>
              <a:t> / Unboxing lets us use primitive types and Wrapper class objects interchangeably.</a:t>
            </a:r>
          </a:p>
          <a:p>
            <a:pPr lvl="0" algn="just"/>
            <a:r>
              <a:rPr lang="en-US" dirty="0"/>
              <a:t>We don't have to perform Explicit </a:t>
            </a:r>
            <a:r>
              <a:rPr lang="en-US" b="1" dirty="0"/>
              <a:t>typecasting</a:t>
            </a:r>
            <a:r>
              <a:rPr lang="en-US" dirty="0"/>
              <a:t>.</a:t>
            </a:r>
          </a:p>
          <a:p>
            <a:pPr lvl="0" algn="just"/>
            <a:r>
              <a:rPr lang="en-US" dirty="0"/>
              <a:t>It helps prevent errors, but may lead to unexpected results sometimes. Hence must be used with care.</a:t>
            </a:r>
          </a:p>
          <a:p>
            <a:pPr lvl="0" algn="just"/>
            <a:r>
              <a:rPr lang="en-US" dirty="0"/>
              <a:t>Auto-unboxing also allows you to mix different types of numeric objects in an expression. When the values are unboxed, the standard type conversions can be applied.</a:t>
            </a:r>
          </a:p>
          <a:p>
            <a:pPr algn="just"/>
            <a:endParaRPr lang="en-US" dirty="0"/>
          </a:p>
        </p:txBody>
      </p:sp>
    </p:spTree>
    <p:extLst>
      <p:ext uri="{BB962C8B-B14F-4D97-AF65-F5344CB8AC3E}">
        <p14:creationId xmlns:p14="http://schemas.microsoft.com/office/powerpoint/2010/main" xmlns="" val="3698959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Simple Example of </a:t>
            </a:r>
            <a:r>
              <a:rPr lang="en-US" sz="3600" b="1" dirty="0" err="1"/>
              <a:t>Autoboxing</a:t>
            </a:r>
            <a:r>
              <a:rPr lang="en-US" sz="3600" b="1" dirty="0"/>
              <a:t> in java:</a:t>
            </a:r>
            <a:br>
              <a:rPr lang="en-US" sz="3600" b="1" dirty="0"/>
            </a:br>
            <a:endParaRPr lang="en-US" sz="3600" dirty="0"/>
          </a:p>
        </p:txBody>
      </p:sp>
      <p:sp>
        <p:nvSpPr>
          <p:cNvPr id="3" name="Content Placeholder 2"/>
          <p:cNvSpPr>
            <a:spLocks noGrp="1"/>
          </p:cNvSpPr>
          <p:nvPr>
            <p:ph idx="1"/>
          </p:nvPr>
        </p:nvSpPr>
        <p:spPr>
          <a:xfrm>
            <a:off x="304800" y="1600200"/>
            <a:ext cx="8610600" cy="5029200"/>
          </a:xfrm>
        </p:spPr>
        <p:txBody>
          <a:bodyPr>
            <a:normAutofit fontScale="77500" lnSpcReduction="20000"/>
          </a:bodyPr>
          <a:lstStyle/>
          <a:p>
            <a:pPr marL="0" indent="0">
              <a:buNone/>
            </a:pPr>
            <a:r>
              <a:rPr lang="en-US" b="1" dirty="0"/>
              <a:t>class</a:t>
            </a:r>
            <a:r>
              <a:rPr lang="en-US" dirty="0"/>
              <a:t> BoxingExample1</a:t>
            </a:r>
          </a:p>
          <a:p>
            <a:pPr marL="0" indent="0">
              <a:buNone/>
            </a:pPr>
            <a:r>
              <a:rPr lang="en-US" dirty="0"/>
              <a:t>{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p>
          <a:p>
            <a:pPr marL="0" indent="0">
              <a:buNone/>
            </a:pPr>
            <a:r>
              <a:rPr lang="en-US" dirty="0"/>
              <a:t>{  </a:t>
            </a:r>
          </a:p>
          <a:p>
            <a:pPr marL="0" indent="0">
              <a:buNone/>
            </a:pPr>
            <a:r>
              <a:rPr lang="en-US" dirty="0"/>
              <a:t>    </a:t>
            </a:r>
            <a:r>
              <a:rPr lang="en-US" b="1" dirty="0"/>
              <a:t>int</a:t>
            </a:r>
            <a:r>
              <a:rPr lang="en-US" dirty="0"/>
              <a:t> a=50;  </a:t>
            </a:r>
          </a:p>
          <a:p>
            <a:pPr marL="0" indent="0">
              <a:buNone/>
            </a:pPr>
            <a:r>
              <a:rPr lang="en-US" dirty="0"/>
              <a:t>        Integer a2=</a:t>
            </a:r>
            <a:r>
              <a:rPr lang="en-US" b="1" dirty="0"/>
              <a:t>new</a:t>
            </a:r>
            <a:r>
              <a:rPr lang="en-US" dirty="0"/>
              <a:t> Integer(a);//Boxing  </a:t>
            </a:r>
          </a:p>
          <a:p>
            <a:pPr marL="0" indent="0">
              <a:buNone/>
            </a:pPr>
            <a:r>
              <a:rPr lang="en-US" dirty="0"/>
              <a:t>  </a:t>
            </a:r>
          </a:p>
          <a:p>
            <a:pPr marL="0" indent="0">
              <a:buNone/>
            </a:pPr>
            <a:r>
              <a:rPr lang="en-US" dirty="0"/>
              <a:t>        Integer a3=5; //Boxing  </a:t>
            </a:r>
          </a:p>
          <a:p>
            <a:pPr marL="0" indent="0">
              <a:buNone/>
            </a:pPr>
            <a:r>
              <a:rPr lang="en-US" dirty="0"/>
              <a:t>        </a:t>
            </a:r>
            <a:r>
              <a:rPr lang="en-US" dirty="0" err="1"/>
              <a:t>System.out.println</a:t>
            </a:r>
            <a:r>
              <a:rPr lang="en-US" dirty="0"/>
              <a:t>(a2+" "+a3);  </a:t>
            </a:r>
          </a:p>
          <a:p>
            <a:pPr marL="0" indent="0">
              <a:buNone/>
            </a:pPr>
            <a:r>
              <a:rPr lang="en-US" dirty="0"/>
              <a:t> }   </a:t>
            </a:r>
          </a:p>
          <a:p>
            <a:pPr marL="0" indent="0">
              <a:buNone/>
            </a:pPr>
            <a:r>
              <a:rPr lang="en-US" dirty="0"/>
              <a:t>}  </a:t>
            </a:r>
          </a:p>
          <a:p>
            <a:pPr marL="0" indent="0">
              <a:buNone/>
            </a:pPr>
            <a:r>
              <a:rPr lang="en-US" dirty="0"/>
              <a:t> </a:t>
            </a:r>
          </a:p>
          <a:p>
            <a:pPr marL="0" indent="0">
              <a:buNone/>
            </a:pPr>
            <a:r>
              <a:rPr lang="en-US" dirty="0"/>
              <a:t>Output:50 5</a:t>
            </a:r>
          </a:p>
        </p:txBody>
      </p:sp>
    </p:spTree>
    <p:extLst>
      <p:ext uri="{BB962C8B-B14F-4D97-AF65-F5344CB8AC3E}">
        <p14:creationId xmlns:p14="http://schemas.microsoft.com/office/powerpoint/2010/main" xmlns="" val="1533866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Simple Example of Unboxing in java</a:t>
            </a:r>
            <a:r>
              <a:rPr lang="en-US" b="1" dirty="0" smtClean="0"/>
              <a:t>:</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buNone/>
            </a:pPr>
            <a:r>
              <a:rPr lang="en-US" b="1" dirty="0"/>
              <a:t>class</a:t>
            </a:r>
            <a:r>
              <a:rPr lang="en-US" dirty="0"/>
              <a:t> UnboxingExample1</a:t>
            </a:r>
          </a:p>
          <a:p>
            <a:pPr marL="0" indent="0">
              <a:buNone/>
            </a:pPr>
            <a:r>
              <a:rPr lang="en-US" dirty="0"/>
              <a:t>{  </a:t>
            </a:r>
          </a:p>
          <a:p>
            <a:pPr marL="0" indent="0">
              <a:buNone/>
            </a:pPr>
            <a:r>
              <a:rPr lang="en-US" dirty="0"/>
              <a:t>  </a:t>
            </a: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p>
          <a:p>
            <a:pPr marL="0" indent="0">
              <a:buNone/>
            </a:pPr>
            <a:r>
              <a:rPr lang="en-US" dirty="0"/>
              <a:t>{  </a:t>
            </a:r>
          </a:p>
          <a:p>
            <a:pPr marL="0" indent="0">
              <a:buNone/>
            </a:pPr>
            <a:r>
              <a:rPr lang="en-US" dirty="0"/>
              <a:t>    Integer </a:t>
            </a:r>
            <a:r>
              <a:rPr lang="en-US" dirty="0" err="1"/>
              <a:t>i</a:t>
            </a:r>
            <a:r>
              <a:rPr lang="en-US" dirty="0"/>
              <a:t>=</a:t>
            </a:r>
            <a:r>
              <a:rPr lang="en-US" b="1" dirty="0"/>
              <a:t>new</a:t>
            </a:r>
            <a:r>
              <a:rPr lang="en-US" dirty="0"/>
              <a:t> Integer(50);  </a:t>
            </a:r>
          </a:p>
          <a:p>
            <a:pPr marL="0" indent="0">
              <a:buNone/>
            </a:pPr>
            <a:r>
              <a:rPr lang="en-US" dirty="0"/>
              <a:t>        </a:t>
            </a:r>
            <a:r>
              <a:rPr lang="en-US" b="1" dirty="0"/>
              <a:t>int</a:t>
            </a:r>
            <a:r>
              <a:rPr lang="en-US" dirty="0"/>
              <a:t> a=</a:t>
            </a:r>
            <a:r>
              <a:rPr lang="en-US" dirty="0" err="1"/>
              <a:t>i</a:t>
            </a:r>
            <a:r>
              <a:rPr lang="en-US" dirty="0"/>
              <a:t>;  </a:t>
            </a:r>
          </a:p>
          <a:p>
            <a:pPr marL="0" indent="0">
              <a:buNone/>
            </a:pPr>
            <a:r>
              <a:rPr lang="en-US" dirty="0"/>
              <a:t>        </a:t>
            </a:r>
            <a:r>
              <a:rPr lang="en-US" dirty="0" err="1"/>
              <a:t>System.out.println</a:t>
            </a:r>
            <a:r>
              <a:rPr lang="en-US" dirty="0"/>
              <a:t>(a);  </a:t>
            </a:r>
          </a:p>
          <a:p>
            <a:pPr marL="0" indent="0">
              <a:buNone/>
            </a:pPr>
            <a:r>
              <a:rPr lang="en-US" dirty="0"/>
              <a:t> }   </a:t>
            </a:r>
          </a:p>
          <a:p>
            <a:pPr marL="0" indent="0">
              <a:buNone/>
            </a:pPr>
            <a:r>
              <a:rPr lang="en-US" dirty="0"/>
              <a:t>}  </a:t>
            </a:r>
          </a:p>
          <a:p>
            <a:pPr marL="0" indent="0">
              <a:buNone/>
            </a:pPr>
            <a:r>
              <a:rPr lang="en-US" dirty="0"/>
              <a:t>      </a:t>
            </a:r>
          </a:p>
          <a:p>
            <a:pPr marL="0" indent="0">
              <a:buNone/>
            </a:pPr>
            <a:r>
              <a:rPr lang="en-US" dirty="0"/>
              <a:t>Output: 50</a:t>
            </a:r>
          </a:p>
        </p:txBody>
      </p:sp>
    </p:spTree>
    <p:extLst>
      <p:ext uri="{BB962C8B-B14F-4D97-AF65-F5344CB8AC3E}">
        <p14:creationId xmlns:p14="http://schemas.microsoft.com/office/powerpoint/2010/main" xmlns="" val="1429935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Operators</a:t>
            </a:r>
            <a:endParaRPr lang="en-US" dirty="0"/>
          </a:p>
        </p:txBody>
      </p:sp>
      <p:sp>
        <p:nvSpPr>
          <p:cNvPr id="3" name="Content Placeholder 2"/>
          <p:cNvSpPr>
            <a:spLocks noGrp="1"/>
          </p:cNvSpPr>
          <p:nvPr>
            <p:ph idx="1"/>
          </p:nvPr>
        </p:nvSpPr>
        <p:spPr/>
        <p:txBody>
          <a:bodyPr/>
          <a:lstStyle/>
          <a:p>
            <a:pPr lvl="0"/>
            <a:r>
              <a:rPr lang="en-US" dirty="0"/>
              <a:t>Arithmetic operators</a:t>
            </a:r>
          </a:p>
          <a:p>
            <a:pPr lvl="0"/>
            <a:r>
              <a:rPr lang="en-US" dirty="0"/>
              <a:t>Relation operators</a:t>
            </a:r>
          </a:p>
          <a:p>
            <a:pPr lvl="0"/>
            <a:r>
              <a:rPr lang="en-US" dirty="0"/>
              <a:t>Logical operators</a:t>
            </a:r>
          </a:p>
          <a:p>
            <a:pPr lvl="0"/>
            <a:r>
              <a:rPr lang="en-US" dirty="0"/>
              <a:t>Bitwise operators</a:t>
            </a:r>
          </a:p>
          <a:p>
            <a:pPr lvl="0"/>
            <a:r>
              <a:rPr lang="en-US" dirty="0"/>
              <a:t>Assignment operators</a:t>
            </a:r>
          </a:p>
          <a:p>
            <a:pPr lvl="0"/>
            <a:r>
              <a:rPr lang="en-US" dirty="0"/>
              <a:t>Conditional operators</a:t>
            </a:r>
          </a:p>
          <a:p>
            <a:pPr lvl="0"/>
            <a:r>
              <a:rPr lang="en-US" dirty="0" err="1"/>
              <a:t>Misc</a:t>
            </a:r>
            <a:r>
              <a:rPr lang="en-US" dirty="0"/>
              <a:t> operators</a:t>
            </a:r>
          </a:p>
          <a:p>
            <a:endParaRPr lang="en-US" dirty="0"/>
          </a:p>
        </p:txBody>
      </p:sp>
    </p:spTree>
    <p:extLst>
      <p:ext uri="{BB962C8B-B14F-4D97-AF65-F5344CB8AC3E}">
        <p14:creationId xmlns:p14="http://schemas.microsoft.com/office/powerpoint/2010/main" xmlns="" val="1822182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t>Arithmetic </a:t>
            </a:r>
            <a:r>
              <a:rPr lang="en-US" b="1" dirty="0" smtClean="0"/>
              <a:t>operators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44954356"/>
              </p:ext>
            </p:extLst>
          </p:nvPr>
        </p:nvGraphicFramePr>
        <p:xfrm>
          <a:off x="228600" y="990600"/>
          <a:ext cx="8610600" cy="5495606"/>
        </p:xfrm>
        <a:graphic>
          <a:graphicData uri="http://schemas.openxmlformats.org/drawingml/2006/table">
            <a:tbl>
              <a:tblPr firstRow="1" firstCol="1" bandRow="1">
                <a:tableStyleId>{616DA210-FB5B-4158-B5E0-FEB733F419BA}</a:tableStyleId>
              </a:tblPr>
              <a:tblGrid>
                <a:gridCol w="1143000"/>
                <a:gridCol w="7467600"/>
              </a:tblGrid>
              <a:tr h="506465">
                <a:tc>
                  <a:txBody>
                    <a:bodyPr/>
                    <a:lstStyle/>
                    <a:p>
                      <a:pPr marL="0" marR="0" algn="ctr">
                        <a:lnSpc>
                          <a:spcPts val="1500"/>
                        </a:lnSpc>
                        <a:spcBef>
                          <a:spcPts val="0"/>
                        </a:spcBef>
                        <a:spcAft>
                          <a:spcPts val="1500"/>
                        </a:spcAft>
                      </a:pPr>
                      <a:endParaRPr lang="en-US" sz="2000" dirty="0" smtClean="0">
                        <a:effectLst/>
                      </a:endParaRPr>
                    </a:p>
                    <a:p>
                      <a:pPr marL="0" marR="0" algn="ctr">
                        <a:lnSpc>
                          <a:spcPts val="1500"/>
                        </a:lnSpc>
                        <a:spcBef>
                          <a:spcPts val="0"/>
                        </a:spcBef>
                        <a:spcAft>
                          <a:spcPts val="1500"/>
                        </a:spcAft>
                      </a:pPr>
                      <a:r>
                        <a:rPr lang="en-US" sz="2000" dirty="0" smtClean="0">
                          <a:effectLst/>
                        </a:rPr>
                        <a:t>Operator</a:t>
                      </a:r>
                      <a:endParaRPr lang="en-US" sz="1800" dirty="0">
                        <a:effectLst/>
                        <a:latin typeface="Calibri"/>
                        <a:ea typeface="Calibri"/>
                        <a:cs typeface="Times New Roman"/>
                      </a:endParaRPr>
                    </a:p>
                  </a:txBody>
                  <a:tcPr marL="68580" marR="68580" marT="0" marB="0"/>
                </a:tc>
                <a:tc>
                  <a:txBody>
                    <a:bodyPr/>
                    <a:lstStyle/>
                    <a:p>
                      <a:pPr marL="0" marR="0" algn="ctr">
                        <a:lnSpc>
                          <a:spcPts val="1500"/>
                        </a:lnSpc>
                        <a:spcBef>
                          <a:spcPts val="0"/>
                        </a:spcBef>
                        <a:spcAft>
                          <a:spcPts val="1500"/>
                        </a:spcAft>
                      </a:pPr>
                      <a:endParaRPr lang="en-US" sz="2000" dirty="0" smtClean="0">
                        <a:effectLst/>
                      </a:endParaRPr>
                    </a:p>
                    <a:p>
                      <a:pPr marL="0" marR="0" algn="ctr">
                        <a:lnSpc>
                          <a:spcPts val="1500"/>
                        </a:lnSpc>
                        <a:spcBef>
                          <a:spcPts val="0"/>
                        </a:spcBef>
                        <a:spcAft>
                          <a:spcPts val="1500"/>
                        </a:spcAft>
                      </a:pPr>
                      <a:r>
                        <a:rPr lang="en-US" sz="2000" dirty="0" smtClean="0">
                          <a:effectLst/>
                        </a:rPr>
                        <a:t>Description</a:t>
                      </a:r>
                      <a:endParaRPr lang="en-US" sz="1800" dirty="0">
                        <a:effectLst/>
                        <a:latin typeface="Calibri"/>
                        <a:ea typeface="Calibri"/>
                        <a:cs typeface="Times New Roman"/>
                      </a:endParaRPr>
                    </a:p>
                  </a:txBody>
                  <a:tcPr marL="68580" marR="68580" marT="0" marB="0"/>
                </a:tc>
              </a:tr>
              <a:tr h="506465">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adds </a:t>
                      </a:r>
                      <a:r>
                        <a:rPr lang="en-US" sz="2000" dirty="0">
                          <a:effectLst/>
                        </a:rPr>
                        <a:t>two operands</a:t>
                      </a:r>
                      <a:endParaRPr lang="en-US" sz="1800" dirty="0">
                        <a:effectLst/>
                        <a:latin typeface="Calibri"/>
                        <a:ea typeface="Calibri"/>
                        <a:cs typeface="Times New Roman"/>
                      </a:endParaRPr>
                    </a:p>
                  </a:txBody>
                  <a:tcPr marL="68580" marR="68580" marT="0" marB="0"/>
                </a:tc>
              </a:tr>
              <a:tr h="506465">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subtract </a:t>
                      </a:r>
                      <a:r>
                        <a:rPr lang="en-US" sz="2000" dirty="0">
                          <a:effectLst/>
                        </a:rPr>
                        <a:t>second operands from first</a:t>
                      </a:r>
                      <a:endParaRPr lang="en-US" sz="1800" dirty="0">
                        <a:effectLst/>
                        <a:latin typeface="Calibri"/>
                        <a:ea typeface="Calibri"/>
                        <a:cs typeface="Times New Roman"/>
                      </a:endParaRPr>
                    </a:p>
                  </a:txBody>
                  <a:tcPr marL="68580" marR="68580" marT="0" marB="0"/>
                </a:tc>
              </a:tr>
              <a:tr h="506465">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multiply </a:t>
                      </a:r>
                      <a:r>
                        <a:rPr lang="en-US" sz="2000" dirty="0">
                          <a:effectLst/>
                        </a:rPr>
                        <a:t>two operand</a:t>
                      </a:r>
                      <a:endParaRPr lang="en-US" sz="1800" dirty="0">
                        <a:effectLst/>
                        <a:latin typeface="Calibri"/>
                        <a:ea typeface="Calibri"/>
                        <a:cs typeface="Times New Roman"/>
                      </a:endParaRPr>
                    </a:p>
                  </a:txBody>
                  <a:tcPr marL="68580" marR="68580" marT="0" marB="0"/>
                </a:tc>
              </a:tr>
              <a:tr h="506465">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divide </a:t>
                      </a:r>
                      <a:r>
                        <a:rPr lang="en-US" sz="2000" dirty="0">
                          <a:effectLst/>
                        </a:rPr>
                        <a:t>numerator by denominator</a:t>
                      </a:r>
                      <a:endParaRPr lang="en-US" sz="1800" dirty="0">
                        <a:effectLst/>
                        <a:latin typeface="Calibri"/>
                        <a:ea typeface="Calibri"/>
                        <a:cs typeface="Times New Roman"/>
                      </a:endParaRPr>
                    </a:p>
                  </a:txBody>
                  <a:tcPr marL="68580" marR="68580" marT="0" marB="0"/>
                </a:tc>
              </a:tr>
              <a:tr h="506465">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remainder </a:t>
                      </a:r>
                      <a:r>
                        <a:rPr lang="en-US" sz="2000" dirty="0">
                          <a:effectLst/>
                        </a:rPr>
                        <a:t>of division</a:t>
                      </a:r>
                      <a:endParaRPr lang="en-US" sz="1800" dirty="0">
                        <a:effectLst/>
                        <a:latin typeface="Calibri"/>
                        <a:ea typeface="Calibri"/>
                        <a:cs typeface="Times New Roman"/>
                      </a:endParaRPr>
                    </a:p>
                  </a:txBody>
                  <a:tcPr marL="68580" marR="68580" marT="0" marB="0"/>
                </a:tc>
              </a:tr>
              <a:tr h="1033303">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Increment </a:t>
                      </a:r>
                      <a:r>
                        <a:rPr lang="en-US" sz="2000" dirty="0">
                          <a:effectLst/>
                        </a:rPr>
                        <a:t>operator increases integer value by one</a:t>
                      </a:r>
                      <a:endParaRPr lang="en-US" sz="1800" dirty="0">
                        <a:effectLst/>
                        <a:latin typeface="Calibri"/>
                        <a:ea typeface="Calibri"/>
                        <a:cs typeface="Times New Roman"/>
                      </a:endParaRPr>
                    </a:p>
                  </a:txBody>
                  <a:tcPr marL="68580" marR="68580" marT="0" marB="0"/>
                </a:tc>
              </a:tr>
              <a:tr h="1033303">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Decrement </a:t>
                      </a:r>
                      <a:r>
                        <a:rPr lang="en-US" sz="2000" dirty="0">
                          <a:effectLst/>
                        </a:rPr>
                        <a:t>operator decreases integer value by one</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677792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Java Arithmetic Operator Example</a:t>
            </a:r>
            <a:r>
              <a:rPr lang="en-US" dirty="0"/>
              <a:t/>
            </a:r>
            <a:br>
              <a:rPr lang="en-US" dirty="0"/>
            </a:br>
            <a:endParaRPr lang="en-US" dirty="0"/>
          </a:p>
        </p:txBody>
      </p:sp>
      <p:sp>
        <p:nvSpPr>
          <p:cNvPr id="3" name="Content Placeholder 2"/>
          <p:cNvSpPr>
            <a:spLocks noGrp="1"/>
          </p:cNvSpPr>
          <p:nvPr>
            <p:ph idx="1"/>
          </p:nvPr>
        </p:nvSpPr>
        <p:spPr>
          <a:xfrm>
            <a:off x="457200" y="1066800"/>
            <a:ext cx="8229600" cy="5562600"/>
          </a:xfrm>
        </p:spPr>
        <p:txBody>
          <a:bodyPr>
            <a:normAutofit fontScale="55000" lnSpcReduction="20000"/>
          </a:bodyPr>
          <a:lstStyle/>
          <a:p>
            <a:pPr marL="0" indent="0">
              <a:buNone/>
            </a:pPr>
            <a:r>
              <a:rPr lang="en-US" b="1" dirty="0"/>
              <a:t>class</a:t>
            </a:r>
            <a:r>
              <a:rPr lang="en-US" dirty="0"/>
              <a:t> </a:t>
            </a:r>
            <a:r>
              <a:rPr lang="en-US" dirty="0" err="1"/>
              <a:t>OperatorExample</a:t>
            </a:r>
            <a:endParaRPr lang="en-US" dirty="0"/>
          </a:p>
          <a:p>
            <a:pPr marL="0" indent="0">
              <a:buNone/>
            </a:pP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p>
          <a:p>
            <a:pPr marL="0" indent="0">
              <a:buNone/>
            </a:pPr>
            <a:r>
              <a:rPr lang="en-US" dirty="0"/>
              <a:t>{  </a:t>
            </a:r>
          </a:p>
          <a:p>
            <a:pPr marL="0" indent="0">
              <a:buNone/>
            </a:pPr>
            <a:r>
              <a:rPr lang="en-US" b="1" dirty="0"/>
              <a:t>int</a:t>
            </a:r>
            <a:r>
              <a:rPr lang="en-US" dirty="0"/>
              <a:t> a=10;  </a:t>
            </a:r>
          </a:p>
          <a:p>
            <a:pPr marL="0" indent="0">
              <a:buNone/>
            </a:pPr>
            <a:r>
              <a:rPr lang="en-US" b="1" dirty="0"/>
              <a:t>int</a:t>
            </a:r>
            <a:r>
              <a:rPr lang="en-US" dirty="0"/>
              <a:t> b=5;  </a:t>
            </a:r>
          </a:p>
          <a:p>
            <a:pPr marL="0" indent="0">
              <a:buNone/>
            </a:pPr>
            <a:r>
              <a:rPr lang="en-US" dirty="0" err="1"/>
              <a:t>System.out.println</a:t>
            </a:r>
            <a:r>
              <a:rPr lang="en-US" dirty="0"/>
              <a:t>(</a:t>
            </a:r>
            <a:r>
              <a:rPr lang="en-US" dirty="0" err="1"/>
              <a:t>a+b</a:t>
            </a:r>
            <a:r>
              <a:rPr lang="en-US" dirty="0"/>
              <a:t>);	//15  </a:t>
            </a:r>
          </a:p>
          <a:p>
            <a:pPr marL="0" indent="0">
              <a:buNone/>
            </a:pPr>
            <a:r>
              <a:rPr lang="en-US" dirty="0" err="1"/>
              <a:t>System.out.println</a:t>
            </a:r>
            <a:r>
              <a:rPr lang="en-US" dirty="0"/>
              <a:t>(a-b);	//5  </a:t>
            </a:r>
          </a:p>
          <a:p>
            <a:pPr marL="0" indent="0">
              <a:buNone/>
            </a:pPr>
            <a:r>
              <a:rPr lang="en-US" dirty="0" err="1"/>
              <a:t>System.out.println</a:t>
            </a:r>
            <a:r>
              <a:rPr lang="en-US" dirty="0"/>
              <a:t>(a*b);	//50  </a:t>
            </a:r>
          </a:p>
          <a:p>
            <a:pPr marL="0" indent="0">
              <a:buNone/>
            </a:pPr>
            <a:r>
              <a:rPr lang="en-US" dirty="0" err="1"/>
              <a:t>System.out.println</a:t>
            </a:r>
            <a:r>
              <a:rPr lang="en-US" dirty="0"/>
              <a:t>(a/b);	//2  </a:t>
            </a:r>
          </a:p>
          <a:p>
            <a:pPr marL="0" indent="0">
              <a:buNone/>
            </a:pPr>
            <a:r>
              <a:rPr lang="en-US" dirty="0" err="1"/>
              <a:t>System.out.println</a:t>
            </a:r>
            <a:r>
              <a:rPr lang="en-US" dirty="0"/>
              <a:t>(</a:t>
            </a:r>
            <a:r>
              <a:rPr lang="en-US" dirty="0" err="1"/>
              <a:t>a%b</a:t>
            </a:r>
            <a:r>
              <a:rPr lang="en-US" dirty="0"/>
              <a:t>);	//0  </a:t>
            </a:r>
          </a:p>
          <a:p>
            <a:pPr marL="0" indent="0">
              <a:buNone/>
            </a:pPr>
            <a:r>
              <a:rPr lang="en-US" dirty="0"/>
              <a:t>}}  </a:t>
            </a:r>
            <a:endParaRPr lang="en-US" dirty="0" smtClean="0"/>
          </a:p>
          <a:p>
            <a:pPr marL="0" indent="0">
              <a:buNone/>
            </a:pPr>
            <a:endParaRPr lang="en-US" dirty="0"/>
          </a:p>
          <a:p>
            <a:pPr marL="0" indent="0">
              <a:buNone/>
            </a:pPr>
            <a:r>
              <a:rPr lang="en-US" b="1" dirty="0"/>
              <a:t>Output:</a:t>
            </a:r>
            <a:endParaRPr lang="en-US" dirty="0"/>
          </a:p>
          <a:p>
            <a:pPr marL="0" indent="0">
              <a:buNone/>
            </a:pPr>
            <a:r>
              <a:rPr lang="en-US" dirty="0"/>
              <a:t>15</a:t>
            </a:r>
          </a:p>
          <a:p>
            <a:pPr marL="0" indent="0">
              <a:buNone/>
            </a:pPr>
            <a:r>
              <a:rPr lang="en-US" dirty="0"/>
              <a:t>5</a:t>
            </a:r>
          </a:p>
          <a:p>
            <a:pPr marL="0" indent="0">
              <a:buNone/>
            </a:pPr>
            <a:r>
              <a:rPr lang="en-US" dirty="0"/>
              <a:t>50</a:t>
            </a:r>
          </a:p>
          <a:p>
            <a:pPr marL="0" indent="0">
              <a:buNone/>
            </a:pPr>
            <a:r>
              <a:rPr lang="en-US" dirty="0"/>
              <a:t>2</a:t>
            </a:r>
          </a:p>
          <a:p>
            <a:pPr marL="0" indent="0">
              <a:buNone/>
            </a:pPr>
            <a:r>
              <a:rPr lang="en-US" dirty="0"/>
              <a:t>0</a:t>
            </a:r>
          </a:p>
          <a:p>
            <a:pPr marL="0" indent="0">
              <a:buNone/>
            </a:pPr>
            <a:endParaRPr lang="en-US" dirty="0"/>
          </a:p>
        </p:txBody>
      </p:sp>
    </p:spTree>
    <p:extLst>
      <p:ext uri="{BB962C8B-B14F-4D97-AF65-F5344CB8AC3E}">
        <p14:creationId xmlns:p14="http://schemas.microsoft.com/office/powerpoint/2010/main" xmlns="" val="1320026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Relation operators</a:t>
            </a:r>
            <a:r>
              <a:rPr lang="en-US" b="1" i="1" dirty="0"/>
              <a:t/>
            </a:r>
            <a:br>
              <a:rPr lang="en-US" b="1" i="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38846509"/>
              </p:ext>
            </p:extLst>
          </p:nvPr>
        </p:nvGraphicFramePr>
        <p:xfrm>
          <a:off x="381000" y="1066800"/>
          <a:ext cx="8229600" cy="5559028"/>
        </p:xfrm>
        <a:graphic>
          <a:graphicData uri="http://schemas.openxmlformats.org/drawingml/2006/table">
            <a:tbl>
              <a:tblPr firstRow="1" firstCol="1" bandRow="1">
                <a:tableStyleId>{5940675A-B579-460E-94D1-54222C63F5DA}</a:tableStyleId>
              </a:tblPr>
              <a:tblGrid>
                <a:gridCol w="1447800"/>
                <a:gridCol w="6781800"/>
              </a:tblGrid>
              <a:tr h="471091">
                <a:tc>
                  <a:txBody>
                    <a:bodyPr/>
                    <a:lstStyle/>
                    <a:p>
                      <a:pPr marL="0" marR="0" algn="ctr">
                        <a:lnSpc>
                          <a:spcPts val="1500"/>
                        </a:lnSpc>
                        <a:spcBef>
                          <a:spcPts val="0"/>
                        </a:spcBef>
                        <a:spcAft>
                          <a:spcPts val="1500"/>
                        </a:spcAft>
                      </a:pPr>
                      <a:endParaRPr lang="en-US" sz="2000" b="1" dirty="0" smtClean="0">
                        <a:effectLst/>
                      </a:endParaRPr>
                    </a:p>
                    <a:p>
                      <a:pPr marL="0" marR="0" algn="ctr">
                        <a:lnSpc>
                          <a:spcPts val="1500"/>
                        </a:lnSpc>
                        <a:spcBef>
                          <a:spcPts val="0"/>
                        </a:spcBef>
                        <a:spcAft>
                          <a:spcPts val="1500"/>
                        </a:spcAft>
                      </a:pPr>
                      <a:r>
                        <a:rPr lang="en-US" sz="2000" b="1" dirty="0" smtClean="0">
                          <a:effectLst/>
                        </a:rPr>
                        <a:t>Operator</a:t>
                      </a:r>
                      <a:endParaRPr lang="en-US" sz="1800" b="1" dirty="0">
                        <a:effectLst/>
                        <a:latin typeface="Calibri"/>
                        <a:ea typeface="Calibri"/>
                        <a:cs typeface="Times New Roman"/>
                      </a:endParaRPr>
                    </a:p>
                  </a:txBody>
                  <a:tcPr marL="68580" marR="68580" marT="0" marB="0"/>
                </a:tc>
                <a:tc>
                  <a:txBody>
                    <a:bodyPr/>
                    <a:lstStyle/>
                    <a:p>
                      <a:pPr marL="0" marR="0" algn="ctr">
                        <a:lnSpc>
                          <a:spcPts val="1500"/>
                        </a:lnSpc>
                        <a:spcBef>
                          <a:spcPts val="0"/>
                        </a:spcBef>
                        <a:spcAft>
                          <a:spcPts val="1500"/>
                        </a:spcAft>
                      </a:pPr>
                      <a:endParaRPr lang="en-US" sz="2000" b="1" dirty="0" smtClean="0">
                        <a:effectLst/>
                      </a:endParaRPr>
                    </a:p>
                    <a:p>
                      <a:pPr marL="0" marR="0" algn="ctr">
                        <a:lnSpc>
                          <a:spcPts val="1500"/>
                        </a:lnSpc>
                        <a:spcBef>
                          <a:spcPts val="0"/>
                        </a:spcBef>
                        <a:spcAft>
                          <a:spcPts val="1500"/>
                        </a:spcAft>
                      </a:pPr>
                      <a:r>
                        <a:rPr lang="en-US" sz="2000" b="1" dirty="0" smtClean="0">
                          <a:effectLst/>
                        </a:rPr>
                        <a:t>Description</a:t>
                      </a:r>
                      <a:endParaRPr lang="en-US" sz="1800" b="1" dirty="0">
                        <a:effectLst/>
                        <a:latin typeface="Calibri"/>
                        <a:ea typeface="Calibri"/>
                        <a:cs typeface="Times New Roman"/>
                      </a:endParaRPr>
                    </a:p>
                  </a:txBody>
                  <a:tcPr marL="68580" marR="68580" marT="0" marB="0"/>
                </a:tc>
              </a:tr>
              <a:tr h="471091">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Check </a:t>
                      </a:r>
                      <a:r>
                        <a:rPr lang="en-US" sz="2000" dirty="0">
                          <a:effectLst/>
                        </a:rPr>
                        <a:t>if two operand are equal</a:t>
                      </a:r>
                      <a:endParaRPr lang="en-US" sz="1800" dirty="0">
                        <a:effectLst/>
                        <a:latin typeface="Calibri"/>
                        <a:ea typeface="Calibri"/>
                        <a:cs typeface="Times New Roman"/>
                      </a:endParaRPr>
                    </a:p>
                  </a:txBody>
                  <a:tcPr marL="68580" marR="68580" marT="0" marB="0"/>
                </a:tc>
              </a:tr>
              <a:tr h="471091">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Check </a:t>
                      </a:r>
                      <a:r>
                        <a:rPr lang="en-US" sz="2000" dirty="0">
                          <a:effectLst/>
                        </a:rPr>
                        <a:t>if two operand are not equal.</a:t>
                      </a:r>
                      <a:endParaRPr lang="en-US" sz="1800" dirty="0">
                        <a:effectLst/>
                        <a:latin typeface="Calibri"/>
                        <a:ea typeface="Calibri"/>
                        <a:cs typeface="Times New Roman"/>
                      </a:endParaRPr>
                    </a:p>
                  </a:txBody>
                  <a:tcPr marL="68580" marR="68580" marT="0" marB="0"/>
                </a:tc>
              </a:tr>
              <a:tr h="961132">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&gt;</a:t>
                      </a:r>
                      <a:r>
                        <a:rPr lang="en-US" sz="2000" dirty="0">
                          <a:effectLst/>
                        </a:rPr>
                        <a:t> </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Check </a:t>
                      </a:r>
                      <a:r>
                        <a:rPr lang="en-US" sz="2000" dirty="0">
                          <a:effectLst/>
                        </a:rPr>
                        <a:t>if operand on the left is greater than operand on the right</a:t>
                      </a:r>
                      <a:endParaRPr lang="en-US" sz="1800" dirty="0">
                        <a:effectLst/>
                        <a:latin typeface="Calibri"/>
                        <a:ea typeface="Calibri"/>
                        <a:cs typeface="Times New Roman"/>
                      </a:endParaRPr>
                    </a:p>
                  </a:txBody>
                  <a:tcPr marL="68580" marR="68580" marT="0" marB="0"/>
                </a:tc>
              </a:tr>
              <a:tr h="961132">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&lt;</a:t>
                      </a:r>
                      <a:r>
                        <a:rPr lang="en-US" sz="2000" dirty="0">
                          <a:effectLst/>
                        </a:rPr>
                        <a:t> </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Check </a:t>
                      </a:r>
                      <a:r>
                        <a:rPr lang="en-US" sz="2000" dirty="0">
                          <a:effectLst/>
                        </a:rPr>
                        <a:t>operand on the left is smaller than right operand</a:t>
                      </a:r>
                      <a:endParaRPr lang="en-US" sz="1800" dirty="0">
                        <a:effectLst/>
                        <a:latin typeface="Calibri"/>
                        <a:ea typeface="Calibri"/>
                        <a:cs typeface="Times New Roman"/>
                      </a:endParaRPr>
                    </a:p>
                  </a:txBody>
                  <a:tcPr marL="68580" marR="68580" marT="0" marB="0"/>
                </a:tc>
              </a:tr>
              <a:tr h="961132">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&gt;=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check </a:t>
                      </a:r>
                      <a:r>
                        <a:rPr lang="en-US" sz="2000" dirty="0">
                          <a:effectLst/>
                        </a:rPr>
                        <a:t>left operand is greater than or equal to right operand</a:t>
                      </a:r>
                      <a:endParaRPr lang="en-US" sz="1800" dirty="0">
                        <a:effectLst/>
                        <a:latin typeface="Calibri"/>
                        <a:ea typeface="Calibri"/>
                        <a:cs typeface="Times New Roman"/>
                      </a:endParaRPr>
                    </a:p>
                  </a:txBody>
                  <a:tcPr marL="68580" marR="68580" marT="0" marB="0"/>
                </a:tc>
              </a:tr>
              <a:tr h="961132">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&lt;=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Check </a:t>
                      </a:r>
                      <a:r>
                        <a:rPr lang="en-US" sz="2000" dirty="0">
                          <a:effectLst/>
                        </a:rPr>
                        <a:t>if operand on left is smaller than or equal to right operand</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07764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96769860"/>
              </p:ext>
            </p:extLst>
          </p:nvPr>
        </p:nvGraphicFramePr>
        <p:xfrm>
          <a:off x="457200" y="1676403"/>
          <a:ext cx="8077200" cy="4800596"/>
        </p:xfrm>
        <a:graphic>
          <a:graphicData uri="http://schemas.openxmlformats.org/drawingml/2006/table">
            <a:tbl>
              <a:tblPr firstRow="1" firstCol="1" bandRow="1">
                <a:tableStyleId>{5940675A-B579-460E-94D1-54222C63F5DA}</a:tableStyleId>
              </a:tblPr>
              <a:tblGrid>
                <a:gridCol w="3936097"/>
                <a:gridCol w="4141103"/>
              </a:tblGrid>
              <a:tr h="521092">
                <a:tc>
                  <a:txBody>
                    <a:bodyPr/>
                    <a:lstStyle/>
                    <a:p>
                      <a:pPr marL="0" marR="0" algn="ctr">
                        <a:lnSpc>
                          <a:spcPct val="115000"/>
                        </a:lnSpc>
                        <a:spcBef>
                          <a:spcPts val="0"/>
                        </a:spcBef>
                        <a:spcAft>
                          <a:spcPts val="0"/>
                        </a:spcAft>
                      </a:pPr>
                      <a:r>
                        <a:rPr lang="en-US" sz="2400" b="1" dirty="0">
                          <a:effectLst/>
                        </a:rPr>
                        <a:t>Data Type</a:t>
                      </a:r>
                      <a:endParaRPr lang="en-US" sz="2000" b="1" dirty="0">
                        <a:solidFill>
                          <a:schemeClr val="tx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b="1" dirty="0">
                          <a:effectLst/>
                        </a:rPr>
                        <a:t>Default size</a:t>
                      </a:r>
                      <a:endParaRPr lang="en-US" sz="2000" b="1"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Boolean</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1 </a:t>
                      </a:r>
                      <a:r>
                        <a:rPr lang="en-US" sz="2400" dirty="0">
                          <a:effectLst/>
                        </a:rPr>
                        <a:t>bit</a:t>
                      </a:r>
                      <a:endParaRPr lang="en-US" sz="2000"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Char</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2 </a:t>
                      </a:r>
                      <a:r>
                        <a:rPr lang="en-US" sz="2400" dirty="0">
                          <a:effectLst/>
                        </a:rPr>
                        <a:t>byte</a:t>
                      </a:r>
                      <a:endParaRPr lang="en-US" sz="2000"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Byte</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1 </a:t>
                      </a:r>
                      <a:r>
                        <a:rPr lang="en-US" sz="2400" dirty="0">
                          <a:effectLst/>
                        </a:rPr>
                        <a:t>byte</a:t>
                      </a:r>
                      <a:endParaRPr lang="en-US" sz="2000"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Short</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2 </a:t>
                      </a:r>
                      <a:r>
                        <a:rPr lang="en-US" sz="2400" dirty="0">
                          <a:effectLst/>
                        </a:rPr>
                        <a:t>byte</a:t>
                      </a:r>
                      <a:endParaRPr lang="en-US" sz="2000"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Int</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4 </a:t>
                      </a:r>
                      <a:r>
                        <a:rPr lang="en-US" sz="2400" dirty="0">
                          <a:effectLst/>
                        </a:rPr>
                        <a:t>byte</a:t>
                      </a:r>
                      <a:endParaRPr lang="en-US" sz="2000"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Long</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8 </a:t>
                      </a:r>
                      <a:r>
                        <a:rPr lang="en-US" sz="2400" dirty="0">
                          <a:effectLst/>
                        </a:rPr>
                        <a:t>byte</a:t>
                      </a:r>
                      <a:endParaRPr lang="en-US" sz="2000"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Float</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4 </a:t>
                      </a:r>
                      <a:r>
                        <a:rPr lang="en-US" sz="2400" dirty="0">
                          <a:effectLst/>
                        </a:rPr>
                        <a:t>byte</a:t>
                      </a:r>
                      <a:endParaRPr lang="en-US" sz="2000" dirty="0">
                        <a:solidFill>
                          <a:schemeClr val="tx1"/>
                        </a:solidFill>
                        <a:effectLst/>
                        <a:latin typeface="Calibri"/>
                        <a:ea typeface="Calibri"/>
                        <a:cs typeface="Times New Roman"/>
                      </a:endParaRPr>
                    </a:p>
                  </a:txBody>
                  <a:tcPr marL="68580" marR="68580" marT="0" marB="0"/>
                </a:tc>
              </a:tr>
              <a:tr h="534938">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Double</a:t>
                      </a:r>
                      <a:endParaRPr lang="en-US" sz="2000" dirty="0">
                        <a:solidFill>
                          <a:schemeClr val="tx1"/>
                        </a:solidFill>
                        <a:effectLst/>
                        <a:latin typeface="Calibri"/>
                        <a:ea typeface="Calibri"/>
                        <a:cs typeface="Times New Roman"/>
                      </a:endParaRPr>
                    </a:p>
                  </a:txBody>
                  <a:tcPr marL="68580" marR="68580" marT="0" marB="0"/>
                </a:tc>
                <a:tc>
                  <a:txBody>
                    <a:bodyPr/>
                    <a:lstStyle/>
                    <a:p>
                      <a:pPr marL="190500" marR="0" algn="ctr">
                        <a:lnSpc>
                          <a:spcPts val="1725"/>
                        </a:lnSpc>
                        <a:spcBef>
                          <a:spcPts val="0"/>
                        </a:spcBef>
                        <a:spcAft>
                          <a:spcPts val="0"/>
                        </a:spcAft>
                      </a:pPr>
                      <a:endParaRPr lang="en-US" sz="2400" dirty="0" smtClean="0">
                        <a:effectLst/>
                      </a:endParaRPr>
                    </a:p>
                    <a:p>
                      <a:pPr marL="190500" marR="0" algn="ctr">
                        <a:lnSpc>
                          <a:spcPts val="1725"/>
                        </a:lnSpc>
                        <a:spcBef>
                          <a:spcPts val="0"/>
                        </a:spcBef>
                        <a:spcAft>
                          <a:spcPts val="0"/>
                        </a:spcAft>
                      </a:pPr>
                      <a:r>
                        <a:rPr lang="en-US" sz="2400" dirty="0" smtClean="0">
                          <a:effectLst/>
                        </a:rPr>
                        <a:t>8 </a:t>
                      </a:r>
                      <a:r>
                        <a:rPr lang="en-US" sz="2400" dirty="0">
                          <a:effectLst/>
                        </a:rPr>
                        <a:t>byte</a:t>
                      </a:r>
                      <a:endParaRPr lang="en-US" sz="20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55484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55000" lnSpcReduction="20000"/>
          </a:bodyPr>
          <a:lstStyle/>
          <a:p>
            <a:pPr marL="0" indent="0">
              <a:buNone/>
            </a:pPr>
            <a:r>
              <a:rPr lang="en-US" dirty="0"/>
              <a:t>public class Test </a:t>
            </a:r>
          </a:p>
          <a:p>
            <a:pPr marL="0" indent="0">
              <a:buNone/>
            </a:pPr>
            <a:r>
              <a:rPr lang="en-US" dirty="0"/>
              <a:t>{</a:t>
            </a:r>
          </a:p>
          <a:p>
            <a:pPr marL="0" indent="0">
              <a:buNone/>
            </a:pPr>
            <a:r>
              <a:rPr lang="en-US" dirty="0"/>
              <a:t>   public static void main(String </a:t>
            </a:r>
            <a:r>
              <a:rPr lang="en-US" dirty="0" err="1"/>
              <a:t>args</a:t>
            </a:r>
            <a:r>
              <a:rPr lang="en-US" dirty="0"/>
              <a:t>[]) </a:t>
            </a:r>
          </a:p>
          <a:p>
            <a:pPr marL="0" indent="0">
              <a:buNone/>
            </a:pPr>
            <a:r>
              <a:rPr lang="en-US" dirty="0"/>
              <a:t>{</a:t>
            </a:r>
          </a:p>
          <a:p>
            <a:pPr marL="0" indent="0">
              <a:buNone/>
            </a:pPr>
            <a:r>
              <a:rPr lang="en-US" dirty="0"/>
              <a:t>      int a = 10;</a:t>
            </a:r>
          </a:p>
          <a:p>
            <a:pPr marL="0" indent="0">
              <a:buNone/>
            </a:pPr>
            <a:r>
              <a:rPr lang="en-US" dirty="0"/>
              <a:t>      int b = 20;</a:t>
            </a:r>
          </a:p>
          <a:p>
            <a:pPr marL="0" indent="0">
              <a:buNone/>
            </a:pPr>
            <a:r>
              <a:rPr lang="en-US" dirty="0"/>
              <a:t>      </a:t>
            </a:r>
            <a:r>
              <a:rPr lang="en-US" dirty="0" err="1"/>
              <a:t>System.out.println</a:t>
            </a:r>
            <a:r>
              <a:rPr lang="en-US" dirty="0"/>
              <a:t>("a == b = " + (a == b) );</a:t>
            </a:r>
          </a:p>
          <a:p>
            <a:pPr marL="0" indent="0">
              <a:buNone/>
            </a:pPr>
            <a:r>
              <a:rPr lang="en-US" dirty="0"/>
              <a:t>      </a:t>
            </a:r>
            <a:r>
              <a:rPr lang="en-US" dirty="0" err="1"/>
              <a:t>System.out.println</a:t>
            </a:r>
            <a:r>
              <a:rPr lang="en-US" dirty="0"/>
              <a:t>("a != b = " + (a != b) );</a:t>
            </a:r>
          </a:p>
          <a:p>
            <a:pPr marL="0" indent="0">
              <a:buNone/>
            </a:pPr>
            <a:r>
              <a:rPr lang="en-US" dirty="0"/>
              <a:t>      </a:t>
            </a:r>
            <a:r>
              <a:rPr lang="en-US" dirty="0" err="1"/>
              <a:t>System.out.println</a:t>
            </a:r>
            <a:r>
              <a:rPr lang="en-US" dirty="0"/>
              <a:t>("a &gt; b = " + (a &gt; b) );</a:t>
            </a:r>
          </a:p>
          <a:p>
            <a:pPr marL="0" indent="0">
              <a:buNone/>
            </a:pPr>
            <a:r>
              <a:rPr lang="en-US" dirty="0"/>
              <a:t>      </a:t>
            </a:r>
            <a:r>
              <a:rPr lang="en-US" dirty="0" err="1"/>
              <a:t>System.out.println</a:t>
            </a:r>
            <a:r>
              <a:rPr lang="en-US" dirty="0"/>
              <a:t>("a &lt; b = " + (a &lt; b) );</a:t>
            </a:r>
          </a:p>
          <a:p>
            <a:pPr marL="0" indent="0">
              <a:buNone/>
            </a:pPr>
            <a:r>
              <a:rPr lang="en-US" dirty="0"/>
              <a:t>      </a:t>
            </a:r>
            <a:r>
              <a:rPr lang="en-US" dirty="0" err="1"/>
              <a:t>System.out.println</a:t>
            </a:r>
            <a:r>
              <a:rPr lang="en-US" dirty="0"/>
              <a:t>("b &gt;= a = " + (b &gt;= a) );</a:t>
            </a:r>
          </a:p>
          <a:p>
            <a:pPr marL="0" indent="0">
              <a:buNone/>
            </a:pPr>
            <a:r>
              <a:rPr lang="en-US" dirty="0"/>
              <a:t>      </a:t>
            </a:r>
            <a:r>
              <a:rPr lang="en-US" dirty="0" err="1"/>
              <a:t>System.out.println</a:t>
            </a:r>
            <a:r>
              <a:rPr lang="en-US" dirty="0"/>
              <a:t>("b &lt;= a = " + (b &lt;= a) );</a:t>
            </a:r>
          </a:p>
          <a:p>
            <a:pPr marL="0" indent="0">
              <a:buNone/>
            </a:pPr>
            <a:r>
              <a:rPr lang="en-US" dirty="0"/>
              <a:t>   </a:t>
            </a:r>
            <a:r>
              <a:rPr lang="en-US" dirty="0" smtClean="0"/>
              <a:t>}}</a:t>
            </a:r>
            <a:endParaRPr lang="en-US" dirty="0"/>
          </a:p>
          <a:p>
            <a:pPr marL="0" indent="0">
              <a:buNone/>
            </a:pPr>
            <a:r>
              <a:rPr lang="en-US" dirty="0"/>
              <a:t> </a:t>
            </a:r>
            <a:endParaRPr lang="en-US" dirty="0" smtClean="0"/>
          </a:p>
          <a:p>
            <a:pPr marL="0" indent="0">
              <a:buNone/>
            </a:pPr>
            <a:r>
              <a:rPr lang="en-US" b="1" u="sng" dirty="0" smtClean="0"/>
              <a:t>Output</a:t>
            </a:r>
            <a:endParaRPr lang="en-US" b="1" dirty="0"/>
          </a:p>
          <a:p>
            <a:pPr marL="0" indent="0">
              <a:buNone/>
            </a:pPr>
            <a:r>
              <a:rPr lang="en-US" dirty="0"/>
              <a:t> </a:t>
            </a:r>
          </a:p>
          <a:p>
            <a:pPr marL="0" indent="0">
              <a:buNone/>
            </a:pPr>
            <a:r>
              <a:rPr lang="en-US" dirty="0"/>
              <a:t>a == b = false</a:t>
            </a:r>
          </a:p>
          <a:p>
            <a:pPr marL="0" indent="0">
              <a:buNone/>
            </a:pPr>
            <a:r>
              <a:rPr lang="en-US" dirty="0"/>
              <a:t>a != b = true</a:t>
            </a:r>
          </a:p>
          <a:p>
            <a:pPr marL="0" indent="0">
              <a:buNone/>
            </a:pPr>
            <a:r>
              <a:rPr lang="en-US" dirty="0"/>
              <a:t>a &gt; b = false</a:t>
            </a:r>
          </a:p>
          <a:p>
            <a:pPr marL="0" indent="0">
              <a:buNone/>
            </a:pPr>
            <a:r>
              <a:rPr lang="en-US" dirty="0"/>
              <a:t>a &lt; b = true</a:t>
            </a:r>
          </a:p>
          <a:p>
            <a:pPr marL="0" indent="0">
              <a:buNone/>
            </a:pPr>
            <a:r>
              <a:rPr lang="en-US" dirty="0"/>
              <a:t>b &gt;= a = true</a:t>
            </a:r>
          </a:p>
          <a:p>
            <a:pPr marL="0" indent="0">
              <a:buNone/>
            </a:pPr>
            <a:r>
              <a:rPr lang="en-US" dirty="0"/>
              <a:t>b &lt;= a = false</a:t>
            </a:r>
          </a:p>
          <a:p>
            <a:pPr marL="0" indent="0">
              <a:buNone/>
            </a:pPr>
            <a:endParaRPr lang="en-US" dirty="0"/>
          </a:p>
        </p:txBody>
      </p:sp>
    </p:spTree>
    <p:extLst>
      <p:ext uri="{BB962C8B-B14F-4D97-AF65-F5344CB8AC3E}">
        <p14:creationId xmlns:p14="http://schemas.microsoft.com/office/powerpoint/2010/main" xmlns="" val="3837117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Logical operators</a:t>
            </a:r>
            <a:r>
              <a:rPr lang="en-US" b="1" i="1" dirty="0"/>
              <a:t/>
            </a:r>
            <a:br>
              <a:rPr lang="en-US" b="1" i="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48049362"/>
              </p:ext>
            </p:extLst>
          </p:nvPr>
        </p:nvGraphicFramePr>
        <p:xfrm>
          <a:off x="609600" y="2209800"/>
          <a:ext cx="7848600" cy="3048000"/>
        </p:xfrm>
        <a:graphic>
          <a:graphicData uri="http://schemas.openxmlformats.org/drawingml/2006/table">
            <a:tbl>
              <a:tblPr firstRow="1" firstCol="1" bandRow="1">
                <a:tableStyleId>{5940675A-B579-460E-94D1-54222C63F5DA}</a:tableStyleId>
              </a:tblPr>
              <a:tblGrid>
                <a:gridCol w="2616200"/>
                <a:gridCol w="2616200"/>
                <a:gridCol w="2616200"/>
              </a:tblGrid>
              <a:tr h="762000">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Operator</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Description</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Example</a:t>
                      </a:r>
                      <a:endParaRPr lang="en-US" sz="1800" dirty="0">
                        <a:effectLst/>
                        <a:latin typeface="Calibri"/>
                        <a:ea typeface="Calibri"/>
                        <a:cs typeface="Times New Roman"/>
                      </a:endParaRPr>
                    </a:p>
                  </a:txBody>
                  <a:tcPr marL="68580" marR="68580" marT="0" marB="0"/>
                </a:tc>
              </a:tr>
              <a:tr h="762000">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&amp;&amp;</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Logical </a:t>
                      </a:r>
                      <a:r>
                        <a:rPr lang="en-US" sz="2000" dirty="0">
                          <a:effectLst/>
                        </a:rPr>
                        <a:t>AND</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r>
                        <a:rPr lang="en-US" sz="2000" dirty="0">
                          <a:effectLst/>
                        </a:rPr>
                        <a:t>a &amp;&amp; b) is false</a:t>
                      </a:r>
                      <a:endParaRPr lang="en-US" sz="1800" dirty="0">
                        <a:effectLst/>
                        <a:latin typeface="Calibri"/>
                        <a:ea typeface="Calibri"/>
                        <a:cs typeface="Times New Roman"/>
                      </a:endParaRPr>
                    </a:p>
                  </a:txBody>
                  <a:tcPr marL="68580" marR="68580" marT="0" marB="0"/>
                </a:tc>
              </a:tr>
              <a:tr h="762000">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Logical </a:t>
                      </a:r>
                      <a:r>
                        <a:rPr lang="en-US" sz="2000" dirty="0">
                          <a:effectLst/>
                        </a:rPr>
                        <a:t>OR</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r>
                        <a:rPr lang="en-US" sz="2000" dirty="0">
                          <a:effectLst/>
                        </a:rPr>
                        <a:t>a || b) is true</a:t>
                      </a:r>
                      <a:endParaRPr lang="en-US" sz="1800" dirty="0">
                        <a:effectLst/>
                        <a:latin typeface="Calibri"/>
                        <a:ea typeface="Calibri"/>
                        <a:cs typeface="Times New Roman"/>
                      </a:endParaRPr>
                    </a:p>
                  </a:txBody>
                  <a:tcPr marL="68580" marR="68580" marT="0" marB="0"/>
                </a:tc>
              </a:tr>
              <a:tr h="762000">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Logical </a:t>
                      </a:r>
                      <a:r>
                        <a:rPr lang="en-US" sz="2000" dirty="0">
                          <a:effectLst/>
                        </a:rPr>
                        <a:t>NOT</a:t>
                      </a:r>
                      <a:endParaRPr lang="en-US" sz="18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000" dirty="0" smtClean="0">
                        <a:effectLst/>
                      </a:endParaRPr>
                    </a:p>
                    <a:p>
                      <a:pPr marL="0" marR="0">
                        <a:lnSpc>
                          <a:spcPts val="1500"/>
                        </a:lnSpc>
                        <a:spcBef>
                          <a:spcPts val="0"/>
                        </a:spcBef>
                        <a:spcAft>
                          <a:spcPts val="1500"/>
                        </a:spcAft>
                      </a:pPr>
                      <a:r>
                        <a:rPr lang="en-US" sz="2000" dirty="0" smtClean="0">
                          <a:effectLst/>
                        </a:rPr>
                        <a:t>(!</a:t>
                      </a:r>
                      <a:r>
                        <a:rPr lang="en-US" sz="2000" dirty="0">
                          <a:effectLst/>
                        </a:rPr>
                        <a:t>a) is false</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598623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Bitwise </a:t>
            </a:r>
            <a:r>
              <a:rPr lang="en-US" b="1" dirty="0" smtClean="0"/>
              <a:t>operators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01962948"/>
              </p:ext>
            </p:extLst>
          </p:nvPr>
        </p:nvGraphicFramePr>
        <p:xfrm>
          <a:off x="457200" y="1447800"/>
          <a:ext cx="8305800" cy="4876806"/>
        </p:xfrm>
        <a:graphic>
          <a:graphicData uri="http://schemas.openxmlformats.org/drawingml/2006/table">
            <a:tbl>
              <a:tblPr firstRow="1" firstCol="1" bandRow="1">
                <a:tableStyleId>{5940675A-B579-460E-94D1-54222C63F5DA}</a:tableStyleId>
              </a:tblPr>
              <a:tblGrid>
                <a:gridCol w="1752600"/>
                <a:gridCol w="6553200"/>
              </a:tblGrid>
              <a:tr h="812801">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Operator</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Description</a:t>
                      </a:r>
                      <a:endParaRPr lang="en-US" sz="2400" dirty="0">
                        <a:effectLst/>
                        <a:latin typeface="Calibri"/>
                        <a:ea typeface="Calibri"/>
                        <a:cs typeface="Times New Roman"/>
                      </a:endParaRPr>
                    </a:p>
                  </a:txBody>
                  <a:tcPr marL="68580" marR="68580" marT="0" marB="0"/>
                </a:tc>
              </a:tr>
              <a:tr h="812801">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&amp;</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Bitwise </a:t>
                      </a:r>
                      <a:r>
                        <a:rPr lang="en-US" sz="2800" dirty="0">
                          <a:effectLst/>
                        </a:rPr>
                        <a:t>AND</a:t>
                      </a:r>
                      <a:endParaRPr lang="en-US" sz="2400" dirty="0">
                        <a:effectLst/>
                        <a:latin typeface="Calibri"/>
                        <a:ea typeface="Calibri"/>
                        <a:cs typeface="Times New Roman"/>
                      </a:endParaRPr>
                    </a:p>
                  </a:txBody>
                  <a:tcPr marL="68580" marR="68580" marT="0" marB="0"/>
                </a:tc>
              </a:tr>
              <a:tr h="812801">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Bitwise </a:t>
                      </a:r>
                      <a:r>
                        <a:rPr lang="en-US" sz="2800" dirty="0">
                          <a:effectLst/>
                        </a:rPr>
                        <a:t>OR</a:t>
                      </a:r>
                      <a:endParaRPr lang="en-US" sz="2400" dirty="0">
                        <a:effectLst/>
                        <a:latin typeface="Calibri"/>
                        <a:ea typeface="Calibri"/>
                        <a:cs typeface="Times New Roman"/>
                      </a:endParaRPr>
                    </a:p>
                  </a:txBody>
                  <a:tcPr marL="68580" marR="68580" marT="0" marB="0"/>
                </a:tc>
              </a:tr>
              <a:tr h="812801">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Bitwise </a:t>
                      </a:r>
                      <a:r>
                        <a:rPr lang="en-US" sz="2800" dirty="0">
                          <a:effectLst/>
                        </a:rPr>
                        <a:t>exclusive OR</a:t>
                      </a:r>
                      <a:endParaRPr lang="en-US" sz="2400" dirty="0">
                        <a:effectLst/>
                        <a:latin typeface="Calibri"/>
                        <a:ea typeface="Calibri"/>
                        <a:cs typeface="Times New Roman"/>
                      </a:endParaRPr>
                    </a:p>
                  </a:txBody>
                  <a:tcPr marL="68580" marR="68580" marT="0" marB="0"/>
                </a:tc>
              </a:tr>
              <a:tr h="812801">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&gt;&gt;</a:t>
                      </a:r>
                      <a:r>
                        <a:rPr lang="en-US" sz="2800" dirty="0">
                          <a:effectLst/>
                        </a:rPr>
                        <a:t> </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left </a:t>
                      </a:r>
                      <a:r>
                        <a:rPr lang="en-US" sz="2800" dirty="0">
                          <a:effectLst/>
                        </a:rPr>
                        <a:t>shift</a:t>
                      </a:r>
                      <a:endParaRPr lang="en-US" sz="2400" dirty="0">
                        <a:effectLst/>
                        <a:latin typeface="Calibri"/>
                        <a:ea typeface="Calibri"/>
                        <a:cs typeface="Times New Roman"/>
                      </a:endParaRPr>
                    </a:p>
                  </a:txBody>
                  <a:tcPr marL="68580" marR="68580" marT="0" marB="0"/>
                </a:tc>
              </a:tr>
              <a:tr h="812801">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&lt;&lt;</a:t>
                      </a:r>
                      <a:r>
                        <a:rPr lang="en-US" sz="2800" dirty="0">
                          <a:effectLst/>
                        </a:rPr>
                        <a:t> </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right </a:t>
                      </a:r>
                      <a:r>
                        <a:rPr lang="en-US" sz="2800" dirty="0">
                          <a:effectLst/>
                        </a:rPr>
                        <a:t>shift</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38691698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642722"/>
              </p:ext>
            </p:extLst>
          </p:nvPr>
        </p:nvGraphicFramePr>
        <p:xfrm>
          <a:off x="443348" y="1884216"/>
          <a:ext cx="8167250" cy="4287985"/>
        </p:xfrm>
        <a:graphic>
          <a:graphicData uri="http://schemas.openxmlformats.org/drawingml/2006/table">
            <a:tbl>
              <a:tblPr firstRow="1" firstCol="1" bandRow="1">
                <a:tableStyleId>{5940675A-B579-460E-94D1-54222C63F5DA}</a:tableStyleId>
              </a:tblPr>
              <a:tblGrid>
                <a:gridCol w="1633450"/>
                <a:gridCol w="1633450"/>
                <a:gridCol w="1633450"/>
                <a:gridCol w="1633450"/>
                <a:gridCol w="1633450"/>
              </a:tblGrid>
              <a:tr h="857597">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B</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 </a:t>
                      </a:r>
                      <a:r>
                        <a:rPr lang="en-US" sz="2800" dirty="0">
                          <a:effectLst/>
                        </a:rPr>
                        <a:t>&amp; b</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 </a:t>
                      </a:r>
                      <a:r>
                        <a:rPr lang="en-US" sz="2800" dirty="0">
                          <a:effectLst/>
                        </a:rPr>
                        <a:t>| b</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 </a:t>
                      </a:r>
                      <a:r>
                        <a:rPr lang="en-US" sz="2800" dirty="0">
                          <a:effectLst/>
                        </a:rPr>
                        <a:t>^ b</a:t>
                      </a:r>
                      <a:endParaRPr lang="en-US" sz="2400" dirty="0">
                        <a:effectLst/>
                        <a:latin typeface="Calibri"/>
                        <a:ea typeface="Calibri"/>
                        <a:cs typeface="Times New Roman"/>
                      </a:endParaRPr>
                    </a:p>
                  </a:txBody>
                  <a:tcPr marL="68580" marR="68580" marT="0" marB="0"/>
                </a:tc>
              </a:tr>
              <a:tr h="857597">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r>
              <a:tr h="857597">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r>
              <a:tr h="857597">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r>
              <a:tr h="857597">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1</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0</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014181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Example</a:t>
            </a:r>
            <a:endParaRPr lang="en-US" dirty="0"/>
          </a:p>
          <a:p>
            <a:pPr marL="0" indent="0">
              <a:buNone/>
            </a:pPr>
            <a:r>
              <a:rPr lang="en-US" dirty="0"/>
              <a:t>a = 0001000</a:t>
            </a:r>
          </a:p>
          <a:p>
            <a:pPr marL="0" indent="0">
              <a:buNone/>
            </a:pPr>
            <a:r>
              <a:rPr lang="en-US" dirty="0"/>
              <a:t>b = 2</a:t>
            </a:r>
          </a:p>
          <a:p>
            <a:pPr marL="0" indent="0">
              <a:buNone/>
            </a:pPr>
            <a:r>
              <a:rPr lang="en-US" dirty="0"/>
              <a:t>a &lt;&lt; b = </a:t>
            </a:r>
            <a:r>
              <a:rPr lang="en-US" dirty="0" smtClean="0"/>
              <a:t>0100000  right shift</a:t>
            </a:r>
            <a:endParaRPr lang="en-US" dirty="0"/>
          </a:p>
          <a:p>
            <a:pPr marL="0" indent="0">
              <a:buNone/>
            </a:pPr>
            <a:r>
              <a:rPr lang="en-US" dirty="0"/>
              <a:t>a &gt;&gt; b = 0000010 </a:t>
            </a:r>
            <a:r>
              <a:rPr lang="en-US" dirty="0" smtClean="0"/>
              <a:t> left shift</a:t>
            </a:r>
            <a:endParaRPr lang="en-US" dirty="0"/>
          </a:p>
          <a:p>
            <a:pPr marL="0" indent="0">
              <a:buNone/>
            </a:pPr>
            <a:endParaRPr lang="en-US" dirty="0"/>
          </a:p>
        </p:txBody>
      </p:sp>
    </p:spTree>
    <p:extLst>
      <p:ext uri="{BB962C8B-B14F-4D97-AF65-F5344CB8AC3E}">
        <p14:creationId xmlns:p14="http://schemas.microsoft.com/office/powerpoint/2010/main" xmlns="" val="4810300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Assignment Operators</a:t>
            </a:r>
            <a:endParaRPr lang="en-US"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67076684"/>
              </p:ext>
            </p:extLst>
          </p:nvPr>
        </p:nvGraphicFramePr>
        <p:xfrm>
          <a:off x="457200" y="1828797"/>
          <a:ext cx="8229600" cy="4648203"/>
        </p:xfrm>
        <a:graphic>
          <a:graphicData uri="http://schemas.openxmlformats.org/drawingml/2006/table">
            <a:tbl>
              <a:tblPr firstRow="1" firstCol="1" bandRow="1">
                <a:tableStyleId>{5940675A-B579-460E-94D1-54222C63F5DA}</a:tableStyleId>
              </a:tblPr>
              <a:tblGrid>
                <a:gridCol w="1676400"/>
                <a:gridCol w="6553200"/>
              </a:tblGrid>
              <a:tr h="664029">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Operator</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Example</a:t>
                      </a:r>
                      <a:endParaRPr lang="en-US" sz="2400" dirty="0">
                        <a:effectLst/>
                        <a:latin typeface="Calibri"/>
                        <a:ea typeface="Calibri"/>
                        <a:cs typeface="Times New Roman"/>
                      </a:endParaRPr>
                    </a:p>
                  </a:txBody>
                  <a:tcPr marL="68580" marR="68580" marT="0" marB="0"/>
                </a:tc>
              </a:tr>
              <a:tr h="664029">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 </a:t>
                      </a:r>
                      <a:r>
                        <a:rPr lang="en-US" sz="2800" dirty="0">
                          <a:effectLst/>
                        </a:rPr>
                        <a:t>= b</a:t>
                      </a:r>
                      <a:endParaRPr lang="en-US" sz="2400" dirty="0">
                        <a:effectLst/>
                        <a:latin typeface="Calibri"/>
                        <a:ea typeface="Calibri"/>
                        <a:cs typeface="Times New Roman"/>
                      </a:endParaRPr>
                    </a:p>
                  </a:txBody>
                  <a:tcPr marL="68580" marR="68580" marT="0" marB="0"/>
                </a:tc>
              </a:tr>
              <a:tr h="664029">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a:t>
                      </a:r>
                      <a:r>
                        <a:rPr lang="en-US" sz="2800" dirty="0">
                          <a:effectLst/>
                        </a:rPr>
                        <a:t>+=b is same as a=</a:t>
                      </a:r>
                      <a:r>
                        <a:rPr lang="en-US" sz="2800" dirty="0" err="1">
                          <a:effectLst/>
                        </a:rPr>
                        <a:t>a+b</a:t>
                      </a:r>
                      <a:endParaRPr lang="en-US" sz="2400" dirty="0">
                        <a:effectLst/>
                        <a:latin typeface="Calibri"/>
                        <a:ea typeface="Calibri"/>
                        <a:cs typeface="Times New Roman"/>
                      </a:endParaRPr>
                    </a:p>
                  </a:txBody>
                  <a:tcPr marL="68580" marR="68580" marT="0" marB="0"/>
                </a:tc>
              </a:tr>
              <a:tr h="664029">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a:t>
                      </a:r>
                      <a:r>
                        <a:rPr lang="en-US" sz="2800" dirty="0">
                          <a:effectLst/>
                        </a:rPr>
                        <a:t>=b is same as a=a-b</a:t>
                      </a:r>
                      <a:endParaRPr lang="en-US" sz="2400" dirty="0">
                        <a:effectLst/>
                        <a:latin typeface="Calibri"/>
                        <a:ea typeface="Calibri"/>
                        <a:cs typeface="Times New Roman"/>
                      </a:endParaRPr>
                    </a:p>
                  </a:txBody>
                  <a:tcPr marL="68580" marR="68580" marT="0" marB="0"/>
                </a:tc>
              </a:tr>
              <a:tr h="664029">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a:t>
                      </a:r>
                      <a:r>
                        <a:rPr lang="en-US" sz="2800" dirty="0">
                          <a:effectLst/>
                        </a:rPr>
                        <a:t>*=b is same as a=a*b</a:t>
                      </a:r>
                      <a:endParaRPr lang="en-US" sz="2400" dirty="0">
                        <a:effectLst/>
                        <a:latin typeface="Calibri"/>
                        <a:ea typeface="Calibri"/>
                        <a:cs typeface="Times New Roman"/>
                      </a:endParaRPr>
                    </a:p>
                  </a:txBody>
                  <a:tcPr marL="68580" marR="68580" marT="0" marB="0"/>
                </a:tc>
              </a:tr>
              <a:tr h="664029">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a:t>
                      </a:r>
                      <a:r>
                        <a:rPr lang="en-US" sz="2800" dirty="0">
                          <a:effectLst/>
                        </a:rPr>
                        <a:t>/=b is same as a=a/b</a:t>
                      </a:r>
                      <a:endParaRPr lang="en-US" sz="2400" dirty="0">
                        <a:effectLst/>
                        <a:latin typeface="Calibri"/>
                        <a:ea typeface="Calibri"/>
                        <a:cs typeface="Times New Roman"/>
                      </a:endParaRPr>
                    </a:p>
                  </a:txBody>
                  <a:tcPr marL="68580" marR="68580" marT="0" marB="0"/>
                </a:tc>
              </a:tr>
              <a:tr h="664029">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t>
                      </a:r>
                      <a:endParaRPr lang="en-US" sz="2400" dirty="0">
                        <a:effectLst/>
                        <a:latin typeface="Calibri"/>
                        <a:ea typeface="Calibri"/>
                        <a:cs typeface="Times New Roman"/>
                      </a:endParaRPr>
                    </a:p>
                  </a:txBody>
                  <a:tcPr marL="68580" marR="68580" marT="0" marB="0"/>
                </a:tc>
                <a:tc>
                  <a:txBody>
                    <a:bodyPr/>
                    <a:lstStyle/>
                    <a:p>
                      <a:pPr marL="0" marR="0">
                        <a:lnSpc>
                          <a:spcPts val="1500"/>
                        </a:lnSpc>
                        <a:spcBef>
                          <a:spcPts val="0"/>
                        </a:spcBef>
                        <a:spcAft>
                          <a:spcPts val="1500"/>
                        </a:spcAft>
                      </a:pPr>
                      <a:endParaRPr lang="en-US" sz="2800" dirty="0" smtClean="0">
                        <a:effectLst/>
                      </a:endParaRPr>
                    </a:p>
                    <a:p>
                      <a:pPr marL="0" marR="0">
                        <a:lnSpc>
                          <a:spcPts val="1500"/>
                        </a:lnSpc>
                        <a:spcBef>
                          <a:spcPts val="0"/>
                        </a:spcBef>
                        <a:spcAft>
                          <a:spcPts val="1500"/>
                        </a:spcAft>
                      </a:pPr>
                      <a:r>
                        <a:rPr lang="en-US" sz="2800" dirty="0" smtClean="0">
                          <a:effectLst/>
                        </a:rPr>
                        <a:t>a</a:t>
                      </a:r>
                      <a:r>
                        <a:rPr lang="en-US" sz="2800" dirty="0">
                          <a:effectLst/>
                        </a:rPr>
                        <a:t>%=b is same as a=</a:t>
                      </a:r>
                      <a:r>
                        <a:rPr lang="en-US" sz="2800" dirty="0" err="1">
                          <a:effectLst/>
                        </a:rPr>
                        <a:t>a%b</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481620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Misc</a:t>
            </a:r>
            <a:r>
              <a:rPr lang="en-US" b="1" dirty="0"/>
              <a:t> </a:t>
            </a:r>
            <a:r>
              <a:rPr lang="en-US" b="1" dirty="0" smtClean="0"/>
              <a:t>operator</a:t>
            </a:r>
            <a:endParaRPr lang="en-US" dirty="0"/>
          </a:p>
        </p:txBody>
      </p:sp>
      <p:sp>
        <p:nvSpPr>
          <p:cNvPr id="3" name="Content Placeholder 2"/>
          <p:cNvSpPr>
            <a:spLocks noGrp="1"/>
          </p:cNvSpPr>
          <p:nvPr>
            <p:ph idx="1"/>
          </p:nvPr>
        </p:nvSpPr>
        <p:spPr/>
        <p:txBody>
          <a:bodyPr/>
          <a:lstStyle/>
          <a:p>
            <a:r>
              <a:rPr lang="en-US" b="1" dirty="0"/>
              <a:t>Conditional </a:t>
            </a:r>
            <a:r>
              <a:rPr lang="en-US" b="1" dirty="0" smtClean="0"/>
              <a:t>operator</a:t>
            </a:r>
          </a:p>
          <a:p>
            <a:pPr marL="0" indent="0">
              <a:buNone/>
            </a:pPr>
            <a:endParaRPr lang="en-US" b="1" dirty="0"/>
          </a:p>
          <a:p>
            <a:r>
              <a:rPr lang="en-US" dirty="0"/>
              <a:t>epr1 ? expr2 : expr3</a:t>
            </a:r>
          </a:p>
          <a:p>
            <a:r>
              <a:rPr lang="en-US" dirty="0" smtClean="0"/>
              <a:t>If</a:t>
            </a:r>
            <a:r>
              <a:rPr lang="en-US" dirty="0"/>
              <a:t> epr1 Condition is true? Then value expr2 : Otherwise value expr3</a:t>
            </a:r>
          </a:p>
          <a:p>
            <a:pPr marL="0" indent="0">
              <a:buNone/>
            </a:pPr>
            <a:endParaRPr lang="en-US" b="1" dirty="0"/>
          </a:p>
        </p:txBody>
      </p:sp>
    </p:spTree>
    <p:extLst>
      <p:ext uri="{BB962C8B-B14F-4D97-AF65-F5344CB8AC3E}">
        <p14:creationId xmlns:p14="http://schemas.microsoft.com/office/powerpoint/2010/main" xmlns="" val="3168239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Java Ternary Operator Example</a:t>
            </a:r>
            <a:r>
              <a:rPr lang="en-US" dirty="0"/>
              <a:t/>
            </a:r>
            <a:br>
              <a:rPr lang="en-US" dirty="0"/>
            </a:br>
            <a:endParaRPr lang="en-US" dirty="0"/>
          </a:p>
        </p:txBody>
      </p:sp>
      <p:sp>
        <p:nvSpPr>
          <p:cNvPr id="3" name="Content Placeholder 2"/>
          <p:cNvSpPr>
            <a:spLocks noGrp="1"/>
          </p:cNvSpPr>
          <p:nvPr>
            <p:ph idx="1"/>
          </p:nvPr>
        </p:nvSpPr>
        <p:spPr>
          <a:xfrm>
            <a:off x="381000" y="1570037"/>
            <a:ext cx="8229600" cy="5059363"/>
          </a:xfrm>
        </p:spPr>
        <p:txBody>
          <a:bodyPr>
            <a:normAutofit fontScale="85000" lnSpcReduction="20000"/>
          </a:bodyPr>
          <a:lstStyle/>
          <a:p>
            <a:pPr marL="0" indent="0">
              <a:buNone/>
            </a:pPr>
            <a:r>
              <a:rPr lang="en-US" b="1" dirty="0" smtClean="0"/>
              <a:t>class</a:t>
            </a:r>
            <a:r>
              <a:rPr lang="en-US" dirty="0"/>
              <a:t> </a:t>
            </a:r>
            <a:r>
              <a:rPr lang="en-US" dirty="0" err="1"/>
              <a:t>OperatorExample</a:t>
            </a:r>
            <a:endParaRPr lang="en-US" dirty="0"/>
          </a:p>
          <a:p>
            <a:pPr marL="0" indent="0">
              <a:buNone/>
            </a:pP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p>
          <a:p>
            <a:pPr marL="0" indent="0">
              <a:buNone/>
            </a:pPr>
            <a:r>
              <a:rPr lang="en-US" dirty="0"/>
              <a:t>{  </a:t>
            </a:r>
          </a:p>
          <a:p>
            <a:pPr marL="0" indent="0">
              <a:buNone/>
            </a:pPr>
            <a:r>
              <a:rPr lang="en-US" b="1" dirty="0"/>
              <a:t>int</a:t>
            </a:r>
            <a:r>
              <a:rPr lang="en-US" dirty="0"/>
              <a:t> a=2;  </a:t>
            </a:r>
          </a:p>
          <a:p>
            <a:pPr marL="0" indent="0">
              <a:buNone/>
            </a:pPr>
            <a:r>
              <a:rPr lang="en-US" b="1" dirty="0"/>
              <a:t>int</a:t>
            </a:r>
            <a:r>
              <a:rPr lang="en-US" dirty="0"/>
              <a:t> b=5;  </a:t>
            </a:r>
          </a:p>
          <a:p>
            <a:pPr marL="0" indent="0">
              <a:buNone/>
            </a:pPr>
            <a:r>
              <a:rPr lang="en-US" b="1" dirty="0"/>
              <a:t>int</a:t>
            </a:r>
            <a:r>
              <a:rPr lang="en-US" dirty="0"/>
              <a:t> min=(a&lt;b)?</a:t>
            </a:r>
            <a:r>
              <a:rPr lang="en-US" dirty="0" err="1"/>
              <a:t>a:b</a:t>
            </a:r>
            <a:r>
              <a:rPr lang="en-US" dirty="0"/>
              <a:t>;  </a:t>
            </a:r>
          </a:p>
          <a:p>
            <a:pPr marL="0" indent="0">
              <a:buNone/>
            </a:pPr>
            <a:r>
              <a:rPr lang="en-US" dirty="0" err="1"/>
              <a:t>System.out.println</a:t>
            </a:r>
            <a:r>
              <a:rPr lang="en-US" dirty="0"/>
              <a:t>(min);  </a:t>
            </a:r>
          </a:p>
          <a:p>
            <a:pPr marL="0" indent="0">
              <a:buNone/>
            </a:pPr>
            <a:r>
              <a:rPr lang="en-US" dirty="0"/>
              <a:t>}}  </a:t>
            </a:r>
            <a:endParaRPr lang="en-US" dirty="0" smtClean="0"/>
          </a:p>
          <a:p>
            <a:pPr marL="0" indent="0">
              <a:buNone/>
            </a:pPr>
            <a:endParaRPr lang="en-US" dirty="0"/>
          </a:p>
          <a:p>
            <a:pPr marL="0" indent="0">
              <a:buNone/>
            </a:pPr>
            <a:r>
              <a:rPr lang="en-US" b="1" u="sng" dirty="0"/>
              <a:t>Output:</a:t>
            </a:r>
            <a:endParaRPr lang="en-US" dirty="0"/>
          </a:p>
          <a:p>
            <a:pPr marL="0" indent="0">
              <a:buNone/>
            </a:pPr>
            <a:r>
              <a:rPr lang="en-US" dirty="0"/>
              <a:t>2</a:t>
            </a:r>
          </a:p>
          <a:p>
            <a:pPr marL="0" indent="0">
              <a:buNone/>
            </a:pPr>
            <a:endParaRPr lang="en-US" dirty="0"/>
          </a:p>
        </p:txBody>
      </p:sp>
    </p:spTree>
    <p:extLst>
      <p:ext uri="{BB962C8B-B14F-4D97-AF65-F5344CB8AC3E}">
        <p14:creationId xmlns:p14="http://schemas.microsoft.com/office/powerpoint/2010/main" xmlns="" val="3305398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Increment and Decrement Operator </a:t>
            </a:r>
            <a:endParaRPr lang="en-US" dirty="0"/>
          </a:p>
        </p:txBody>
      </p:sp>
      <p:sp>
        <p:nvSpPr>
          <p:cNvPr id="3" name="Content Placeholder 2"/>
          <p:cNvSpPr>
            <a:spLocks noGrp="1"/>
          </p:cNvSpPr>
          <p:nvPr>
            <p:ph idx="1"/>
          </p:nvPr>
        </p:nvSpPr>
        <p:spPr/>
        <p:txBody>
          <a:bodyPr/>
          <a:lstStyle/>
          <a:p>
            <a:pPr lvl="0"/>
            <a:r>
              <a:rPr lang="en-US" dirty="0" smtClean="0"/>
              <a:t>Pre </a:t>
            </a:r>
            <a:r>
              <a:rPr lang="en-US" dirty="0"/>
              <a:t>Increment / Pre Decrement Operator</a:t>
            </a:r>
          </a:p>
          <a:p>
            <a:pPr lvl="0"/>
            <a:r>
              <a:rPr lang="en-US" dirty="0"/>
              <a:t>Post Increment / Post Decrement </a:t>
            </a:r>
            <a:r>
              <a:rPr lang="en-US" dirty="0" smtClean="0"/>
              <a:t>Operator</a:t>
            </a:r>
          </a:p>
          <a:p>
            <a:pPr lvl="0"/>
            <a:endParaRPr lang="en-US" dirty="0"/>
          </a:p>
          <a:p>
            <a:pPr marL="0" indent="0">
              <a:buNone/>
            </a:pPr>
            <a:r>
              <a:rPr lang="en-US" b="1" dirty="0"/>
              <a:t>Syntax :</a:t>
            </a:r>
            <a:endParaRPr lang="en-US" dirty="0"/>
          </a:p>
          <a:p>
            <a:r>
              <a:rPr lang="en-US" dirty="0"/>
              <a:t>++ Increment operator : increments a value by 1</a:t>
            </a:r>
          </a:p>
          <a:p>
            <a:r>
              <a:rPr lang="en-US" dirty="0"/>
              <a:t>-- Decrement operator : decrements a value by 1</a:t>
            </a:r>
          </a:p>
          <a:p>
            <a:pPr lvl="0"/>
            <a:endParaRPr lang="en-US" dirty="0"/>
          </a:p>
          <a:p>
            <a:endParaRPr lang="en-US" dirty="0"/>
          </a:p>
        </p:txBody>
      </p:sp>
    </p:spTree>
    <p:extLst>
      <p:ext uri="{BB962C8B-B14F-4D97-AF65-F5344CB8AC3E}">
        <p14:creationId xmlns:p14="http://schemas.microsoft.com/office/powerpoint/2010/main" xmlns="" val="28353597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262871146"/>
              </p:ext>
            </p:extLst>
          </p:nvPr>
        </p:nvGraphicFramePr>
        <p:xfrm>
          <a:off x="304800" y="381000"/>
          <a:ext cx="8458200" cy="827385"/>
        </p:xfrm>
        <a:graphic>
          <a:graphicData uri="http://schemas.openxmlformats.org/drawingml/2006/table">
            <a:tbl>
              <a:tblPr/>
              <a:tblGrid>
                <a:gridCol w="8272356"/>
                <a:gridCol w="185844"/>
              </a:tblGrid>
              <a:tr h="827385">
                <a:tc>
                  <a:txBody>
                    <a:bodyPr/>
                    <a:lstStyle/>
                    <a:p>
                      <a:r>
                        <a:rPr lang="en-US" sz="2000" dirty="0">
                          <a:effectLst/>
                        </a:rPr>
                        <a:t>x++ is called post increment // firstly it will print then increase the value by 1. </a:t>
                      </a:r>
                      <a:br>
                        <a:rPr lang="en-US" sz="2000" dirty="0">
                          <a:effectLst/>
                        </a:rPr>
                      </a:br>
                      <a:r>
                        <a:rPr lang="en-US" sz="2000" dirty="0" smtClean="0">
                          <a:effectLst/>
                        </a:rPr>
                        <a:t>++</a:t>
                      </a:r>
                      <a:r>
                        <a:rPr lang="en-US" sz="2000" dirty="0">
                          <a:effectLst/>
                        </a:rPr>
                        <a:t>x is called pre increment // firstly it will increase the value by 1 then print.</a:t>
                      </a:r>
                    </a:p>
                  </a:txBody>
                  <a:tcPr marL="77762" marR="77762" marT="77762" marB="77762" anchor="ctr">
                    <a:lnL w="9525" cap="flat" cmpd="sng" algn="ctr">
                      <a:solidFill>
                        <a:srgbClr val="D5DDC6"/>
                      </a:solidFill>
                      <a:prstDash val="solid"/>
                      <a:round/>
                      <a:headEnd type="none" w="med" len="med"/>
                      <a:tailEnd type="none" w="med" len="med"/>
                    </a:lnL>
                    <a:lnR w="9525" cap="flat" cmpd="sng" algn="ctr">
                      <a:solidFill>
                        <a:srgbClr val="D5DDC6"/>
                      </a:solidFill>
                      <a:prstDash val="solid"/>
                      <a:round/>
                      <a:headEnd type="none" w="med" len="med"/>
                      <a:tailEnd type="none" w="med" len="med"/>
                    </a:lnR>
                    <a:lnT w="9525" cap="flat" cmpd="sng" algn="ctr">
                      <a:solidFill>
                        <a:srgbClr val="D5DDC6"/>
                      </a:solidFill>
                      <a:prstDash val="solid"/>
                      <a:round/>
                      <a:headEnd type="none" w="med" len="med"/>
                      <a:tailEnd type="none" w="med" len="med"/>
                    </a:lnT>
                    <a:lnB w="9525" cap="flat" cmpd="sng" algn="ctr">
                      <a:solidFill>
                        <a:srgbClr val="D5DDC6"/>
                      </a:solidFill>
                      <a:prstDash val="solid"/>
                      <a:round/>
                      <a:headEnd type="none" w="med" len="med"/>
                      <a:tailEnd type="none" w="med" len="med"/>
                    </a:lnB>
                    <a:solidFill>
                      <a:srgbClr val="FFFFFF"/>
                    </a:solidFill>
                  </a:tcPr>
                </a:tc>
                <a:tc>
                  <a:txBody>
                    <a:bodyPr/>
                    <a:lstStyle/>
                    <a:p>
                      <a:endParaRPr lang="en-US" sz="2000" dirty="0">
                        <a:effectLst/>
                      </a:endParaRPr>
                    </a:p>
                  </a:txBody>
                  <a:tcPr marL="77762" marR="77762" marT="77762" marB="77762">
                    <a:lnL w="9525" cap="flat" cmpd="sng" algn="ctr">
                      <a:solidFill>
                        <a:srgbClr val="D5DDC6"/>
                      </a:solidFill>
                      <a:prstDash val="solid"/>
                      <a:round/>
                      <a:headEnd type="none" w="med" len="med"/>
                      <a:tailEnd type="none" w="med" len="med"/>
                    </a:lnL>
                    <a:lnR w="9525" cap="flat" cmpd="sng" algn="ctr">
                      <a:solidFill>
                        <a:srgbClr val="D5DDC6"/>
                      </a:solidFill>
                      <a:prstDash val="solid"/>
                      <a:round/>
                      <a:headEnd type="none" w="med" len="med"/>
                      <a:tailEnd type="none" w="med" len="med"/>
                    </a:lnR>
                    <a:lnT w="9525" cap="flat" cmpd="sng" algn="ctr">
                      <a:solidFill>
                        <a:srgbClr val="D5DDC6"/>
                      </a:solidFill>
                      <a:prstDash val="solid"/>
                      <a:round/>
                      <a:headEnd type="none" w="med" len="med"/>
                      <a:tailEnd type="none" w="med" len="med"/>
                    </a:lnT>
                    <a:lnB w="9525" cap="flat" cmpd="sng" algn="ctr">
                      <a:solidFill>
                        <a:srgbClr val="D5DDC6"/>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455613" y="34432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455613" y="1600200"/>
            <a:ext cx="7240587" cy="4524315"/>
          </a:xfrm>
          <a:prstGeom prst="rect">
            <a:avLst/>
          </a:prstGeom>
          <a:noFill/>
        </p:spPr>
        <p:txBody>
          <a:bodyPr wrap="square" rtlCol="0">
            <a:spAutoFit/>
          </a:bodyPr>
          <a:lstStyle/>
          <a:p>
            <a:r>
              <a:rPr lang="en-US" dirty="0"/>
              <a:t>Increment operators can be prefix </a:t>
            </a:r>
            <a:br>
              <a:rPr lang="en-US" dirty="0"/>
            </a:br>
            <a:r>
              <a:rPr lang="en-US" dirty="0"/>
              <a:t>X=42; </a:t>
            </a:r>
            <a:br>
              <a:rPr lang="en-US" dirty="0"/>
            </a:br>
            <a:r>
              <a:rPr lang="en-US" dirty="0"/>
              <a:t>Y=++x; </a:t>
            </a:r>
            <a:br>
              <a:rPr lang="en-US" dirty="0"/>
            </a:br>
            <a:r>
              <a:rPr lang="en-US" dirty="0"/>
              <a:t/>
            </a:r>
            <a:br>
              <a:rPr lang="en-US" dirty="0"/>
            </a:br>
            <a:r>
              <a:rPr lang="en-US" dirty="0"/>
              <a:t>Result </a:t>
            </a:r>
            <a:br>
              <a:rPr lang="en-US" dirty="0"/>
            </a:br>
            <a:r>
              <a:rPr lang="en-US" dirty="0"/>
              <a:t>X=43 </a:t>
            </a:r>
            <a:br>
              <a:rPr lang="en-US" dirty="0"/>
            </a:br>
            <a:r>
              <a:rPr lang="en-US" dirty="0"/>
              <a:t>Y=43 </a:t>
            </a:r>
            <a:br>
              <a:rPr lang="en-US" dirty="0"/>
            </a:br>
            <a:r>
              <a:rPr lang="en-US" dirty="0"/>
              <a:t/>
            </a:r>
            <a:br>
              <a:rPr lang="en-US" dirty="0"/>
            </a:br>
            <a:r>
              <a:rPr lang="en-US" dirty="0"/>
              <a:t/>
            </a:r>
            <a:br>
              <a:rPr lang="en-US" dirty="0"/>
            </a:br>
            <a:r>
              <a:rPr lang="en-US" dirty="0"/>
              <a:t>Increment operators can be postfix </a:t>
            </a:r>
            <a:br>
              <a:rPr lang="en-US" dirty="0"/>
            </a:br>
            <a:r>
              <a:rPr lang="en-US" dirty="0"/>
              <a:t>X=42; </a:t>
            </a:r>
            <a:br>
              <a:rPr lang="en-US" dirty="0"/>
            </a:br>
            <a:r>
              <a:rPr lang="en-US" dirty="0"/>
              <a:t>Y=x++; </a:t>
            </a:r>
            <a:br>
              <a:rPr lang="en-US" dirty="0"/>
            </a:br>
            <a:r>
              <a:rPr lang="en-US" dirty="0"/>
              <a:t/>
            </a:r>
            <a:br>
              <a:rPr lang="en-US" dirty="0"/>
            </a:br>
            <a:r>
              <a:rPr lang="en-US" dirty="0"/>
              <a:t>Result </a:t>
            </a:r>
            <a:br>
              <a:rPr lang="en-US" dirty="0"/>
            </a:br>
            <a:r>
              <a:rPr lang="en-US" dirty="0"/>
              <a:t>x=43 </a:t>
            </a:r>
            <a:br>
              <a:rPr lang="en-US" dirty="0"/>
            </a:br>
            <a:r>
              <a:rPr lang="en-US" dirty="0"/>
              <a:t>Y=42 </a:t>
            </a:r>
          </a:p>
        </p:txBody>
      </p:sp>
    </p:spTree>
    <p:extLst>
      <p:ext uri="{BB962C8B-B14F-4D97-AF65-F5344CB8AC3E}">
        <p14:creationId xmlns:p14="http://schemas.microsoft.com/office/powerpoint/2010/main" xmlns="" val="3737703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Java Variable Example: Add Two Numbers</a:t>
            </a:r>
            <a:br>
              <a:rPr lang="en-US" sz="3200" b="1" dirty="0"/>
            </a:br>
            <a:endParaRPr lang="en-US" sz="3200" dirty="0"/>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pPr marL="0" indent="0">
              <a:buNone/>
            </a:pPr>
            <a:r>
              <a:rPr lang="en-US" b="1" dirty="0"/>
              <a:t>class</a:t>
            </a:r>
            <a:r>
              <a:rPr lang="en-US" dirty="0"/>
              <a:t> Simple</a:t>
            </a:r>
          </a:p>
          <a:p>
            <a:pPr marL="0" indent="0">
              <a:buNone/>
            </a:pP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p>
          <a:p>
            <a:pPr marL="0" indent="0">
              <a:buNone/>
            </a:pPr>
            <a:r>
              <a:rPr lang="en-US" dirty="0"/>
              <a:t>{  </a:t>
            </a:r>
          </a:p>
          <a:p>
            <a:pPr marL="0" indent="0">
              <a:buNone/>
            </a:pPr>
            <a:r>
              <a:rPr lang="en-US" b="1" dirty="0"/>
              <a:t>int</a:t>
            </a:r>
            <a:r>
              <a:rPr lang="en-US" dirty="0"/>
              <a:t> a=10;  </a:t>
            </a:r>
          </a:p>
          <a:p>
            <a:pPr marL="0" indent="0">
              <a:buNone/>
            </a:pPr>
            <a:r>
              <a:rPr lang="en-US" b="1" dirty="0"/>
              <a:t>int</a:t>
            </a:r>
            <a:r>
              <a:rPr lang="en-US" dirty="0"/>
              <a:t> b=10;  </a:t>
            </a:r>
          </a:p>
          <a:p>
            <a:pPr marL="0" indent="0">
              <a:buNone/>
            </a:pPr>
            <a:r>
              <a:rPr lang="en-US" b="1" dirty="0"/>
              <a:t>int</a:t>
            </a:r>
            <a:r>
              <a:rPr lang="en-US" dirty="0"/>
              <a:t> c=</a:t>
            </a:r>
            <a:r>
              <a:rPr lang="en-US" dirty="0" err="1"/>
              <a:t>a+b</a:t>
            </a:r>
            <a:r>
              <a:rPr lang="en-US" dirty="0"/>
              <a:t>;  </a:t>
            </a:r>
          </a:p>
          <a:p>
            <a:pPr marL="0" indent="0">
              <a:buNone/>
            </a:pPr>
            <a:r>
              <a:rPr lang="en-US" dirty="0" err="1"/>
              <a:t>System.out.println</a:t>
            </a:r>
            <a:r>
              <a:rPr lang="en-US" dirty="0"/>
              <a:t>(c);  </a:t>
            </a:r>
          </a:p>
          <a:p>
            <a:pPr marL="0" indent="0">
              <a:buNone/>
            </a:pPr>
            <a:r>
              <a:rPr lang="en-US" dirty="0"/>
              <a:t>}}  </a:t>
            </a:r>
            <a:endParaRPr lang="en-US" dirty="0" smtClean="0"/>
          </a:p>
          <a:p>
            <a:pPr marL="0" indent="0">
              <a:buNone/>
            </a:pPr>
            <a:endParaRPr lang="en-US" dirty="0"/>
          </a:p>
          <a:p>
            <a:pPr marL="0" indent="0">
              <a:buNone/>
            </a:pPr>
            <a:r>
              <a:rPr lang="en-US" b="1" dirty="0"/>
              <a:t>Output:</a:t>
            </a:r>
            <a:endParaRPr lang="en-US" dirty="0"/>
          </a:p>
          <a:p>
            <a:pPr marL="0" indent="0">
              <a:buNone/>
            </a:pPr>
            <a:r>
              <a:rPr lang="en-US" dirty="0"/>
              <a:t>20</a:t>
            </a:r>
          </a:p>
          <a:p>
            <a:pPr marL="0" indent="0">
              <a:buNone/>
            </a:pPr>
            <a:endParaRPr lang="en-US" dirty="0"/>
          </a:p>
        </p:txBody>
      </p:sp>
    </p:spTree>
    <p:extLst>
      <p:ext uri="{BB962C8B-B14F-4D97-AF65-F5344CB8AC3E}">
        <p14:creationId xmlns:p14="http://schemas.microsoft.com/office/powerpoint/2010/main" xmlns="" val="33722032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fontScale="85000" lnSpcReduction="10000"/>
          </a:bodyPr>
          <a:lstStyle/>
          <a:p>
            <a:pPr marL="0" indent="0">
              <a:buNone/>
            </a:pPr>
            <a:r>
              <a:rPr lang="en-US" b="1" dirty="0"/>
              <a:t>class</a:t>
            </a:r>
            <a:r>
              <a:rPr lang="en-US" dirty="0"/>
              <a:t> </a:t>
            </a:r>
            <a:r>
              <a:rPr lang="en-US" dirty="0" err="1"/>
              <a:t>OperatorExample</a:t>
            </a:r>
            <a:endParaRPr lang="en-US" dirty="0"/>
          </a:p>
          <a:p>
            <a:pPr marL="0" indent="0">
              <a:buNone/>
            </a:pP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a:t>
            </a:r>
          </a:p>
          <a:p>
            <a:pPr marL="0" indent="0">
              <a:buNone/>
            </a:pPr>
            <a:r>
              <a:rPr lang="en-US" dirty="0"/>
              <a:t>{  </a:t>
            </a:r>
          </a:p>
          <a:p>
            <a:pPr marL="0" indent="0">
              <a:buNone/>
            </a:pPr>
            <a:r>
              <a:rPr lang="en-US" b="1" dirty="0"/>
              <a:t>int</a:t>
            </a:r>
            <a:r>
              <a:rPr lang="en-US" dirty="0"/>
              <a:t> a=10;  </a:t>
            </a:r>
          </a:p>
          <a:p>
            <a:pPr marL="0" indent="0">
              <a:buNone/>
            </a:pPr>
            <a:r>
              <a:rPr lang="en-US" b="1" dirty="0"/>
              <a:t>int</a:t>
            </a:r>
            <a:r>
              <a:rPr lang="en-US" dirty="0"/>
              <a:t> b=5;  </a:t>
            </a:r>
          </a:p>
          <a:p>
            <a:pPr marL="0" indent="0">
              <a:buNone/>
            </a:pPr>
            <a:r>
              <a:rPr lang="en-US" b="1" dirty="0"/>
              <a:t>int</a:t>
            </a:r>
            <a:r>
              <a:rPr lang="en-US" dirty="0"/>
              <a:t> c=20;  </a:t>
            </a:r>
          </a:p>
          <a:p>
            <a:pPr marL="0" indent="0">
              <a:buNone/>
            </a:pPr>
            <a:r>
              <a:rPr lang="en-US" dirty="0" err="1"/>
              <a:t>System.out.println</a:t>
            </a:r>
            <a:r>
              <a:rPr lang="en-US" dirty="0"/>
              <a:t>(a&gt;b||a&lt;c);	//true || true = true  </a:t>
            </a:r>
          </a:p>
          <a:p>
            <a:pPr marL="0" indent="0">
              <a:buNone/>
            </a:pPr>
            <a:r>
              <a:rPr lang="en-US" dirty="0" err="1"/>
              <a:t>System.out.println</a:t>
            </a:r>
            <a:r>
              <a:rPr lang="en-US" dirty="0"/>
              <a:t>(a&gt;</a:t>
            </a:r>
            <a:r>
              <a:rPr lang="en-US" dirty="0" err="1"/>
              <a:t>b|a</a:t>
            </a:r>
            <a:r>
              <a:rPr lang="en-US" dirty="0"/>
              <a:t>&lt;c);	</a:t>
            </a:r>
            <a:r>
              <a:rPr lang="en-US" dirty="0" smtClean="0"/>
              <a:t>/</a:t>
            </a:r>
            <a:r>
              <a:rPr lang="en-US" dirty="0"/>
              <a:t>true | true = true  </a:t>
            </a:r>
          </a:p>
          <a:p>
            <a:pPr marL="0" indent="0">
              <a:buNone/>
            </a:pPr>
            <a:r>
              <a:rPr lang="en-US" dirty="0" err="1"/>
              <a:t>System.out.println</a:t>
            </a:r>
            <a:r>
              <a:rPr lang="en-US" dirty="0"/>
              <a:t>(a&gt;b||a++&lt;c);	//true || true = true  </a:t>
            </a:r>
          </a:p>
          <a:p>
            <a:pPr marL="0" indent="0">
              <a:buNone/>
            </a:pPr>
            <a:r>
              <a:rPr lang="en-US" dirty="0" err="1"/>
              <a:t>System.out.println</a:t>
            </a:r>
            <a:r>
              <a:rPr lang="en-US" dirty="0"/>
              <a:t>(a);	</a:t>
            </a:r>
            <a:r>
              <a:rPr lang="en-US" dirty="0" smtClean="0"/>
              <a:t>	//</a:t>
            </a:r>
            <a:r>
              <a:rPr lang="en-US" dirty="0"/>
              <a:t>10 </a:t>
            </a:r>
            <a:r>
              <a:rPr lang="en-US" dirty="0" smtClean="0"/>
              <a:t>	</a:t>
            </a:r>
            <a:r>
              <a:rPr lang="en-US" dirty="0"/>
              <a:t> </a:t>
            </a:r>
          </a:p>
          <a:p>
            <a:pPr marL="0" indent="0">
              <a:buNone/>
            </a:pPr>
            <a:r>
              <a:rPr lang="en-US" dirty="0" err="1"/>
              <a:t>System.out.println</a:t>
            </a:r>
            <a:r>
              <a:rPr lang="en-US" dirty="0"/>
              <a:t>(a&gt;</a:t>
            </a:r>
            <a:r>
              <a:rPr lang="en-US" dirty="0" err="1"/>
              <a:t>b|a</a:t>
            </a:r>
            <a:r>
              <a:rPr lang="en-US" dirty="0"/>
              <a:t>++&lt;c);	//true | true = true  </a:t>
            </a:r>
          </a:p>
          <a:p>
            <a:pPr marL="0" indent="0">
              <a:buNone/>
            </a:pPr>
            <a:r>
              <a:rPr lang="en-US" dirty="0" err="1"/>
              <a:t>System.out.println</a:t>
            </a:r>
            <a:r>
              <a:rPr lang="en-US" dirty="0"/>
              <a:t>(a);		</a:t>
            </a:r>
            <a:r>
              <a:rPr lang="en-US" dirty="0" smtClean="0"/>
              <a:t>//</a:t>
            </a:r>
            <a:r>
              <a:rPr lang="en-US" dirty="0"/>
              <a:t>11   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xmlns="" val="1680381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Java Literals</a:t>
            </a:r>
          </a:p>
        </p:txBody>
      </p:sp>
      <p:sp>
        <p:nvSpPr>
          <p:cNvPr id="3" name="Content Placeholder 2"/>
          <p:cNvSpPr>
            <a:spLocks noGrp="1"/>
          </p:cNvSpPr>
          <p:nvPr>
            <p:ph idx="1"/>
          </p:nvPr>
        </p:nvSpPr>
        <p:spPr/>
        <p:txBody>
          <a:bodyPr/>
          <a:lstStyle/>
          <a:p>
            <a:r>
              <a:rPr lang="en-US" dirty="0" smtClean="0"/>
              <a:t>A value assigning to a variable which is going to be fixed and will not change is known as literal.</a:t>
            </a:r>
          </a:p>
          <a:p>
            <a:pPr marL="0" indent="0">
              <a:buNone/>
            </a:pPr>
            <a:r>
              <a:rPr lang="en-US" dirty="0" smtClean="0"/>
              <a:t>Example:</a:t>
            </a:r>
          </a:p>
          <a:p>
            <a:pPr marL="0" indent="0">
              <a:buNone/>
            </a:pPr>
            <a:endParaRPr lang="en-US" dirty="0"/>
          </a:p>
          <a:p>
            <a:pPr marL="0" indent="0">
              <a:buNone/>
            </a:pPr>
            <a:r>
              <a:rPr lang="en-US" dirty="0"/>
              <a:t>i</a:t>
            </a:r>
            <a:r>
              <a:rPr lang="en-US" dirty="0" smtClean="0"/>
              <a:t>nt a=5;  // 5 is a literal value for a</a:t>
            </a:r>
          </a:p>
          <a:p>
            <a:pPr marL="0" indent="0">
              <a:buNone/>
            </a:pPr>
            <a:r>
              <a:rPr lang="en-US" dirty="0"/>
              <a:t>i</a:t>
            </a:r>
            <a:r>
              <a:rPr lang="en-US" dirty="0" smtClean="0"/>
              <a:t>nt a;      // not a literal because value will change  </a:t>
            </a:r>
            <a:endParaRPr lang="en-US" dirty="0"/>
          </a:p>
        </p:txBody>
      </p:sp>
    </p:spTree>
    <p:extLst>
      <p:ext uri="{BB962C8B-B14F-4D97-AF65-F5344CB8AC3E}">
        <p14:creationId xmlns:p14="http://schemas.microsoft.com/office/powerpoint/2010/main" xmlns="" val="3969274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Object Reference </a:t>
            </a:r>
            <a:r>
              <a:rPr lang="en-US" b="1" dirty="0" smtClean="0"/>
              <a:t>Types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lgn="just">
              <a:buNone/>
            </a:pPr>
            <a:r>
              <a:rPr lang="en-US" b="1" dirty="0"/>
              <a:t>Consider This Example –</a:t>
            </a:r>
            <a:endParaRPr lang="en-US" dirty="0"/>
          </a:p>
          <a:p>
            <a:pPr algn="just"/>
            <a:r>
              <a:rPr lang="en-US" dirty="0"/>
              <a:t>Rectangle r1 = new Rectangle();</a:t>
            </a:r>
          </a:p>
          <a:p>
            <a:pPr algn="just"/>
            <a:r>
              <a:rPr lang="en-US" dirty="0"/>
              <a:t>Rectangle r2 = r1;</a:t>
            </a:r>
          </a:p>
          <a:p>
            <a:pPr lvl="0" algn="just"/>
            <a:r>
              <a:rPr lang="en-US" dirty="0"/>
              <a:t>r1 is reference variable which contain the address of Actual Rectangle Object.</a:t>
            </a:r>
          </a:p>
          <a:p>
            <a:pPr lvl="0" algn="just"/>
            <a:r>
              <a:rPr lang="en-US" dirty="0"/>
              <a:t>r2 is another reference variable</a:t>
            </a:r>
          </a:p>
          <a:p>
            <a:pPr lvl="0" algn="just"/>
            <a:r>
              <a:rPr lang="en-US" dirty="0"/>
              <a:t>r2 is initialized with r1 means – “</a:t>
            </a:r>
            <a:r>
              <a:rPr lang="en-US" b="1" u="sng" dirty="0"/>
              <a:t>r1 and r2</a:t>
            </a:r>
            <a:r>
              <a:rPr lang="en-US" dirty="0"/>
              <a:t>” both are referring same object , thus it does not create duplicate object , nor does it allocate extra memory.</a:t>
            </a:r>
          </a:p>
          <a:p>
            <a:pPr algn="just"/>
            <a:endParaRPr lang="en-US" dirty="0"/>
          </a:p>
        </p:txBody>
      </p:sp>
    </p:spTree>
    <p:extLst>
      <p:ext uri="{BB962C8B-B14F-4D97-AF65-F5344CB8AC3E}">
        <p14:creationId xmlns:p14="http://schemas.microsoft.com/office/powerpoint/2010/main" xmlns="" val="3461643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Strings</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String</a:t>
            </a:r>
            <a:r>
              <a:rPr lang="en-US" dirty="0"/>
              <a:t> is a sequence of characters, for e.g. “Hello” is a string of 5 characters. </a:t>
            </a:r>
            <a:endParaRPr lang="en-US" dirty="0" smtClean="0"/>
          </a:p>
          <a:p>
            <a:pPr marL="0" indent="0">
              <a:buNone/>
            </a:pPr>
            <a:endParaRPr lang="en-US" b="1" dirty="0" smtClean="0"/>
          </a:p>
          <a:p>
            <a:pPr marL="0" indent="0">
              <a:buNone/>
            </a:pPr>
            <a:r>
              <a:rPr lang="en-US" b="1" dirty="0" smtClean="0"/>
              <a:t>Creating </a:t>
            </a:r>
            <a:r>
              <a:rPr lang="en-US" b="1" dirty="0"/>
              <a:t>a String</a:t>
            </a:r>
          </a:p>
          <a:p>
            <a:pPr>
              <a:buNone/>
            </a:pPr>
            <a:r>
              <a:rPr lang="en-US" dirty="0"/>
              <a:t>There are two ways to create a String in Java</a:t>
            </a:r>
          </a:p>
          <a:p>
            <a:pPr lvl="0"/>
            <a:r>
              <a:rPr lang="en-US" dirty="0"/>
              <a:t>String literal</a:t>
            </a:r>
          </a:p>
          <a:p>
            <a:pPr lvl="0"/>
            <a:r>
              <a:rPr lang="en-US" dirty="0"/>
              <a:t>Using new keyword</a:t>
            </a:r>
          </a:p>
          <a:p>
            <a:endParaRPr lang="en-US" dirty="0"/>
          </a:p>
        </p:txBody>
      </p:sp>
    </p:spTree>
    <p:extLst>
      <p:ext uri="{BB962C8B-B14F-4D97-AF65-F5344CB8AC3E}">
        <p14:creationId xmlns:p14="http://schemas.microsoft.com/office/powerpoint/2010/main" xmlns="" val="1607228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String literal</a:t>
            </a:r>
            <a:br>
              <a:rPr lang="en-US" b="1" dirty="0"/>
            </a:br>
            <a:endParaRPr lang="en-US" dirty="0"/>
          </a:p>
        </p:txBody>
      </p:sp>
      <p:sp>
        <p:nvSpPr>
          <p:cNvPr id="3" name="Content Placeholder 2"/>
          <p:cNvSpPr>
            <a:spLocks noGrp="1"/>
          </p:cNvSpPr>
          <p:nvPr>
            <p:ph idx="1"/>
          </p:nvPr>
        </p:nvSpPr>
        <p:spPr/>
        <p:txBody>
          <a:bodyPr/>
          <a:lstStyle/>
          <a:p>
            <a:r>
              <a:rPr lang="en-US" dirty="0"/>
              <a:t>String str1 = "Welcome";</a:t>
            </a:r>
          </a:p>
          <a:p>
            <a:r>
              <a:rPr lang="en-US" dirty="0"/>
              <a:t>String str2 = "Welcome</a:t>
            </a:r>
            <a:r>
              <a:rPr lang="en-US" dirty="0" smtClean="0"/>
              <a:t>"; //</a:t>
            </a:r>
            <a:r>
              <a:rPr lang="en-US" dirty="0"/>
              <a:t>will not create new instance  </a:t>
            </a:r>
          </a:p>
          <a:p>
            <a:endParaRPr lang="en-US" dirty="0"/>
          </a:p>
        </p:txBody>
      </p:sp>
      <p:pic>
        <p:nvPicPr>
          <p:cNvPr id="4" name="Picture 3" descr="java string literal"/>
          <p:cNvPicPr/>
          <p:nvPr/>
        </p:nvPicPr>
        <p:blipFill>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1905000" y="3429000"/>
            <a:ext cx="4648200" cy="3429000"/>
          </a:xfrm>
          <a:prstGeom prst="rect">
            <a:avLst/>
          </a:prstGeom>
          <a:noFill/>
          <a:ln>
            <a:noFill/>
          </a:ln>
        </p:spPr>
      </p:pic>
    </p:spTree>
    <p:extLst>
      <p:ext uri="{BB962C8B-B14F-4D97-AF65-F5344CB8AC3E}">
        <p14:creationId xmlns:p14="http://schemas.microsoft.com/office/powerpoint/2010/main" xmlns="" val="1469286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Using New </a:t>
            </a:r>
            <a:r>
              <a:rPr lang="en-US" b="1" dirty="0" smtClean="0"/>
              <a:t>Keyword</a:t>
            </a:r>
            <a:endParaRPr lang="en-US" dirty="0"/>
          </a:p>
        </p:txBody>
      </p:sp>
      <p:sp>
        <p:nvSpPr>
          <p:cNvPr id="3" name="Content Placeholder 2"/>
          <p:cNvSpPr>
            <a:spLocks noGrp="1"/>
          </p:cNvSpPr>
          <p:nvPr>
            <p:ph idx="1"/>
          </p:nvPr>
        </p:nvSpPr>
        <p:spPr/>
        <p:txBody>
          <a:bodyPr/>
          <a:lstStyle/>
          <a:p>
            <a:r>
              <a:rPr lang="en-US" dirty="0"/>
              <a:t>String str1 = new String("Welcome");</a:t>
            </a:r>
          </a:p>
          <a:p>
            <a:r>
              <a:rPr lang="en-US" dirty="0"/>
              <a:t>String str2 = new String("Welcome");</a:t>
            </a:r>
          </a:p>
          <a:p>
            <a:endParaRPr lang="en-US" dirty="0"/>
          </a:p>
        </p:txBody>
      </p:sp>
    </p:spTree>
    <p:extLst>
      <p:ext uri="{BB962C8B-B14F-4D97-AF65-F5344CB8AC3E}">
        <p14:creationId xmlns:p14="http://schemas.microsoft.com/office/powerpoint/2010/main" xmlns="" val="2967770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934</Words>
  <Application>Microsoft Office PowerPoint</Application>
  <PresentationFormat>On-screen Show (4:3)</PresentationFormat>
  <Paragraphs>505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Unit 1 – Chapter 2</vt:lpstr>
      <vt:lpstr>Data Types</vt:lpstr>
      <vt:lpstr>Slide 3</vt:lpstr>
      <vt:lpstr>Java Variable Example: Add Two Numbers </vt:lpstr>
      <vt:lpstr>Java Literals</vt:lpstr>
      <vt:lpstr>Object Reference Types</vt:lpstr>
      <vt:lpstr>Strings </vt:lpstr>
      <vt:lpstr>String literal </vt:lpstr>
      <vt:lpstr>Using New Keyword</vt:lpstr>
      <vt:lpstr>Slide 10</vt:lpstr>
      <vt:lpstr>Java String Methods</vt:lpstr>
      <vt:lpstr>Java String trim() method</vt:lpstr>
      <vt:lpstr>Java String startsWith() and endsWith() method </vt:lpstr>
      <vt:lpstr>Java String charAt() method</vt:lpstr>
      <vt:lpstr>Java String length() method</vt:lpstr>
      <vt:lpstr>Java String intern() method</vt:lpstr>
      <vt:lpstr>Java String valueOf() method</vt:lpstr>
      <vt:lpstr>Java String replace() method</vt:lpstr>
      <vt:lpstr>Type Casting</vt:lpstr>
      <vt:lpstr>Widening or Automatic type conversion  Example :</vt:lpstr>
      <vt:lpstr>Narrowing or Explicit type conversion </vt:lpstr>
      <vt:lpstr>Auto Boxing and Unboxing</vt:lpstr>
      <vt:lpstr>Benefits of Autoboxing / Unboxing </vt:lpstr>
      <vt:lpstr>Simple Example of Autoboxing in java: </vt:lpstr>
      <vt:lpstr>Simple Example of Unboxing in java:</vt:lpstr>
      <vt:lpstr>Operators</vt:lpstr>
      <vt:lpstr>Arithmetic operators</vt:lpstr>
      <vt:lpstr>Java Arithmetic Operator Example </vt:lpstr>
      <vt:lpstr>Relation operators </vt:lpstr>
      <vt:lpstr>Slide 30</vt:lpstr>
      <vt:lpstr>Logical operators </vt:lpstr>
      <vt:lpstr>Bitwise operators</vt:lpstr>
      <vt:lpstr>Slide 33</vt:lpstr>
      <vt:lpstr>Slide 34</vt:lpstr>
      <vt:lpstr>Assignment Operators</vt:lpstr>
      <vt:lpstr>Misc operator</vt:lpstr>
      <vt:lpstr>Java Ternary Operator Example </vt:lpstr>
      <vt:lpstr>Types of Increment and Decrement Operator </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 Chapter 2</dc:title>
  <dc:creator>123</dc:creator>
  <cp:lastModifiedBy>5itlab</cp:lastModifiedBy>
  <cp:revision>50</cp:revision>
  <dcterms:created xsi:type="dcterms:W3CDTF">2017-12-06T13:04:59Z</dcterms:created>
  <dcterms:modified xsi:type="dcterms:W3CDTF">2019-12-05T03:05:35Z</dcterms:modified>
</cp:coreProperties>
</file>