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47B09-608B-4A36-AA1E-EC299AC5F152}"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328088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7B09-608B-4A36-AA1E-EC299AC5F152}"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400991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7B09-608B-4A36-AA1E-EC299AC5F152}"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424691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7B09-608B-4A36-AA1E-EC299AC5F152}"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403339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47B09-608B-4A36-AA1E-EC299AC5F152}"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228871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47B09-608B-4A36-AA1E-EC299AC5F152}"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2823450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47B09-608B-4A36-AA1E-EC299AC5F152}" type="datetimeFigureOut">
              <a:rPr lang="en-US" smtClean="0"/>
              <a:pPr/>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63164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47B09-608B-4A36-AA1E-EC299AC5F152}" type="datetimeFigureOut">
              <a:rPr lang="en-US" smtClean="0"/>
              <a:pPr/>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134467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47B09-608B-4A36-AA1E-EC299AC5F152}" type="datetimeFigureOut">
              <a:rPr lang="en-US" smtClean="0"/>
              <a:pPr/>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24860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47B09-608B-4A36-AA1E-EC299AC5F152}"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344628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47B09-608B-4A36-AA1E-EC299AC5F152}"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41EA2-CDF5-414D-B927-1C2308DDB1AB}" type="slidenum">
              <a:rPr lang="en-US" smtClean="0"/>
              <a:pPr/>
              <a:t>‹#›</a:t>
            </a:fld>
            <a:endParaRPr lang="en-US"/>
          </a:p>
        </p:txBody>
      </p:sp>
    </p:spTree>
    <p:extLst>
      <p:ext uri="{BB962C8B-B14F-4D97-AF65-F5344CB8AC3E}">
        <p14:creationId xmlns:p14="http://schemas.microsoft.com/office/powerpoint/2010/main" val="394453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47B09-608B-4A36-AA1E-EC299AC5F152}" type="datetimeFigureOut">
              <a:rPr lang="en-US" smtClean="0"/>
              <a:pPr/>
              <a:t>1/10/2017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641EA2-CDF5-414D-B927-1C2308DDB1AB}" type="slidenum">
              <a:rPr lang="en-US" smtClean="0"/>
              <a:pPr/>
              <a:t>‹#›</a:t>
            </a:fld>
            <a:endParaRPr lang="en-US"/>
          </a:p>
        </p:txBody>
      </p:sp>
    </p:spTree>
    <p:extLst>
      <p:ext uri="{BB962C8B-B14F-4D97-AF65-F5344CB8AC3E}">
        <p14:creationId xmlns:p14="http://schemas.microsoft.com/office/powerpoint/2010/main" val="3934361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 Chapter 2</a:t>
            </a:r>
            <a:endParaRPr lang="en-US" dirty="0"/>
          </a:p>
        </p:txBody>
      </p:sp>
      <p:sp>
        <p:nvSpPr>
          <p:cNvPr id="3" name="Subtitle 2"/>
          <p:cNvSpPr>
            <a:spLocks noGrp="1"/>
          </p:cNvSpPr>
          <p:nvPr>
            <p:ph type="subTitle" idx="1"/>
          </p:nvPr>
        </p:nvSpPr>
        <p:spPr/>
        <p:txBody>
          <a:bodyPr>
            <a:normAutofit/>
          </a:bodyPr>
          <a:lstStyle/>
          <a:p>
            <a:r>
              <a:rPr lang="en-US" sz="4800" b="1" dirty="0" smtClean="0">
                <a:solidFill>
                  <a:schemeClr val="tx1"/>
                </a:solidFill>
              </a:rPr>
              <a:t>Cooling</a:t>
            </a:r>
            <a:endParaRPr lang="en-US" sz="4800" b="1" dirty="0">
              <a:solidFill>
                <a:schemeClr val="tx1"/>
              </a:solidFill>
            </a:endParaRPr>
          </a:p>
        </p:txBody>
      </p:sp>
    </p:spTree>
    <p:extLst>
      <p:ext uri="{BB962C8B-B14F-4D97-AF65-F5344CB8AC3E}">
        <p14:creationId xmlns:p14="http://schemas.microsoft.com/office/powerpoint/2010/main" val="3060550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429000"/>
            <a:ext cx="8229600" cy="2697163"/>
          </a:xfrm>
        </p:spPr>
        <p:txBody>
          <a:bodyPr>
            <a:normAutofit fontScale="92500" lnSpcReduction="10000"/>
          </a:bodyPr>
          <a:lstStyle/>
          <a:p>
            <a:pPr algn="just"/>
            <a:r>
              <a:rPr lang="en-US" dirty="0" smtClean="0"/>
              <a:t>The sensors measure air temperature both inside and outside the building. If it notices that the outside air is suitably cold enough to cool the datacenter, it will adjust its dampers to draw in the outside air, making it the main source of cooling.</a:t>
            </a:r>
            <a:endParaRPr lang="en-US" dirty="0"/>
          </a:p>
        </p:txBody>
      </p:sp>
      <p:pic>
        <p:nvPicPr>
          <p:cNvPr id="2050" name="Picture 2"/>
          <p:cNvPicPr>
            <a:picLocks noChangeAspect="1" noChangeArrowheads="1"/>
          </p:cNvPicPr>
          <p:nvPr/>
        </p:nvPicPr>
        <p:blipFill>
          <a:blip r:embed="rId2"/>
          <a:srcRect/>
          <a:stretch>
            <a:fillRect/>
          </a:stretch>
        </p:blipFill>
        <p:spPr bwMode="auto">
          <a:xfrm>
            <a:off x="533400" y="457200"/>
            <a:ext cx="7844021" cy="2971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Fluid</a:t>
            </a:r>
          </a:p>
          <a:p>
            <a:r>
              <a:rPr lang="en-US" dirty="0" smtClean="0"/>
              <a:t>A </a:t>
            </a:r>
            <a:r>
              <a:rPr lang="en-US" i="1" dirty="0" smtClean="0"/>
              <a:t>water-side economizer utilizes evaporative cooling (usually provided by cooling towers) to </a:t>
            </a:r>
            <a:r>
              <a:rPr lang="en-US" dirty="0" smtClean="0"/>
              <a:t>indirectly produce chilled water to cool a datacenter when outdoor conditions are cool (often at night).</a:t>
            </a:r>
          </a:p>
          <a:p>
            <a:r>
              <a:rPr lang="en-US" dirty="0" smtClean="0"/>
              <a:t>Water-side economizers are especially beneficial, because not only do they save costs, but they don’t allow contaminants or altered humidity levels into the datacenter.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srcRect/>
          <a:stretch>
            <a:fillRect/>
          </a:stretch>
        </p:blipFill>
        <p:spPr bwMode="auto">
          <a:xfrm>
            <a:off x="0" y="838200"/>
            <a:ext cx="9144000" cy="36576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Optimizing Airflow</a:t>
            </a:r>
            <a:endParaRPr lang="en-US" dirty="0"/>
          </a:p>
        </p:txBody>
      </p:sp>
      <p:sp>
        <p:nvSpPr>
          <p:cNvPr id="3" name="Content Placeholder 2"/>
          <p:cNvSpPr>
            <a:spLocks noGrp="1"/>
          </p:cNvSpPr>
          <p:nvPr>
            <p:ph idx="1"/>
          </p:nvPr>
        </p:nvSpPr>
        <p:spPr/>
        <p:txBody>
          <a:bodyPr>
            <a:normAutofit/>
          </a:bodyPr>
          <a:lstStyle/>
          <a:p>
            <a:pPr algn="just"/>
            <a:r>
              <a:rPr lang="en-US" dirty="0"/>
              <a:t>Air exchange is important. To deliver the precise cooling environment, air must </a:t>
            </a:r>
            <a:r>
              <a:rPr lang="en-US" dirty="0" smtClean="0"/>
              <a:t>be exchanged </a:t>
            </a:r>
            <a:r>
              <a:rPr lang="en-US" dirty="0"/>
              <a:t>at a sufficient rate. Normal office environments must change air over twice </a:t>
            </a:r>
            <a:r>
              <a:rPr lang="en-US" dirty="0" smtClean="0"/>
              <a:t>an hour</a:t>
            </a:r>
            <a:r>
              <a:rPr lang="en-US" dirty="0"/>
              <a:t>. In high-density datacenters, air has to be exchanged 50 times an hour. If enough </a:t>
            </a:r>
            <a:r>
              <a:rPr lang="en-US" dirty="0" smtClean="0"/>
              <a:t>air is </a:t>
            </a:r>
            <a:r>
              <a:rPr lang="en-US" dirty="0"/>
              <a:t>not exchanged, cooling air will heat up before it reaches the equipment, and </a:t>
            </a:r>
            <a:r>
              <a:rPr lang="en-US" dirty="0" smtClean="0"/>
              <a:t>disaster could </a:t>
            </a:r>
            <a:r>
              <a:rPr lang="en-US" dirty="0"/>
              <a:t>occur.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 Aisle/Cold Aisle</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 y="1905000"/>
            <a:ext cx="8025245"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3170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Raised Floors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Datacenters are conventionally built on a floor that is raised 18 to 36 inches. The higher </a:t>
            </a:r>
            <a:r>
              <a:rPr lang="en-US" dirty="0" smtClean="0"/>
              <a:t>the floor </a:t>
            </a:r>
            <a:r>
              <a:rPr lang="en-US" dirty="0"/>
              <a:t>level, the more air that can be distributed under the floor and the more air that can </a:t>
            </a:r>
            <a:r>
              <a:rPr lang="en-US" dirty="0" smtClean="0"/>
              <a:t>be used </a:t>
            </a:r>
            <a:r>
              <a:rPr lang="en-US" dirty="0"/>
              <a:t>by the cooling system</a:t>
            </a:r>
            <a:r>
              <a:rPr lang="en-US" dirty="0" smtClean="0"/>
              <a:t>.</a:t>
            </a:r>
          </a:p>
          <a:p>
            <a:pPr algn="just"/>
            <a:r>
              <a:rPr lang="en-US" dirty="0"/>
              <a:t>Cable </a:t>
            </a:r>
            <a:r>
              <a:rPr lang="en-US" dirty="0" smtClean="0"/>
              <a:t>Management</a:t>
            </a:r>
          </a:p>
          <a:p>
            <a:pPr algn="just"/>
            <a:r>
              <a:rPr lang="en-US" dirty="0"/>
              <a:t>Vapor </a:t>
            </a:r>
            <a:r>
              <a:rPr lang="en-US" dirty="0" smtClean="0"/>
              <a:t>Seal: </a:t>
            </a:r>
            <a:r>
              <a:rPr lang="en-US" dirty="0"/>
              <a:t>If you have a poor vapor barrier, humidity will move into </a:t>
            </a:r>
            <a:r>
              <a:rPr lang="en-US" dirty="0" smtClean="0"/>
              <a:t>the datacenter </a:t>
            </a:r>
            <a:r>
              <a:rPr lang="en-US" dirty="0"/>
              <a:t>during hot months and escape during the winter months.</a:t>
            </a:r>
            <a:endParaRPr lang="en-US" dirty="0"/>
          </a:p>
        </p:txBody>
      </p:sp>
    </p:spTree>
    <p:extLst>
      <p:ext uri="{BB962C8B-B14F-4D97-AF65-F5344CB8AC3E}">
        <p14:creationId xmlns:p14="http://schemas.microsoft.com/office/powerpoint/2010/main" val="3685076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Prevent Recirculation of Equipment Exhaust</a:t>
            </a:r>
            <a:endParaRPr lang="en-US" dirty="0"/>
          </a:p>
        </p:txBody>
      </p:sp>
      <p:sp>
        <p:nvSpPr>
          <p:cNvPr id="3" name="Content Placeholder 2"/>
          <p:cNvSpPr>
            <a:spLocks noGrp="1"/>
          </p:cNvSpPr>
          <p:nvPr>
            <p:ph idx="1"/>
          </p:nvPr>
        </p:nvSpPr>
        <p:spPr/>
        <p:txBody>
          <a:bodyPr>
            <a:normAutofit fontScale="92500"/>
          </a:bodyPr>
          <a:lstStyle/>
          <a:p>
            <a:pPr algn="just"/>
            <a:r>
              <a:rPr lang="en-US" b="1" dirty="0"/>
              <a:t>1. Hot-aisle/cool aisle </a:t>
            </a:r>
            <a:r>
              <a:rPr lang="en-US" dirty="0"/>
              <a:t>Employ the hot-aisle/cool-aisle design mentioned earlier </a:t>
            </a:r>
            <a:r>
              <a:rPr lang="en-US" dirty="0" smtClean="0"/>
              <a:t>in this </a:t>
            </a:r>
            <a:r>
              <a:rPr lang="en-US" dirty="0"/>
              <a:t>chapter.</a:t>
            </a:r>
          </a:p>
          <a:p>
            <a:pPr algn="just"/>
            <a:r>
              <a:rPr lang="en-US" b="1" dirty="0"/>
              <a:t>2. Rigid enclosures </a:t>
            </a:r>
            <a:r>
              <a:rPr lang="en-US" dirty="0"/>
              <a:t>Build rigid enclosures to keep exhaust heat from being </a:t>
            </a:r>
            <a:r>
              <a:rPr lang="en-US" dirty="0" smtClean="0"/>
              <a:t>sucked back </a:t>
            </a:r>
            <a:r>
              <a:rPr lang="en-US" dirty="0"/>
              <a:t>into the device’s cool air intakes.</a:t>
            </a:r>
          </a:p>
          <a:p>
            <a:pPr algn="just"/>
            <a:r>
              <a:rPr lang="en-US" b="1" dirty="0"/>
              <a:t>3. Flexible strip curtains </a:t>
            </a:r>
            <a:r>
              <a:rPr lang="en-US" dirty="0"/>
              <a:t>Use flexible strip curtains to block the open air above </a:t>
            </a:r>
            <a:r>
              <a:rPr lang="en-US" dirty="0" smtClean="0"/>
              <a:t>your racks </a:t>
            </a:r>
            <a:r>
              <a:rPr lang="en-US" dirty="0"/>
              <a:t>that have been configured into a hot-aisle/cool-aisle layout.</a:t>
            </a:r>
            <a:endParaRPr lang="en-US" dirty="0"/>
          </a:p>
        </p:txBody>
      </p:sp>
    </p:spTree>
    <p:extLst>
      <p:ext uri="{BB962C8B-B14F-4D97-AF65-F5344CB8AC3E}">
        <p14:creationId xmlns:p14="http://schemas.microsoft.com/office/powerpoint/2010/main" val="3093139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just"/>
            <a:r>
              <a:rPr lang="en-US" b="1" dirty="0"/>
              <a:t>4. Block unused rack locations with blanks </a:t>
            </a:r>
            <a:r>
              <a:rPr lang="en-US" dirty="0"/>
              <a:t>Equipment typically draws in cool </a:t>
            </a:r>
            <a:r>
              <a:rPr lang="en-US" dirty="0" smtClean="0"/>
              <a:t>air from </a:t>
            </a:r>
            <a:r>
              <a:rPr lang="en-US" dirty="0"/>
              <a:t>the front and exhausts it out the back. Blanking open areas under </a:t>
            </a:r>
            <a:r>
              <a:rPr lang="en-US" dirty="0" smtClean="0"/>
              <a:t>equipment prevents </a:t>
            </a:r>
            <a:r>
              <a:rPr lang="en-US" dirty="0"/>
              <a:t>the exhaust from being drawn back into the device.</a:t>
            </a:r>
          </a:p>
          <a:p>
            <a:pPr algn="just"/>
            <a:r>
              <a:rPr lang="en-US" b="1" dirty="0"/>
              <a:t>5. Design with cooling in mind </a:t>
            </a:r>
            <a:r>
              <a:rPr lang="en-US" dirty="0"/>
              <a:t>Although most do, some equipment does not </a:t>
            </a:r>
            <a:r>
              <a:rPr lang="en-US" dirty="0" smtClean="0"/>
              <a:t>draw air </a:t>
            </a:r>
            <a:r>
              <a:rPr lang="en-US" dirty="0"/>
              <a:t>in from the front and exhaust it out the back. Some have top-discharge or </a:t>
            </a:r>
            <a:r>
              <a:rPr lang="en-US" dirty="0" smtClean="0"/>
              <a:t>side to- side </a:t>
            </a:r>
            <a:r>
              <a:rPr lang="en-US" dirty="0"/>
              <a:t>designs. Configure your racks to ensure your equipment doesn’t blow </a:t>
            </a:r>
            <a:r>
              <a:rPr lang="en-US" dirty="0" smtClean="0"/>
              <a:t>into the </a:t>
            </a:r>
            <a:r>
              <a:rPr lang="en-US" dirty="0"/>
              <a:t>intake of other equipment.</a:t>
            </a:r>
          </a:p>
          <a:p>
            <a:pPr algn="just"/>
            <a:r>
              <a:rPr lang="en-US" b="1" dirty="0"/>
              <a:t>6. Select racks with good airflow </a:t>
            </a:r>
            <a:r>
              <a:rPr lang="en-US" dirty="0"/>
              <a:t>Buy racks that don’t have an internal </a:t>
            </a:r>
            <a:r>
              <a:rPr lang="en-US" dirty="0" smtClean="0"/>
              <a:t>structure that </a:t>
            </a:r>
            <a:r>
              <a:rPr lang="en-US" dirty="0"/>
              <a:t>would block the smooth flow of air to your equipment.</a:t>
            </a:r>
            <a:endParaRPr lang="en-US" dirty="0"/>
          </a:p>
        </p:txBody>
      </p:sp>
    </p:spTree>
    <p:extLst>
      <p:ext uri="{BB962C8B-B14F-4D97-AF65-F5344CB8AC3E}">
        <p14:creationId xmlns:p14="http://schemas.microsoft.com/office/powerpoint/2010/main" val="2001697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92500" lnSpcReduction="10000"/>
          </a:bodyPr>
          <a:lstStyle/>
          <a:p>
            <a:pPr algn="just"/>
            <a:r>
              <a:rPr lang="en-US" dirty="0"/>
              <a:t>Supply Air Directly to Heat </a:t>
            </a:r>
            <a:r>
              <a:rPr lang="en-US" dirty="0" smtClean="0"/>
              <a:t>Sources.</a:t>
            </a:r>
          </a:p>
          <a:p>
            <a:pPr algn="just"/>
            <a:r>
              <a:rPr lang="en-US" dirty="0" smtClean="0"/>
              <a:t>Fans</a:t>
            </a:r>
          </a:p>
          <a:p>
            <a:pPr algn="just"/>
            <a:r>
              <a:rPr lang="en-US" dirty="0" smtClean="0"/>
              <a:t>Humidity</a:t>
            </a:r>
          </a:p>
          <a:p>
            <a:pPr algn="just"/>
            <a:r>
              <a:rPr lang="en-US" dirty="0"/>
              <a:t>Adding </a:t>
            </a:r>
            <a:r>
              <a:rPr lang="en-US" dirty="0" smtClean="0"/>
              <a:t>Cooling: </a:t>
            </a:r>
            <a:r>
              <a:rPr lang="en-US" dirty="0"/>
              <a:t>Fluid </a:t>
            </a:r>
            <a:r>
              <a:rPr lang="en-US" dirty="0" smtClean="0"/>
              <a:t>Considerations</a:t>
            </a:r>
          </a:p>
          <a:p>
            <a:pPr algn="just"/>
            <a:r>
              <a:rPr lang="en-US" dirty="0"/>
              <a:t>System </a:t>
            </a:r>
            <a:r>
              <a:rPr lang="en-US" dirty="0" smtClean="0"/>
              <a:t>Design: </a:t>
            </a:r>
            <a:r>
              <a:rPr lang="en-US" i="1" dirty="0"/>
              <a:t>Closed systems are good for small solutions, assuming there is adequate ventilation if </a:t>
            </a:r>
            <a:r>
              <a:rPr lang="en-US" i="1" dirty="0" smtClean="0"/>
              <a:t>the system </a:t>
            </a:r>
            <a:r>
              <a:rPr lang="en-US" i="1" dirty="0"/>
              <a:t>fails</a:t>
            </a:r>
            <a:r>
              <a:rPr lang="en-US" i="1" dirty="0" smtClean="0"/>
              <a:t>.</a:t>
            </a:r>
          </a:p>
          <a:p>
            <a:pPr algn="just"/>
            <a:r>
              <a:rPr lang="en-US" dirty="0"/>
              <a:t>Datacenter </a:t>
            </a:r>
            <a:r>
              <a:rPr lang="en-US" dirty="0" smtClean="0"/>
              <a:t>Design</a:t>
            </a:r>
          </a:p>
          <a:p>
            <a:pPr algn="just"/>
            <a:r>
              <a:rPr lang="en-US" dirty="0"/>
              <a:t>Centralized </a:t>
            </a:r>
            <a:r>
              <a:rPr lang="en-US" dirty="0" smtClean="0"/>
              <a:t>Control: </a:t>
            </a:r>
            <a:r>
              <a:rPr lang="en-US" dirty="0"/>
              <a:t>This sort of system offers several benefits over the prevalent </a:t>
            </a:r>
            <a:r>
              <a:rPr lang="en-US" dirty="0" smtClean="0"/>
              <a:t>multiple-distributed unit system. Better </a:t>
            </a:r>
            <a:r>
              <a:rPr lang="en-US" dirty="0"/>
              <a:t>efficiency</a:t>
            </a:r>
            <a:r>
              <a:rPr lang="en-US" dirty="0" smtClean="0"/>
              <a:t>., </a:t>
            </a:r>
            <a:r>
              <a:rPr lang="en-US" dirty="0"/>
              <a:t>Less maintenance is required.</a:t>
            </a:r>
            <a:endParaRPr lang="en-US" dirty="0"/>
          </a:p>
        </p:txBody>
      </p:sp>
    </p:spTree>
    <p:extLst>
      <p:ext uri="{BB962C8B-B14F-4D97-AF65-F5344CB8AC3E}">
        <p14:creationId xmlns:p14="http://schemas.microsoft.com/office/powerpoint/2010/main" val="462930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63" y="838200"/>
            <a:ext cx="8677275"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206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Cooling Costs</a:t>
            </a:r>
          </a:p>
        </p:txBody>
      </p:sp>
      <p:sp>
        <p:nvSpPr>
          <p:cNvPr id="3" name="Content Placeholder 2"/>
          <p:cNvSpPr>
            <a:spLocks noGrp="1"/>
          </p:cNvSpPr>
          <p:nvPr>
            <p:ph idx="1"/>
          </p:nvPr>
        </p:nvSpPr>
        <p:spPr/>
        <p:txBody>
          <a:bodyPr>
            <a:normAutofit fontScale="85000" lnSpcReduction="20000"/>
          </a:bodyPr>
          <a:lstStyle/>
          <a:p>
            <a:pPr algn="just"/>
            <a:r>
              <a:rPr lang="en-US" dirty="0"/>
              <a:t>Some estimates state that cooling can account for upward of 63 percent of your </a:t>
            </a:r>
            <a:r>
              <a:rPr lang="en-US" dirty="0" smtClean="0"/>
              <a:t>IT department’s </a:t>
            </a:r>
            <a:r>
              <a:rPr lang="en-US" dirty="0"/>
              <a:t>power usage</a:t>
            </a:r>
            <a:r>
              <a:rPr lang="en-US" dirty="0" smtClean="0"/>
              <a:t>.</a:t>
            </a:r>
          </a:p>
          <a:p>
            <a:pPr algn="just"/>
            <a:r>
              <a:rPr lang="en-US" dirty="0"/>
              <a:t>Electricity is paid for per kilowatt-hour (kWh). This is a measure of the </a:t>
            </a:r>
            <a:r>
              <a:rPr lang="en-US" dirty="0" smtClean="0"/>
              <a:t>hourly consumption </a:t>
            </a:r>
            <a:r>
              <a:rPr lang="en-US" dirty="0"/>
              <a:t>of electrical power</a:t>
            </a:r>
            <a:r>
              <a:rPr lang="en-US" dirty="0" smtClean="0"/>
              <a:t>.</a:t>
            </a:r>
            <a:endParaRPr lang="en-US" dirty="0"/>
          </a:p>
          <a:p>
            <a:pPr algn="just"/>
            <a:r>
              <a:rPr lang="en-US" dirty="0" smtClean="0"/>
              <a:t>Let’s </a:t>
            </a:r>
            <a:r>
              <a:rPr lang="en-US" dirty="0"/>
              <a:t>use a basic </a:t>
            </a:r>
            <a:r>
              <a:rPr lang="en-US" dirty="0" smtClean="0"/>
              <a:t>electrical device—the </a:t>
            </a:r>
            <a:r>
              <a:rPr lang="en-US" dirty="0"/>
              <a:t>household incandescent light bulb—to determine how much electricity costs</a:t>
            </a:r>
            <a:r>
              <a:rPr lang="en-US" dirty="0" smtClean="0"/>
              <a:t>.</a:t>
            </a:r>
          </a:p>
          <a:p>
            <a:pPr algn="just"/>
            <a:r>
              <a:rPr lang="en-US" dirty="0" smtClean="0"/>
              <a:t>A 100-watt (W) bulb uses 100 watt-hours of electricity in 60 minutes. As such, ten 100 W light bulbs will use a total of 1 kWh of electricity per hour.</a:t>
            </a:r>
          </a:p>
          <a:p>
            <a:pPr algn="just"/>
            <a:endParaRPr lang="en-US" dirty="0"/>
          </a:p>
        </p:txBody>
      </p:sp>
    </p:spTree>
    <p:extLst>
      <p:ext uri="{BB962C8B-B14F-4D97-AF65-F5344CB8AC3E}">
        <p14:creationId xmlns:p14="http://schemas.microsoft.com/office/powerpoint/2010/main" val="372220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Cost</a:t>
            </a:r>
          </a:p>
        </p:txBody>
      </p:sp>
      <p:sp>
        <p:nvSpPr>
          <p:cNvPr id="3" name="Content Placeholder 2"/>
          <p:cNvSpPr>
            <a:spLocks noGrp="1"/>
          </p:cNvSpPr>
          <p:nvPr>
            <p:ph idx="1"/>
          </p:nvPr>
        </p:nvSpPr>
        <p:spPr/>
        <p:txBody>
          <a:bodyPr/>
          <a:lstStyle/>
          <a:p>
            <a:r>
              <a:rPr lang="en-US" dirty="0"/>
              <a:t>Increased power consumption as more servers and storage devices are deployed.</a:t>
            </a:r>
          </a:p>
          <a:p>
            <a:pPr marL="0" indent="0">
              <a:buNone/>
            </a:pPr>
            <a:r>
              <a:rPr lang="en-US" dirty="0"/>
              <a:t>• Increased heat density in the racks because of increased computing power in </a:t>
            </a:r>
            <a:r>
              <a:rPr lang="en-US" dirty="0" smtClean="0"/>
              <a:t>a confined space.</a:t>
            </a:r>
          </a:p>
          <a:p>
            <a:r>
              <a:rPr lang="en-US" dirty="0" smtClean="0"/>
              <a:t>Irregular </a:t>
            </a:r>
            <a:r>
              <a:rPr lang="en-US" dirty="0"/>
              <a:t>heat load in the datacenter</a:t>
            </a:r>
            <a:r>
              <a:rPr lang="en-US" dirty="0" smtClean="0"/>
              <a:t>.</a:t>
            </a:r>
          </a:p>
          <a:p>
            <a:r>
              <a:rPr lang="en-US" dirty="0"/>
              <a:t>Increasing power </a:t>
            </a:r>
            <a:r>
              <a:rPr lang="en-US" dirty="0" smtClean="0"/>
              <a:t>costs</a:t>
            </a:r>
          </a:p>
          <a:p>
            <a:r>
              <a:rPr lang="en-US" dirty="0"/>
              <a:t>A tendency to overcool datacenters.</a:t>
            </a:r>
          </a:p>
        </p:txBody>
      </p:sp>
    </p:spTree>
    <p:extLst>
      <p:ext uri="{BB962C8B-B14F-4D97-AF65-F5344CB8AC3E}">
        <p14:creationId xmlns:p14="http://schemas.microsoft.com/office/powerpoint/2010/main" val="263805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686800"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718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Size</a:t>
            </a:r>
            <a:endParaRPr lang="en-US" dirty="0"/>
          </a:p>
        </p:txBody>
      </p:sp>
      <p:sp>
        <p:nvSpPr>
          <p:cNvPr id="3" name="Content Placeholder 2"/>
          <p:cNvSpPr>
            <a:spLocks noGrp="1"/>
          </p:cNvSpPr>
          <p:nvPr>
            <p:ph idx="1"/>
          </p:nvPr>
        </p:nvSpPr>
        <p:spPr/>
        <p:txBody>
          <a:bodyPr>
            <a:normAutofit fontScale="92500"/>
          </a:bodyPr>
          <a:lstStyle/>
          <a:p>
            <a:pPr algn="just"/>
            <a:r>
              <a:rPr lang="en-US" dirty="0"/>
              <a:t>All the equipment in your server room generates heat. So does the lighting. And so </a:t>
            </a:r>
            <a:r>
              <a:rPr lang="en-US" dirty="0" smtClean="0"/>
              <a:t>do the </a:t>
            </a:r>
            <a:r>
              <a:rPr lang="en-US" dirty="0"/>
              <a:t>people working there. All these sources of heat contribute to the </a:t>
            </a:r>
            <a:r>
              <a:rPr lang="en-US" i="1" dirty="0"/>
              <a:t>heat load </a:t>
            </a:r>
            <a:r>
              <a:rPr lang="en-US" dirty="0"/>
              <a:t>of the </a:t>
            </a:r>
            <a:r>
              <a:rPr lang="en-US" dirty="0" smtClean="0"/>
              <a:t>server room</a:t>
            </a:r>
            <a:r>
              <a:rPr lang="en-US" dirty="0"/>
              <a:t>. Typically this number is expressed in British Thermal Units (BTUs) or kW. </a:t>
            </a:r>
            <a:r>
              <a:rPr lang="en-US" dirty="0" smtClean="0"/>
              <a:t>One kilowatt </a:t>
            </a:r>
            <a:r>
              <a:rPr lang="en-US" dirty="0"/>
              <a:t>is the same as 3412 BTUs</a:t>
            </a:r>
            <a:r>
              <a:rPr lang="en-US" dirty="0" smtClean="0"/>
              <a:t>.</a:t>
            </a:r>
          </a:p>
          <a:p>
            <a:pPr algn="just"/>
            <a:r>
              <a:rPr lang="en-US" dirty="0"/>
              <a:t>In order for your air conditioner to cool a room, its output must be greater than the </a:t>
            </a:r>
            <a:r>
              <a:rPr lang="en-US" dirty="0" smtClean="0"/>
              <a:t>heat load</a:t>
            </a:r>
            <a:endParaRPr lang="en-US" dirty="0"/>
          </a:p>
        </p:txBody>
      </p:sp>
    </p:spTree>
    <p:extLst>
      <p:ext uri="{BB962C8B-B14F-4D97-AF65-F5344CB8AC3E}">
        <p14:creationId xmlns:p14="http://schemas.microsoft.com/office/powerpoint/2010/main" val="822647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room itself requires cooling. To calculate the cooling needs of the room, use this formula:</a:t>
            </a:r>
          </a:p>
          <a:p>
            <a:r>
              <a:rPr lang="en-US" dirty="0"/>
              <a:t>Room Area BTU = Length (meters(m)) × Width (m) × 337</a:t>
            </a:r>
          </a:p>
        </p:txBody>
      </p:sp>
    </p:spTree>
    <p:extLst>
      <p:ext uri="{BB962C8B-B14F-4D97-AF65-F5344CB8AC3E}">
        <p14:creationId xmlns:p14="http://schemas.microsoft.com/office/powerpoint/2010/main" val="733480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66800"/>
            <a:ext cx="91440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179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Cooling Costs</a:t>
            </a:r>
            <a:endParaRPr lang="en-US" dirty="0"/>
          </a:p>
        </p:txBody>
      </p:sp>
      <p:sp>
        <p:nvSpPr>
          <p:cNvPr id="3" name="Content Placeholder 2"/>
          <p:cNvSpPr>
            <a:spLocks noGrp="1"/>
          </p:cNvSpPr>
          <p:nvPr>
            <p:ph idx="1"/>
          </p:nvPr>
        </p:nvSpPr>
        <p:spPr>
          <a:xfrm>
            <a:off x="457200" y="1600200"/>
            <a:ext cx="8458200" cy="4525963"/>
          </a:xfrm>
        </p:spPr>
        <p:txBody>
          <a:bodyPr>
            <a:normAutofit fontScale="92500" lnSpcReduction="10000"/>
          </a:bodyPr>
          <a:lstStyle/>
          <a:p>
            <a:pPr algn="just">
              <a:buNone/>
            </a:pPr>
            <a:r>
              <a:rPr lang="en-US" dirty="0" smtClean="0"/>
              <a:t>Economizers: </a:t>
            </a:r>
          </a:p>
          <a:p>
            <a:pPr algn="just"/>
            <a:r>
              <a:rPr lang="en-US" dirty="0" smtClean="0"/>
              <a:t>You can save a lot of money if you are able to put Mother Nature to work for you.</a:t>
            </a:r>
          </a:p>
          <a:p>
            <a:pPr algn="just"/>
            <a:r>
              <a:rPr lang="en-US" dirty="0" smtClean="0"/>
              <a:t>In a lot of the country, winter provides you with an opportunity to enhance your cooling system by using the cold outside air to cool things down.</a:t>
            </a:r>
          </a:p>
          <a:p>
            <a:pPr algn="just"/>
            <a:r>
              <a:rPr lang="en-US" dirty="0" smtClean="0"/>
              <a:t>But it isn’t as simple as opening a window to accomplish this. To do so, you need to employ what is called an </a:t>
            </a:r>
            <a:r>
              <a:rPr lang="en-US" i="1" dirty="0" smtClean="0"/>
              <a:t>economizer. There are two types: air-side economizers and waterside </a:t>
            </a:r>
            <a:r>
              <a:rPr lang="en-US" dirty="0" smtClean="0"/>
              <a:t>economizers.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4876800"/>
          </a:xfrm>
        </p:spPr>
        <p:txBody>
          <a:bodyPr/>
          <a:lstStyle/>
          <a:p>
            <a:pPr>
              <a:buNone/>
            </a:pPr>
            <a:r>
              <a:rPr lang="en-US" dirty="0" smtClean="0"/>
              <a:t>Air</a:t>
            </a:r>
          </a:p>
          <a:p>
            <a:r>
              <a:rPr lang="en-US" dirty="0" smtClean="0"/>
              <a:t>An </a:t>
            </a:r>
            <a:r>
              <a:rPr lang="en-US" i="1" dirty="0" smtClean="0"/>
              <a:t>air-side economizer regulates the use of outside air for cooling a room or a building. It </a:t>
            </a:r>
            <a:r>
              <a:rPr lang="en-US" dirty="0" smtClean="0"/>
              <a:t>employs sensors, ducts, and dampers to regulate the amount of cool air brought in.</a:t>
            </a:r>
            <a:endParaRPr lang="en-US" dirty="0"/>
          </a:p>
        </p:txBody>
      </p:sp>
      <p:pic>
        <p:nvPicPr>
          <p:cNvPr id="1027" name="Picture 3"/>
          <p:cNvPicPr>
            <a:picLocks noChangeAspect="1" noChangeArrowheads="1"/>
          </p:cNvPicPr>
          <p:nvPr/>
        </p:nvPicPr>
        <p:blipFill>
          <a:blip r:embed="rId2"/>
          <a:srcRect/>
          <a:stretch>
            <a:fillRect/>
          </a:stretch>
        </p:blipFill>
        <p:spPr bwMode="auto">
          <a:xfrm>
            <a:off x="152400" y="2895600"/>
            <a:ext cx="8763000" cy="39624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899</Words>
  <Application>Microsoft Office PowerPoint</Application>
  <PresentationFormat>On-screen Show (4:3)</PresentationFormat>
  <Paragraphs>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Unit 2: Chapter 2</vt:lpstr>
      <vt:lpstr>Cooling Costs</vt:lpstr>
      <vt:lpstr>Causes of Cost</vt:lpstr>
      <vt:lpstr>PowerPoint Presentation</vt:lpstr>
      <vt:lpstr>Room Size</vt:lpstr>
      <vt:lpstr>PowerPoint Presentation</vt:lpstr>
      <vt:lpstr>PowerPoint Presentation</vt:lpstr>
      <vt:lpstr>Reducing Cooling Costs</vt:lpstr>
      <vt:lpstr>PowerPoint Presentation</vt:lpstr>
      <vt:lpstr>PowerPoint Presentation</vt:lpstr>
      <vt:lpstr>PowerPoint Presentation</vt:lpstr>
      <vt:lpstr>PowerPoint Presentation</vt:lpstr>
      <vt:lpstr>Optimizing Airflow</vt:lpstr>
      <vt:lpstr>Hot Aisle/Cold Aisle</vt:lpstr>
      <vt:lpstr>Raised Floors</vt:lpstr>
      <vt:lpstr>Prevent Recirculation of Equipment Exhaust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Chapter 2</dc:title>
  <dc:creator>123</dc:creator>
  <cp:lastModifiedBy>123</cp:lastModifiedBy>
  <cp:revision>28</cp:revision>
  <dcterms:created xsi:type="dcterms:W3CDTF">2017-01-09T12:53:43Z</dcterms:created>
  <dcterms:modified xsi:type="dcterms:W3CDTF">2017-01-10T13:38:18Z</dcterms:modified>
</cp:coreProperties>
</file>