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5" r:id="rId26"/>
    <p:sldId id="286" r:id="rId27"/>
    <p:sldId id="287" r:id="rId28"/>
    <p:sldId id="288" r:id="rId29"/>
    <p:sldId id="289" r:id="rId30"/>
    <p:sldId id="302" r:id="rId31"/>
    <p:sldId id="290" r:id="rId32"/>
    <p:sldId id="307" r:id="rId33"/>
    <p:sldId id="308" r:id="rId34"/>
    <p:sldId id="309" r:id="rId35"/>
    <p:sldId id="291" r:id="rId36"/>
    <p:sldId id="304" r:id="rId37"/>
    <p:sldId id="305" r:id="rId38"/>
    <p:sldId id="306" r:id="rId39"/>
    <p:sldId id="292" r:id="rId40"/>
    <p:sldId id="298" r:id="rId41"/>
    <p:sldId id="299" r:id="rId42"/>
    <p:sldId id="300" r:id="rId43"/>
    <p:sldId id="301" r:id="rId44"/>
    <p:sldId id="294" r:id="rId45"/>
    <p:sldId id="296" r:id="rId46"/>
    <p:sldId id="31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1473-EAD0-4A8C-90FE-B3D5136BCC68}" type="datetimeFigureOut">
              <a:rPr lang="en-US" smtClean="0"/>
              <a:pPr/>
              <a:t>10/3/2019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4258-400F-46E1-8ED0-B087AF33EFC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MapReduce</a:t>
            </a:r>
            <a:endParaRPr lang="en-IN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Terminology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b="1" dirty="0" err="1"/>
              <a:t>PayLoad</a:t>
            </a:r>
            <a:r>
              <a:rPr lang="en-IN" dirty="0"/>
              <a:t> − Applications </a:t>
            </a:r>
            <a:r>
              <a:rPr lang="en-IN" b="1" dirty="0"/>
              <a:t>implement the Map and the Reduce functions</a:t>
            </a:r>
            <a:r>
              <a:rPr lang="en-IN" dirty="0"/>
              <a:t>, and form the core of the job.</a:t>
            </a:r>
          </a:p>
          <a:p>
            <a:pPr algn="just"/>
            <a:r>
              <a:rPr lang="en-IN" b="1" dirty="0" err="1"/>
              <a:t>Mapper</a:t>
            </a:r>
            <a:r>
              <a:rPr lang="en-IN" dirty="0"/>
              <a:t> − </a:t>
            </a:r>
            <a:r>
              <a:rPr lang="en-IN" dirty="0" err="1"/>
              <a:t>Mapper</a:t>
            </a:r>
            <a:r>
              <a:rPr lang="en-IN" dirty="0"/>
              <a:t> </a:t>
            </a:r>
            <a:r>
              <a:rPr lang="en-IN" b="1" dirty="0"/>
              <a:t>maps the input key/value </a:t>
            </a:r>
            <a:r>
              <a:rPr lang="en-IN" dirty="0"/>
              <a:t>pairs to a set of intermediate key/value pair.</a:t>
            </a:r>
          </a:p>
          <a:p>
            <a:pPr algn="just"/>
            <a:r>
              <a:rPr lang="en-IN" b="1" dirty="0" err="1"/>
              <a:t>NamedNode</a:t>
            </a:r>
            <a:r>
              <a:rPr lang="en-IN" dirty="0"/>
              <a:t> − Node that </a:t>
            </a:r>
            <a:r>
              <a:rPr lang="en-IN" b="1" dirty="0"/>
              <a:t>manages the </a:t>
            </a:r>
            <a:r>
              <a:rPr lang="en-IN" b="1" dirty="0" err="1"/>
              <a:t>Hadoop</a:t>
            </a:r>
            <a:r>
              <a:rPr lang="en-IN" b="1" dirty="0"/>
              <a:t> Distributed File System (HDFS).</a:t>
            </a:r>
          </a:p>
          <a:p>
            <a:pPr algn="just"/>
            <a:r>
              <a:rPr lang="en-IN" b="1" dirty="0" err="1"/>
              <a:t>DataNode</a:t>
            </a:r>
            <a:r>
              <a:rPr lang="en-IN" dirty="0"/>
              <a:t> − Node where </a:t>
            </a:r>
            <a:r>
              <a:rPr lang="en-IN" b="1" dirty="0"/>
              <a:t>data is presented in advance before any processing takes place</a:t>
            </a:r>
            <a:r>
              <a:rPr lang="en-IN" dirty="0"/>
              <a:t>.</a:t>
            </a:r>
          </a:p>
          <a:p>
            <a:pPr algn="just"/>
            <a:r>
              <a:rPr lang="en-IN" b="1" dirty="0" err="1"/>
              <a:t>MasterNode</a:t>
            </a:r>
            <a:r>
              <a:rPr lang="en-IN" dirty="0"/>
              <a:t> − </a:t>
            </a:r>
            <a:r>
              <a:rPr lang="en-IN" b="1" dirty="0" smtClean="0"/>
              <a:t>accepts </a:t>
            </a:r>
            <a:r>
              <a:rPr lang="en-IN" b="1" dirty="0"/>
              <a:t>job requests from clients</a:t>
            </a:r>
            <a:r>
              <a:rPr lang="en-IN" dirty="0"/>
              <a:t>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b="1" dirty="0" err="1"/>
              <a:t>SlaveNode</a:t>
            </a:r>
            <a:r>
              <a:rPr lang="en-IN" dirty="0"/>
              <a:t> − Node where Map and Reduce program runs.</a:t>
            </a:r>
          </a:p>
          <a:p>
            <a:pPr algn="just"/>
            <a:r>
              <a:rPr lang="en-IN" b="1" dirty="0" err="1"/>
              <a:t>JobTracker</a:t>
            </a:r>
            <a:r>
              <a:rPr lang="en-IN" dirty="0"/>
              <a:t> − Schedules jobs and tracks the </a:t>
            </a:r>
            <a:r>
              <a:rPr lang="en-IN" b="1" dirty="0"/>
              <a:t>assign jobs to Task tracker.</a:t>
            </a:r>
          </a:p>
          <a:p>
            <a:pPr algn="just"/>
            <a:r>
              <a:rPr lang="en-IN" b="1" dirty="0"/>
              <a:t>Task Tracker</a:t>
            </a:r>
            <a:r>
              <a:rPr lang="en-IN" dirty="0"/>
              <a:t> − Tracks the task and </a:t>
            </a:r>
            <a:r>
              <a:rPr lang="en-IN" b="1" dirty="0"/>
              <a:t>reports status to </a:t>
            </a:r>
            <a:r>
              <a:rPr lang="en-IN" b="1" dirty="0" err="1"/>
              <a:t>JobTracker</a:t>
            </a:r>
            <a:r>
              <a:rPr lang="en-IN" b="1" dirty="0"/>
              <a:t>.</a:t>
            </a:r>
          </a:p>
          <a:p>
            <a:pPr algn="just"/>
            <a:r>
              <a:rPr lang="en-IN" b="1" dirty="0"/>
              <a:t>Job</a:t>
            </a:r>
            <a:r>
              <a:rPr lang="en-IN" dirty="0"/>
              <a:t> − A </a:t>
            </a:r>
            <a:r>
              <a:rPr lang="en-IN" b="1" dirty="0"/>
              <a:t>program is an execution </a:t>
            </a:r>
            <a:r>
              <a:rPr lang="en-IN" dirty="0"/>
              <a:t>of a </a:t>
            </a:r>
            <a:r>
              <a:rPr lang="en-IN" dirty="0" err="1"/>
              <a:t>Mapper</a:t>
            </a:r>
            <a:r>
              <a:rPr lang="en-IN" dirty="0"/>
              <a:t> and Reducer across a dataset.</a:t>
            </a:r>
          </a:p>
          <a:p>
            <a:pPr algn="just"/>
            <a:r>
              <a:rPr lang="en-IN" b="1" dirty="0"/>
              <a:t>Task</a:t>
            </a:r>
            <a:r>
              <a:rPr lang="en-IN" dirty="0"/>
              <a:t> − An </a:t>
            </a:r>
            <a:r>
              <a:rPr lang="en-IN" b="1" dirty="0"/>
              <a:t>execution</a:t>
            </a:r>
            <a:r>
              <a:rPr lang="en-IN" dirty="0"/>
              <a:t> of a </a:t>
            </a:r>
            <a:r>
              <a:rPr lang="en-IN" dirty="0" err="1"/>
              <a:t>Mapper</a:t>
            </a:r>
            <a:r>
              <a:rPr lang="en-IN" dirty="0"/>
              <a:t> or a Reducer on a slice of data.</a:t>
            </a:r>
          </a:p>
          <a:p>
            <a:pPr algn="just"/>
            <a:r>
              <a:rPr lang="en-IN" b="1" dirty="0"/>
              <a:t>Task Attempt</a:t>
            </a:r>
            <a:r>
              <a:rPr lang="en-IN" dirty="0"/>
              <a:t> − A particular instance of an </a:t>
            </a:r>
            <a:r>
              <a:rPr lang="en-IN" b="1" dirty="0"/>
              <a:t>attempt to execute a task </a:t>
            </a:r>
            <a:r>
              <a:rPr lang="en-IN" dirty="0"/>
              <a:t>on a </a:t>
            </a:r>
            <a:r>
              <a:rPr lang="en-IN" dirty="0" err="1"/>
              <a:t>SlaveNode</a:t>
            </a:r>
            <a:r>
              <a:rPr lang="en-IN" dirty="0"/>
              <a:t>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IN" dirty="0"/>
              <a:t>Grouping by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pPr lvl="0" algn="just"/>
            <a:r>
              <a:rPr lang="en-IN" dirty="0" smtClean="0"/>
              <a:t>the </a:t>
            </a:r>
            <a:r>
              <a:rPr lang="en-IN" b="1" dirty="0"/>
              <a:t>key-value pairs are grouped by key, and the </a:t>
            </a:r>
            <a:r>
              <a:rPr lang="en-IN" b="1" dirty="0" smtClean="0"/>
              <a:t>values</a:t>
            </a:r>
          </a:p>
          <a:p>
            <a:pPr lvl="0" algn="just"/>
            <a:r>
              <a:rPr lang="en-IN" dirty="0" smtClean="0"/>
              <a:t>The </a:t>
            </a:r>
            <a:r>
              <a:rPr lang="en-IN" b="1" dirty="0"/>
              <a:t>grouping is performed by the </a:t>
            </a:r>
            <a:r>
              <a:rPr lang="en-IN" b="1" dirty="0" smtClean="0"/>
              <a:t>system</a:t>
            </a:r>
            <a:r>
              <a:rPr lang="en-IN" dirty="0" smtClean="0"/>
              <a:t>. </a:t>
            </a:r>
            <a:endParaRPr lang="en-IN" dirty="0"/>
          </a:p>
          <a:p>
            <a:pPr lvl="0" algn="just"/>
            <a:r>
              <a:rPr lang="en-IN" dirty="0"/>
              <a:t>The master controller process knows how many Reduce tasks there will be, say r such tasks</a:t>
            </a:r>
            <a:r>
              <a:rPr lang="en-IN" dirty="0" smtClean="0"/>
              <a:t>.</a:t>
            </a:r>
          </a:p>
          <a:p>
            <a:pPr lvl="0" algn="just"/>
            <a:r>
              <a:rPr lang="en-IN" dirty="0" smtClean="0"/>
              <a:t>Then the master controller picks a hash function that applies to keys and produces a bucket number from 0 to r − 1.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 lvl="0" algn="just"/>
            <a:r>
              <a:rPr lang="en-IN" dirty="0" smtClean="0"/>
              <a:t>That </a:t>
            </a:r>
            <a:r>
              <a:rPr lang="en-IN" dirty="0"/>
              <a:t>is, for each key k, the input to the Reduce task that handles key k is a pair of the form (k, [v1, v2, . . . ,</a:t>
            </a:r>
            <a:r>
              <a:rPr lang="en-IN" dirty="0" err="1"/>
              <a:t>vn</a:t>
            </a:r>
            <a:r>
              <a:rPr lang="en-IN" dirty="0"/>
              <a:t>]), where (k, v1), (k, v2), . . . , (k, </a:t>
            </a:r>
            <a:r>
              <a:rPr lang="en-IN" dirty="0" err="1"/>
              <a:t>vn</a:t>
            </a:r>
            <a:r>
              <a:rPr lang="en-IN" dirty="0"/>
              <a:t>) are all the key-value pairs with key k coming from all the Map tasks.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Reduce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IN" dirty="0"/>
              <a:t>The Reduce function’s argument </a:t>
            </a:r>
            <a:r>
              <a:rPr lang="en-IN" b="1" dirty="0"/>
              <a:t>is a pair consisting of a key and its list </a:t>
            </a:r>
            <a:r>
              <a:rPr lang="en-IN" b="1" dirty="0" smtClean="0"/>
              <a:t>of associated </a:t>
            </a:r>
            <a:r>
              <a:rPr lang="en-IN" b="1" dirty="0"/>
              <a:t>values. </a:t>
            </a:r>
          </a:p>
          <a:p>
            <a:pPr lvl="0" algn="just"/>
            <a:r>
              <a:rPr lang="en-IN" dirty="0"/>
              <a:t>The </a:t>
            </a:r>
            <a:r>
              <a:rPr lang="en-IN" b="1" dirty="0"/>
              <a:t>output of the Reduce function is a sequence of zero or more key-value pairs.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IN" dirty="0"/>
              <a:t>A </a:t>
            </a:r>
            <a:r>
              <a:rPr lang="en-IN" b="1" dirty="0"/>
              <a:t>Reduce task receives one or more keys and their associated value lists.</a:t>
            </a:r>
          </a:p>
          <a:p>
            <a:pPr lvl="0" algn="just"/>
            <a:r>
              <a:rPr lang="en-IN" b="1" dirty="0" smtClean="0"/>
              <a:t>The </a:t>
            </a:r>
            <a:r>
              <a:rPr lang="en-IN" b="1" dirty="0"/>
              <a:t>outputs from all the Reduce tasks are merged into a single file.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Combiner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Combiner class </a:t>
            </a:r>
            <a:r>
              <a:rPr lang="en-IN" b="1" dirty="0"/>
              <a:t>is used in between the Map class and the Reduce class to reduce the volume of data transfer between Map and Reduce. </a:t>
            </a:r>
            <a:r>
              <a:rPr lang="en-IN" dirty="0"/>
              <a:t>Usually, the output of the map task is large and the data transferred to the reduce task is high.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05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mbin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2695"/>
            <a:ext cx="8003232" cy="5433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502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How Combiner Works?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IN" dirty="0"/>
              <a:t>A combiner does not have a predefined interface and </a:t>
            </a:r>
            <a:r>
              <a:rPr lang="en-IN" b="1" dirty="0"/>
              <a:t>it must implement the Reducer interface’s reduce() method.</a:t>
            </a:r>
            <a:endParaRPr lang="en-US" b="1" dirty="0"/>
          </a:p>
          <a:p>
            <a:pPr lvl="0" algn="just"/>
            <a:r>
              <a:rPr lang="en-IN" dirty="0"/>
              <a:t>A combiner operates on each map output key. </a:t>
            </a:r>
            <a:r>
              <a:rPr lang="en-IN" b="1" dirty="0"/>
              <a:t>It must have the same output key-value types as the Reducer class.</a:t>
            </a:r>
            <a:endParaRPr lang="en-US" b="1" dirty="0"/>
          </a:p>
          <a:p>
            <a:pPr lvl="0" algn="just"/>
            <a:r>
              <a:rPr lang="en-IN" dirty="0"/>
              <a:t>A combiner </a:t>
            </a:r>
            <a:r>
              <a:rPr lang="en-IN" b="1" dirty="0"/>
              <a:t>can produce summary information</a:t>
            </a:r>
            <a:r>
              <a:rPr lang="en-IN" dirty="0"/>
              <a:t> from a large dataset because it replaces the original Map output.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67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err="1"/>
              <a:t>MapReduce</a:t>
            </a:r>
            <a:r>
              <a:rPr lang="en-IN" sz="3200" b="1" dirty="0"/>
              <a:t> Combiner Implementation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following example provides a theoretical idea about combiners. Let us assume we have the following input text file named </a:t>
            </a:r>
            <a:r>
              <a:rPr lang="en-IN" b="1" dirty="0"/>
              <a:t>input.txt</a:t>
            </a:r>
            <a:r>
              <a:rPr lang="en-IN" dirty="0"/>
              <a:t> for </a:t>
            </a:r>
            <a:r>
              <a:rPr lang="en-IN" dirty="0" err="1"/>
              <a:t>MapReduce</a:t>
            </a:r>
            <a:r>
              <a:rPr lang="en-IN" dirty="0"/>
              <a:t>.</a:t>
            </a:r>
            <a:endParaRPr lang="en-US" dirty="0"/>
          </a:p>
          <a:p>
            <a:pPr algn="just"/>
            <a:r>
              <a:rPr lang="en-IN" dirty="0"/>
              <a:t>What do you mean by Object</a:t>
            </a:r>
            <a:endParaRPr lang="en-US" dirty="0"/>
          </a:p>
          <a:p>
            <a:pPr algn="just"/>
            <a:r>
              <a:rPr lang="en-IN" dirty="0"/>
              <a:t>What do you know about Java</a:t>
            </a:r>
            <a:endParaRPr lang="en-US" dirty="0"/>
          </a:p>
          <a:p>
            <a:pPr algn="just"/>
            <a:r>
              <a:rPr lang="en-IN" dirty="0"/>
              <a:t>What is Java Virtual Machine</a:t>
            </a:r>
            <a:endParaRPr lang="en-US" dirty="0"/>
          </a:p>
          <a:p>
            <a:pPr algn="just"/>
            <a:r>
              <a:rPr lang="en-IN" dirty="0"/>
              <a:t>How Java enabled High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4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ntroduction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err="1"/>
              <a:t>MapReduce</a:t>
            </a:r>
            <a:r>
              <a:rPr lang="en-IN" dirty="0"/>
              <a:t> is a </a:t>
            </a:r>
            <a:r>
              <a:rPr lang="en-IN" b="1" dirty="0"/>
              <a:t>framework</a:t>
            </a:r>
            <a:r>
              <a:rPr lang="en-IN" dirty="0"/>
              <a:t> using which we can </a:t>
            </a:r>
            <a:r>
              <a:rPr lang="en-IN" b="1" dirty="0"/>
              <a:t>write applications to process huge amounts of data</a:t>
            </a:r>
            <a:r>
              <a:rPr lang="en-IN" dirty="0"/>
              <a:t>, in parallel, on large clusters of commodity hardware in a </a:t>
            </a:r>
            <a:r>
              <a:rPr lang="en-IN" b="1" dirty="0"/>
              <a:t>reliable manner.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dirty="0"/>
              <a:t>Record Reader</a:t>
            </a:r>
            <a:endParaRPr lang="en-US" b="1" dirty="0"/>
          </a:p>
          <a:p>
            <a:pPr algn="just"/>
            <a:r>
              <a:rPr lang="en-IN" dirty="0"/>
              <a:t>This is the first phase of </a:t>
            </a:r>
            <a:r>
              <a:rPr lang="en-IN" dirty="0" err="1"/>
              <a:t>MapReduce</a:t>
            </a:r>
            <a:r>
              <a:rPr lang="en-IN" dirty="0"/>
              <a:t> where the </a:t>
            </a:r>
            <a:r>
              <a:rPr lang="en-IN" b="1" dirty="0"/>
              <a:t>Record Reader reads every line from the input text file as text </a:t>
            </a:r>
            <a:r>
              <a:rPr lang="en-IN" dirty="0"/>
              <a:t>and yields output as key-value pairs.</a:t>
            </a:r>
            <a:endParaRPr lang="en-US" dirty="0"/>
          </a:p>
          <a:p>
            <a:pPr algn="just"/>
            <a:r>
              <a:rPr lang="en-IN" b="1" dirty="0"/>
              <a:t>Input</a:t>
            </a:r>
            <a:r>
              <a:rPr lang="en-IN" dirty="0"/>
              <a:t> − Line by line text from the input file.</a:t>
            </a:r>
            <a:endParaRPr lang="en-US" dirty="0"/>
          </a:p>
          <a:p>
            <a:pPr algn="just"/>
            <a:r>
              <a:rPr lang="en-IN" b="1" dirty="0"/>
              <a:t>Output</a:t>
            </a:r>
            <a:r>
              <a:rPr lang="en-IN" dirty="0"/>
              <a:t> − </a:t>
            </a:r>
            <a:r>
              <a:rPr lang="en-IN" b="1" dirty="0"/>
              <a:t>Forms the key-value pairs</a:t>
            </a:r>
            <a:r>
              <a:rPr lang="en-IN" dirty="0"/>
              <a:t>. The following is the set of expected key-value pairs.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61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&lt;1, What do you mean by Object&gt;</a:t>
            </a:r>
            <a:endParaRPr lang="en-US" dirty="0"/>
          </a:p>
          <a:p>
            <a:pPr algn="just"/>
            <a:r>
              <a:rPr lang="en-IN" dirty="0"/>
              <a:t>&lt;2, What do you know about Java&gt;</a:t>
            </a:r>
            <a:endParaRPr lang="en-US" dirty="0"/>
          </a:p>
          <a:p>
            <a:pPr algn="just"/>
            <a:r>
              <a:rPr lang="en-IN" dirty="0"/>
              <a:t>&lt;3, What is Java Virtual Machine&gt;</a:t>
            </a:r>
            <a:endParaRPr lang="en-US" dirty="0"/>
          </a:p>
          <a:p>
            <a:pPr algn="just"/>
            <a:r>
              <a:rPr lang="en-IN" dirty="0"/>
              <a:t>&lt;4, How Java enabled High Performance&gt;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23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b="1" dirty="0" smtClean="0"/>
              <a:t>Map Phase</a:t>
            </a:r>
            <a:endParaRPr lang="en-US" b="1" dirty="0" smtClean="0"/>
          </a:p>
          <a:p>
            <a:pPr algn="just"/>
            <a:r>
              <a:rPr lang="en-IN" dirty="0" smtClean="0"/>
              <a:t>The </a:t>
            </a:r>
            <a:r>
              <a:rPr lang="en-IN" b="1" dirty="0" smtClean="0"/>
              <a:t>Map phase takes input from the Record Reader, processes it, and produces the output as another set of key-value pairs.</a:t>
            </a:r>
            <a:endParaRPr lang="en-US" b="1" dirty="0" smtClean="0"/>
          </a:p>
          <a:p>
            <a:pPr algn="just"/>
            <a:r>
              <a:rPr lang="en-IN" b="1" dirty="0" smtClean="0"/>
              <a:t>Input</a:t>
            </a:r>
            <a:r>
              <a:rPr lang="en-IN" dirty="0" smtClean="0"/>
              <a:t> − The following key-value pair is the input taken from the Record Reader.</a:t>
            </a:r>
            <a:endParaRPr lang="en-US" dirty="0" smtClean="0"/>
          </a:p>
          <a:p>
            <a:pPr algn="just"/>
            <a:r>
              <a:rPr lang="en-IN" dirty="0"/>
              <a:t>&lt;1, What do you mean by Object&gt;</a:t>
            </a:r>
            <a:endParaRPr lang="en-US" dirty="0"/>
          </a:p>
          <a:p>
            <a:pPr algn="just"/>
            <a:r>
              <a:rPr lang="en-IN" dirty="0"/>
              <a:t>&lt;2, What do you know about Java&gt;</a:t>
            </a:r>
            <a:endParaRPr lang="en-US" dirty="0"/>
          </a:p>
          <a:p>
            <a:pPr algn="just"/>
            <a:r>
              <a:rPr lang="en-IN" dirty="0"/>
              <a:t>&lt;3, What is Java Virtual Machine&gt;	</a:t>
            </a:r>
            <a:endParaRPr lang="en-US" dirty="0"/>
          </a:p>
          <a:p>
            <a:pPr algn="just"/>
            <a:r>
              <a:rPr lang="en-IN" dirty="0"/>
              <a:t>&lt;4, How Java enabled High Performance&gt;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82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The Map phase reads each key-value pair, divides each word from the value using </a:t>
            </a:r>
            <a:r>
              <a:rPr lang="en-IN" dirty="0" err="1"/>
              <a:t>StringTokenizer</a:t>
            </a:r>
            <a:r>
              <a:rPr lang="en-IN" dirty="0"/>
              <a:t>, treats each word as key and the count of that word as value. </a:t>
            </a:r>
            <a:endParaRPr lang="en-IN" dirty="0" smtClean="0"/>
          </a:p>
          <a:p>
            <a:pPr algn="just"/>
            <a:r>
              <a:rPr lang="en-IN" b="1" dirty="0"/>
              <a:t>Output</a:t>
            </a:r>
            <a:r>
              <a:rPr lang="en-IN" dirty="0"/>
              <a:t> − The expected output is as follows −</a:t>
            </a:r>
            <a:endParaRPr lang="en-US" dirty="0"/>
          </a:p>
          <a:p>
            <a:r>
              <a:rPr lang="en-IN" dirty="0"/>
              <a:t>&lt;What,1&gt; &lt;do,1&gt; &lt;you,1&gt; &lt;mean,1&gt; &lt;by,1&gt; &lt;Object,1&gt;</a:t>
            </a:r>
            <a:endParaRPr lang="en-US" dirty="0"/>
          </a:p>
          <a:p>
            <a:r>
              <a:rPr lang="en-IN" dirty="0"/>
              <a:t>&lt;What,1&gt; &lt;do,1&gt; &lt;you,1&gt; &lt;know,1&gt; &lt;about,1&gt; &lt;Java,1&gt;</a:t>
            </a:r>
            <a:endParaRPr lang="en-US" dirty="0"/>
          </a:p>
          <a:p>
            <a:r>
              <a:rPr lang="en-IN" dirty="0"/>
              <a:t>&lt;What,1&gt; &lt;is,1&gt; &lt;Java,1&gt; &lt;Virtual,1&gt; &lt;Machine,1&gt;</a:t>
            </a:r>
            <a:endParaRPr lang="en-US" dirty="0"/>
          </a:p>
          <a:p>
            <a:r>
              <a:rPr lang="en-IN" dirty="0"/>
              <a:t>&lt;How,1&gt; &lt;Java,1&gt; &lt;enabled,1&gt; &lt;High,1&gt; &lt;Performance,1&gt;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00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/>
              <a:t>Combiner Phase</a:t>
            </a:r>
            <a:endParaRPr lang="en-US" b="1" dirty="0"/>
          </a:p>
          <a:p>
            <a:pPr algn="just"/>
            <a:r>
              <a:rPr lang="en-IN" dirty="0"/>
              <a:t>The Combiner phase takes each key-value pair from the Map phase, processes it, and produces the output as </a:t>
            </a:r>
            <a:r>
              <a:rPr lang="en-IN" b="1" dirty="0"/>
              <a:t>key-value collection</a:t>
            </a:r>
            <a:r>
              <a:rPr lang="en-IN" dirty="0"/>
              <a:t> pairs.</a:t>
            </a:r>
            <a:endParaRPr lang="en-US" dirty="0"/>
          </a:p>
          <a:p>
            <a:pPr algn="just"/>
            <a:r>
              <a:rPr lang="en-IN" b="1" dirty="0"/>
              <a:t>Input</a:t>
            </a:r>
            <a:r>
              <a:rPr lang="en-IN" dirty="0"/>
              <a:t> − The following key-value pair is the input taken from the Map phase.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15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Output</a:t>
            </a:r>
            <a:r>
              <a:rPr lang="en-IN" sz="2800" dirty="0"/>
              <a:t> − The expected output is as follows −</a:t>
            </a:r>
            <a:endParaRPr lang="en-US" sz="2800" dirty="0"/>
          </a:p>
          <a:p>
            <a:r>
              <a:rPr lang="en-IN" sz="2800" dirty="0"/>
              <a:t>&lt;What,1,1,1&gt; &lt;do,1,1&gt; &lt;you,1,1&gt; &lt;mean,1&gt; &lt;by,1&gt; &lt;Object,1&gt;</a:t>
            </a:r>
            <a:endParaRPr lang="en-US" sz="2800" dirty="0"/>
          </a:p>
          <a:p>
            <a:r>
              <a:rPr lang="en-IN" sz="2800" dirty="0"/>
              <a:t>&lt;know,1&gt; &lt;about,1&gt; &lt;Java,1,1,1&gt;</a:t>
            </a:r>
            <a:endParaRPr lang="en-US" sz="2800" dirty="0"/>
          </a:p>
          <a:p>
            <a:r>
              <a:rPr lang="en-IN" sz="2800" dirty="0"/>
              <a:t>&lt;is,1&gt; &lt;Virtual,1&gt; &lt;Machine,1&gt;</a:t>
            </a:r>
            <a:endParaRPr lang="en-US" sz="2800" dirty="0"/>
          </a:p>
          <a:p>
            <a:r>
              <a:rPr lang="en-IN" sz="2800" dirty="0"/>
              <a:t>&lt;How,1&gt; &lt;enabled,1&gt; &lt;High,1&gt; &lt;Performance,1&gt;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4571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Coping With Node Failures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lvl="0" algn="just"/>
            <a:r>
              <a:rPr lang="en-IN" dirty="0"/>
              <a:t>The worst thing that can happen is that the compute node at which the Master is executing fails.</a:t>
            </a:r>
            <a:endParaRPr lang="en-US" dirty="0"/>
          </a:p>
          <a:p>
            <a:pPr lvl="0" algn="just"/>
            <a:r>
              <a:rPr lang="en-IN" dirty="0"/>
              <a:t>In this case, the </a:t>
            </a:r>
            <a:r>
              <a:rPr lang="en-IN" b="1" dirty="0"/>
              <a:t>entire </a:t>
            </a:r>
            <a:r>
              <a:rPr lang="en-IN" b="1" dirty="0" err="1"/>
              <a:t>MapReduce</a:t>
            </a:r>
            <a:r>
              <a:rPr lang="en-IN" b="1" dirty="0"/>
              <a:t> job must be restarted.</a:t>
            </a:r>
            <a:endParaRPr lang="en-US" b="1" dirty="0"/>
          </a:p>
          <a:p>
            <a:pPr lvl="0" algn="just"/>
            <a:r>
              <a:rPr lang="en-IN" dirty="0"/>
              <a:t>But only this one </a:t>
            </a:r>
            <a:r>
              <a:rPr lang="en-IN" b="1" dirty="0"/>
              <a:t>node can bring the entire process </a:t>
            </a:r>
            <a:r>
              <a:rPr lang="en-IN" b="1" dirty="0" smtClean="0"/>
              <a:t>down.</a:t>
            </a:r>
            <a:endParaRPr lang="en-US" dirty="0"/>
          </a:p>
          <a:p>
            <a:pPr lvl="0" algn="just"/>
            <a:r>
              <a:rPr lang="en-IN" dirty="0" smtClean="0"/>
              <a:t>All </a:t>
            </a:r>
            <a:r>
              <a:rPr lang="en-IN" dirty="0"/>
              <a:t>the Map tasks that were assigned to this </a:t>
            </a:r>
            <a:r>
              <a:rPr lang="en-IN" b="1" dirty="0"/>
              <a:t>Worker will have to be redone</a:t>
            </a:r>
            <a:r>
              <a:rPr lang="en-IN" dirty="0"/>
              <a:t>, even if they had completed.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97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IN" dirty="0" smtClean="0"/>
              <a:t>The </a:t>
            </a:r>
            <a:r>
              <a:rPr lang="en-IN" b="1" dirty="0"/>
              <a:t>Master sets the status </a:t>
            </a:r>
            <a:r>
              <a:rPr lang="en-IN" dirty="0"/>
              <a:t>of each of these Map tasks </a:t>
            </a:r>
            <a:r>
              <a:rPr lang="en-IN" b="1" dirty="0"/>
              <a:t>to </a:t>
            </a:r>
            <a:r>
              <a:rPr lang="en-IN" b="1" dirty="0" smtClean="0"/>
              <a:t>idle.</a:t>
            </a:r>
            <a:endParaRPr lang="en-US" dirty="0"/>
          </a:p>
          <a:p>
            <a:pPr lvl="0" algn="just"/>
            <a:r>
              <a:rPr lang="en-IN" dirty="0" smtClean="0"/>
              <a:t>Dealing </a:t>
            </a:r>
            <a:r>
              <a:rPr lang="en-IN" dirty="0"/>
              <a:t>with a failure at the node of a Reduce worker is simpler.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64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Union and Intersection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4006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/>
              <a:t>Suppose relations R and S have the same schema </a:t>
            </a:r>
            <a:endParaRPr lang="en-US" dirty="0" smtClean="0"/>
          </a:p>
          <a:p>
            <a:pPr lvl="0" algn="just"/>
            <a:r>
              <a:rPr lang="en-US" dirty="0" smtClean="0"/>
              <a:t>– Map </a:t>
            </a:r>
            <a:r>
              <a:rPr lang="en-US" dirty="0"/>
              <a:t>tasks will be assigned chunks from either R or S </a:t>
            </a:r>
            <a:endParaRPr lang="en-US" dirty="0" smtClean="0"/>
          </a:p>
          <a:p>
            <a:pPr lvl="0" algn="just"/>
            <a:r>
              <a:rPr lang="en-US" dirty="0" smtClean="0"/>
              <a:t>– Mappers </a:t>
            </a:r>
            <a:r>
              <a:rPr lang="en-US" dirty="0"/>
              <a:t>don’t do much, just pass by to reducers </a:t>
            </a:r>
            <a:endParaRPr lang="en-US" dirty="0" smtClean="0"/>
          </a:p>
          <a:p>
            <a:pPr lvl="0" algn="just"/>
            <a:r>
              <a:rPr lang="en-US" dirty="0" smtClean="0"/>
              <a:t>– Reducers </a:t>
            </a:r>
            <a:r>
              <a:rPr lang="en-US" dirty="0"/>
              <a:t>do duplicate elimination </a:t>
            </a:r>
            <a:endParaRPr lang="en-US" dirty="0" smtClean="0"/>
          </a:p>
          <a:p>
            <a:pPr lvl="0" algn="just"/>
            <a:r>
              <a:rPr lang="en-US" dirty="0"/>
              <a:t>A </a:t>
            </a:r>
            <a:r>
              <a:rPr lang="en-US" dirty="0" err="1"/>
              <a:t>MapReduce</a:t>
            </a:r>
            <a:r>
              <a:rPr lang="en-US" dirty="0"/>
              <a:t> implementation of Union </a:t>
            </a:r>
            <a:endParaRPr lang="en-US" dirty="0" smtClean="0"/>
          </a:p>
          <a:p>
            <a:pPr lvl="0" algn="just"/>
            <a:r>
              <a:rPr lang="en-US" dirty="0" smtClean="0"/>
              <a:t>Map</a:t>
            </a:r>
            <a:r>
              <a:rPr lang="en-US" dirty="0"/>
              <a:t>: For each tuple t in R or S, emit a key/value pair (t, t) </a:t>
            </a:r>
            <a:endParaRPr lang="en-US" dirty="0" smtClean="0"/>
          </a:p>
          <a:p>
            <a:pPr lvl="0" algn="just"/>
            <a:r>
              <a:rPr lang="en-US" dirty="0" smtClean="0"/>
              <a:t>Reduce</a:t>
            </a:r>
            <a:r>
              <a:rPr lang="en-US" dirty="0"/>
              <a:t>: For each key t, emit a key/value pair (t, t) Note: each key will have either one or two values </a:t>
            </a:r>
          </a:p>
        </p:txBody>
      </p:sp>
    </p:spTree>
    <p:extLst>
      <p:ext uri="{BB962C8B-B14F-4D97-AF65-F5344CB8AC3E}">
        <p14:creationId xmlns:p14="http://schemas.microsoft.com/office/powerpoint/2010/main" val="38243543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Very similar to computing Union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Suppose relations R and S have the same schema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The map function is the same (an identity mapper) as for union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The reduce function must produce a tuple only if both </a:t>
            </a:r>
            <a:r>
              <a:rPr lang="en-US" dirty="0" smtClean="0"/>
              <a:t>relations have that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A </a:t>
            </a:r>
            <a:r>
              <a:rPr lang="en-US" dirty="0" err="1"/>
              <a:t>MapReduce</a:t>
            </a:r>
            <a:r>
              <a:rPr lang="en-US" dirty="0"/>
              <a:t> implementation of Intersection </a:t>
            </a:r>
            <a:endParaRPr lang="en-US" dirty="0" smtClean="0"/>
          </a:p>
          <a:p>
            <a:pPr algn="just"/>
            <a:r>
              <a:rPr lang="en-US" dirty="0" smtClean="0"/>
              <a:t>Map</a:t>
            </a:r>
            <a:r>
              <a:rPr lang="en-US" dirty="0"/>
              <a:t>: For each tuple t in R or S, emit a key/value pair (t, t) </a:t>
            </a:r>
            <a:endParaRPr lang="en-US" dirty="0" smtClean="0"/>
          </a:p>
          <a:p>
            <a:pPr algn="just"/>
            <a:r>
              <a:rPr lang="en-US" dirty="0" smtClean="0"/>
              <a:t>Reduce</a:t>
            </a:r>
            <a:r>
              <a:rPr lang="en-US" dirty="0"/>
              <a:t>: If key t has value list [t</a:t>
            </a:r>
            <a:r>
              <a:rPr lang="en-US" dirty="0" smtClean="0"/>
              <a:t>, t</a:t>
            </a:r>
            <a:r>
              <a:rPr lang="en-US" dirty="0"/>
              <a:t>], emit a key/value pair (t, t) Otherwise, emit a key/value pair (t, NULL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6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What is </a:t>
            </a:r>
            <a:r>
              <a:rPr lang="en-IN" b="1" dirty="0" err="1"/>
              <a:t>MapReduce</a:t>
            </a:r>
            <a:r>
              <a:rPr lang="en-IN" b="1" dirty="0" smtClean="0"/>
              <a:t>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err="1"/>
              <a:t>MapReduce</a:t>
            </a:r>
            <a:r>
              <a:rPr lang="en-IN" dirty="0"/>
              <a:t> is a </a:t>
            </a:r>
            <a:r>
              <a:rPr lang="en-IN" b="1" dirty="0" smtClean="0"/>
              <a:t>distributed </a:t>
            </a:r>
            <a:r>
              <a:rPr lang="en-IN" b="1" dirty="0"/>
              <a:t>computing based on java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It contains </a:t>
            </a:r>
            <a:r>
              <a:rPr lang="en-IN" b="1" dirty="0" smtClean="0"/>
              <a:t>Map </a:t>
            </a:r>
            <a:r>
              <a:rPr lang="en-IN" b="1" dirty="0"/>
              <a:t>and Reduce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b="1" dirty="0" smtClean="0"/>
              <a:t>Map </a:t>
            </a:r>
            <a:r>
              <a:rPr lang="en-IN" b="1" dirty="0"/>
              <a:t>takes a set of data and converts it into another set of data, where individual elements are broken down into </a:t>
            </a:r>
            <a:r>
              <a:rPr lang="en-IN" b="1" dirty="0" err="1"/>
              <a:t>tuples</a:t>
            </a:r>
            <a:r>
              <a:rPr lang="en-IN" b="1" dirty="0"/>
              <a:t> (key/value pairs). </a:t>
            </a:r>
            <a:endParaRPr lang="en-IN" b="1" dirty="0" smtClean="0"/>
          </a:p>
          <a:p>
            <a:pPr algn="just"/>
            <a:r>
              <a:rPr lang="en-IN" b="1" dirty="0" smtClean="0"/>
              <a:t>Secondly</a:t>
            </a:r>
            <a:r>
              <a:rPr lang="en-IN" b="1" dirty="0"/>
              <a:t>, reduce task, which takes the output from a map as an input and combines those data tuples into a smaller set of tuples. 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Assume we have two relations R and S with the same schema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The only way a tuple t can appear in the output is if it is in R but not in S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The map function can pass tuples from R and S to the reducer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NOTE: it must inform the reducer whether the tuple came from R or S </a:t>
            </a:r>
            <a:endParaRPr lang="en-US" dirty="0" smtClean="0"/>
          </a:p>
          <a:p>
            <a:pPr algn="just"/>
            <a:r>
              <a:rPr lang="en-US" i="1" dirty="0" smtClean="0"/>
              <a:t>A</a:t>
            </a:r>
            <a:r>
              <a:rPr lang="en-US" dirty="0" smtClean="0"/>
              <a:t> = {1, 2, 3, 4, 5} and </a:t>
            </a:r>
            <a:r>
              <a:rPr lang="en-US" i="1" dirty="0" smtClean="0"/>
              <a:t>B</a:t>
            </a:r>
            <a:r>
              <a:rPr lang="en-US" dirty="0" smtClean="0"/>
              <a:t> = {3, 4, 5, 6, 7, 8}, the difference </a:t>
            </a:r>
            <a:r>
              <a:rPr lang="en-US" i="1" dirty="0" smtClean="0"/>
              <a:t>A</a:t>
            </a:r>
            <a:r>
              <a:rPr lang="en-US" dirty="0" smtClean="0"/>
              <a:t> - </a:t>
            </a:r>
            <a:r>
              <a:rPr lang="en-US" i="1" dirty="0" smtClean="0"/>
              <a:t>B</a:t>
            </a:r>
            <a:r>
              <a:rPr lang="en-US" dirty="0" smtClean="0"/>
              <a:t> = {1, 2 }.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72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Computing Natural Join by </a:t>
            </a:r>
            <a:r>
              <a:rPr lang="en-IN" b="1" dirty="0" err="1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lvl="0" algn="just"/>
            <a:r>
              <a:rPr lang="en-US" dirty="0"/>
              <a:t>Natural join R S </a:t>
            </a:r>
            <a:endParaRPr lang="en-US" dirty="0" smtClean="0"/>
          </a:p>
          <a:p>
            <a:pPr lvl="0" algn="just"/>
            <a:r>
              <a:rPr lang="en-US" dirty="0" smtClean="0"/>
              <a:t>– </a:t>
            </a:r>
            <a:r>
              <a:rPr lang="en-US" dirty="0"/>
              <a:t>Given two relations, compare each pair of tuples, one from each relation </a:t>
            </a:r>
            <a:endParaRPr lang="en-US" dirty="0" smtClean="0"/>
          </a:p>
          <a:p>
            <a:pPr lvl="0" algn="just"/>
            <a:r>
              <a:rPr lang="en-US" dirty="0" smtClean="0"/>
              <a:t>– </a:t>
            </a:r>
            <a:r>
              <a:rPr lang="en-US" dirty="0"/>
              <a:t>If the tuples agree on all the attributes common to both schema " produce an output tuple that has components on each attribute </a:t>
            </a:r>
            <a:endParaRPr lang="en-US" dirty="0" smtClean="0"/>
          </a:p>
          <a:p>
            <a:pPr lvl="0" algn="just"/>
            <a:r>
              <a:rPr lang="en-US" dirty="0" smtClean="0"/>
              <a:t>– </a:t>
            </a:r>
            <a:r>
              <a:rPr lang="en-US" dirty="0"/>
              <a:t>Otherwise produce nothing </a:t>
            </a:r>
            <a:endParaRPr lang="en-US" dirty="0" smtClean="0"/>
          </a:p>
          <a:p>
            <a:pPr lvl="0" algn="just"/>
            <a:r>
              <a:rPr lang="en-US" dirty="0" smtClean="0"/>
              <a:t>– </a:t>
            </a:r>
            <a:r>
              <a:rPr lang="en-US" dirty="0"/>
              <a:t>Join condition can be on a subset of attributes </a:t>
            </a:r>
          </a:p>
        </p:txBody>
      </p:sp>
    </p:spTree>
    <p:extLst>
      <p:ext uri="{BB962C8B-B14F-4D97-AF65-F5344CB8AC3E}">
        <p14:creationId xmlns:p14="http://schemas.microsoft.com/office/powerpoint/2010/main" val="2537170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Below, we have part of a relation called Links describing the structure of the </a:t>
            </a:r>
            <a:r>
              <a:rPr lang="en-US" dirty="0" smtClean="0"/>
              <a:t>Web</a:t>
            </a:r>
          </a:p>
          <a:p>
            <a:pPr algn="just"/>
            <a:r>
              <a:rPr lang="en-US" dirty="0" smtClean="0"/>
              <a:t>– </a:t>
            </a:r>
            <a:r>
              <a:rPr lang="en-US" dirty="0"/>
              <a:t>There are two attributes: </a:t>
            </a:r>
            <a:r>
              <a:rPr lang="en-US" b="1" dirty="0"/>
              <a:t>From and To </a:t>
            </a:r>
            <a:endParaRPr lang="en-US" b="1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A row, or tuple, of the relation is a pair of URLs, indicating the existence of a link between them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The number of tuples in a real dataset is in the order of billions (</a:t>
            </a:r>
            <a:r>
              <a:rPr lang="en-US" dirty="0" smtClean="0"/>
              <a:t>10^9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83101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Question</a:t>
            </a:r>
            <a:r>
              <a:rPr lang="en-US" dirty="0"/>
              <a:t>: find the paths of length two in the Web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32819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109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Informally, to satisfy the query we must: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find the triples of URLs in the form (</a:t>
            </a:r>
            <a:r>
              <a:rPr lang="en-US" dirty="0" err="1"/>
              <a:t>u,v,w</a:t>
            </a:r>
            <a:r>
              <a:rPr lang="en-US" dirty="0"/>
              <a:t>) such that there is a link from u to v and a link from v </a:t>
            </a:r>
            <a:endParaRPr lang="en-US" dirty="0" smtClean="0"/>
          </a:p>
          <a:p>
            <a:pPr algn="just"/>
            <a:r>
              <a:rPr lang="en-US" dirty="0"/>
              <a:t>Using the join operator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Imagine we have two relations (with different schemas), and let’s try to apply the natural join operator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There are two copies of Links: L1(U1, U2) and L2(U2, U3)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Let’s compute L1 L2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each tuple t1 of L1 and each tuple t2 of L2, see if their U2 component are the same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yes, then produce a tuple in output, with the schema (U1,U2,U3) to w </a:t>
            </a:r>
          </a:p>
        </p:txBody>
      </p:sp>
    </p:spTree>
    <p:extLst>
      <p:ext uri="{BB962C8B-B14F-4D97-AF65-F5344CB8AC3E}">
        <p14:creationId xmlns:p14="http://schemas.microsoft.com/office/powerpoint/2010/main" val="1698321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Grouping and Aggregation by </a:t>
            </a:r>
            <a:r>
              <a:rPr lang="en-IN" sz="3600" b="1" dirty="0" err="1"/>
              <a:t>MapReduce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/>
              <a:t>Grouping and Aggregation: γX (R) </a:t>
            </a:r>
            <a:endParaRPr lang="en-US" dirty="0" smtClean="0"/>
          </a:p>
          <a:p>
            <a:pPr lvl="0" algn="just"/>
            <a:r>
              <a:rPr lang="en-US" dirty="0" smtClean="0"/>
              <a:t>– </a:t>
            </a:r>
            <a:r>
              <a:rPr lang="en-US" dirty="0"/>
              <a:t>Given a relation R, partition its tuples according to their values in one set of attributes G </a:t>
            </a:r>
            <a:endParaRPr lang="en-US" dirty="0" smtClean="0"/>
          </a:p>
          <a:p>
            <a:pPr lvl="0" algn="just"/>
            <a:r>
              <a:rPr lang="en-US" dirty="0" smtClean="0"/>
              <a:t> </a:t>
            </a:r>
            <a:r>
              <a:rPr lang="en-US" dirty="0"/>
              <a:t>The set G is called the grouping attributes </a:t>
            </a:r>
            <a:endParaRPr lang="en-US" dirty="0" smtClean="0"/>
          </a:p>
          <a:p>
            <a:pPr lvl="0" algn="just"/>
            <a:r>
              <a:rPr lang="en-US" dirty="0" smtClean="0"/>
              <a:t>– </a:t>
            </a:r>
            <a:r>
              <a:rPr lang="en-US" dirty="0"/>
              <a:t>Then, for each group, aggregate the values in certain other attributes </a:t>
            </a:r>
            <a:endParaRPr lang="en-US" dirty="0" smtClean="0"/>
          </a:p>
          <a:p>
            <a:pPr lvl="0" algn="just"/>
            <a:r>
              <a:rPr lang="en-US" dirty="0" smtClean="0"/>
              <a:t>Aggregation </a:t>
            </a:r>
            <a:r>
              <a:rPr lang="en-US" dirty="0"/>
              <a:t>functions: SUM, COUNT, AVG, MIN, MAX, ... </a:t>
            </a:r>
          </a:p>
        </p:txBody>
      </p:sp>
    </p:spTree>
    <p:extLst>
      <p:ext uri="{BB962C8B-B14F-4D97-AF65-F5344CB8AC3E}">
        <p14:creationId xmlns:p14="http://schemas.microsoft.com/office/powerpoint/2010/main" val="21626399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Let’s work with an example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Imagine that a social-networking site has a relation Friends(User, Friend)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The tuples are pairs (a, b) such that b is a friend of a </a:t>
            </a:r>
            <a:endParaRPr lang="en-US" dirty="0" smtClean="0"/>
          </a:p>
          <a:p>
            <a:pPr algn="just"/>
            <a:r>
              <a:rPr lang="en-US" dirty="0" smtClean="0"/>
              <a:t>– </a:t>
            </a:r>
            <a:r>
              <a:rPr lang="en-US" dirty="0"/>
              <a:t>Question: compute the number of friends each member has </a:t>
            </a:r>
          </a:p>
        </p:txBody>
      </p:sp>
    </p:spTree>
    <p:extLst>
      <p:ext uri="{BB962C8B-B14F-4D97-AF65-F5344CB8AC3E}">
        <p14:creationId xmlns:p14="http://schemas.microsoft.com/office/powerpoint/2010/main" val="10629925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en-US" dirty="0"/>
              <a:t>How to satisfy the query </a:t>
            </a:r>
            <a:r>
              <a:rPr lang="en-US" dirty="0" err="1"/>
              <a:t>γUser</a:t>
            </a:r>
            <a:r>
              <a:rPr lang="en-US" dirty="0" smtClean="0"/>
              <a:t>, COUNT(Friend</a:t>
            </a:r>
            <a:r>
              <a:rPr lang="en-US" dirty="0"/>
              <a:t>))(Friends) </a:t>
            </a: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This operation groups all the tuples by the value in their first component " There is one group for each user </a:t>
            </a: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Then, for each group, it counts the number of friends </a:t>
            </a:r>
          </a:p>
        </p:txBody>
      </p:sp>
    </p:spTree>
    <p:extLst>
      <p:ext uri="{BB962C8B-B14F-4D97-AF65-F5344CB8AC3E}">
        <p14:creationId xmlns:p14="http://schemas.microsoft.com/office/powerpoint/2010/main" val="39069948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pic>
        <p:nvPicPr>
          <p:cNvPr id="8194" name="Picture 2" descr="SQL COUNT rows in a t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04800"/>
            <a:ext cx="4452388" cy="624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3454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Matrix Multiplication with One </a:t>
            </a:r>
            <a:r>
              <a:rPr lang="en-IN" b="1" dirty="0" err="1"/>
              <a:t>MapReduce</a:t>
            </a:r>
            <a:r>
              <a:rPr lang="en-IN" b="1" dirty="0"/>
              <a:t>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IN" dirty="0"/>
              <a:t>There often is more than one way to use </a:t>
            </a:r>
            <a:r>
              <a:rPr lang="en-IN" dirty="0" err="1"/>
              <a:t>MapReduce</a:t>
            </a:r>
            <a:r>
              <a:rPr lang="en-IN" dirty="0"/>
              <a:t> to solve a problem. You may wish to use only a single </a:t>
            </a:r>
            <a:r>
              <a:rPr lang="en-IN" dirty="0" err="1"/>
              <a:t>MapReduce</a:t>
            </a:r>
            <a:r>
              <a:rPr lang="en-IN" dirty="0"/>
              <a:t> pass to perform matrix multiplication P = MN.</a:t>
            </a:r>
            <a:endParaRPr lang="en-US" dirty="0"/>
          </a:p>
          <a:p>
            <a:pPr lvl="0" algn="just"/>
            <a:r>
              <a:rPr lang="en-IN" dirty="0"/>
              <a:t>The keys will be pairs (</a:t>
            </a:r>
            <a:r>
              <a:rPr lang="en-IN" dirty="0" err="1"/>
              <a:t>i</a:t>
            </a:r>
            <a:r>
              <a:rPr lang="en-IN" dirty="0"/>
              <a:t>, k), where </a:t>
            </a:r>
            <a:r>
              <a:rPr lang="en-IN" dirty="0" err="1"/>
              <a:t>i</a:t>
            </a:r>
            <a:r>
              <a:rPr lang="en-IN" dirty="0"/>
              <a:t> is a row of M and k is a column of N. Here is a synopsis of the Map and Reduce functions.</a:t>
            </a:r>
            <a:endParaRPr lang="en-US" dirty="0"/>
          </a:p>
          <a:p>
            <a:pPr algn="just"/>
            <a:r>
              <a:rPr lang="en-IN" b="1" dirty="0"/>
              <a:t>The Map Function:</a:t>
            </a:r>
            <a:r>
              <a:rPr lang="en-IN" dirty="0"/>
              <a:t> For each element </a:t>
            </a:r>
            <a:r>
              <a:rPr lang="en-IN" dirty="0" err="1"/>
              <a:t>mij</a:t>
            </a:r>
            <a:r>
              <a:rPr lang="en-IN" dirty="0"/>
              <a:t> of M, produce all the key-value pairs (</a:t>
            </a:r>
            <a:r>
              <a:rPr lang="en-IN" dirty="0" err="1"/>
              <a:t>i</a:t>
            </a:r>
            <a:r>
              <a:rPr lang="en-IN" dirty="0"/>
              <a:t>, k), (M, </a:t>
            </a:r>
            <a:r>
              <a:rPr lang="en-IN" dirty="0" err="1"/>
              <a:t>j,mij</a:t>
            </a:r>
            <a:r>
              <a:rPr lang="en-IN" dirty="0"/>
              <a:t> )_ for k = 1, 2, . . ., up to the number of columns of N. Similarly, for each element </a:t>
            </a:r>
            <a:r>
              <a:rPr lang="en-IN" dirty="0" err="1"/>
              <a:t>njk</a:t>
            </a:r>
            <a:r>
              <a:rPr lang="en-IN" dirty="0"/>
              <a:t> of N, produce all the key-value pairs (</a:t>
            </a:r>
            <a:r>
              <a:rPr lang="en-IN" dirty="0" err="1"/>
              <a:t>i</a:t>
            </a:r>
            <a:r>
              <a:rPr lang="en-IN" dirty="0"/>
              <a:t>, k), (N, j, </a:t>
            </a:r>
            <a:r>
              <a:rPr lang="en-IN" dirty="0" err="1"/>
              <a:t>njk</a:t>
            </a:r>
            <a:r>
              <a:rPr lang="en-IN" dirty="0"/>
              <a:t>)_ for </a:t>
            </a:r>
            <a:r>
              <a:rPr lang="en-IN" dirty="0" err="1"/>
              <a:t>i</a:t>
            </a:r>
            <a:r>
              <a:rPr lang="en-IN" dirty="0"/>
              <a:t> = 1, 2, . . ., up to the number of rows of 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easy to scale </a:t>
            </a:r>
            <a:endParaRPr lang="en-IN" dirty="0" smtClean="0"/>
          </a:p>
          <a:p>
            <a:pPr algn="just"/>
            <a:r>
              <a:rPr lang="en-IN" dirty="0" smtClean="0"/>
              <a:t>Decomposing </a:t>
            </a:r>
            <a:r>
              <a:rPr lang="en-IN" dirty="0"/>
              <a:t>a data processing application into </a:t>
            </a:r>
            <a:r>
              <a:rPr lang="en-IN" i="1" dirty="0"/>
              <a:t>mappers</a:t>
            </a:r>
            <a:r>
              <a:rPr lang="en-IN" dirty="0"/>
              <a:t> and </a:t>
            </a:r>
            <a:r>
              <a:rPr lang="en-IN" i="1" dirty="0"/>
              <a:t>reducers</a:t>
            </a:r>
            <a:r>
              <a:rPr lang="en-IN" dirty="0"/>
              <a:t> </a:t>
            </a:r>
            <a:endParaRPr lang="en-IN" dirty="0" smtClean="0"/>
          </a:p>
          <a:p>
            <a:pPr algn="just"/>
            <a:r>
              <a:rPr lang="en-IN" dirty="0" smtClean="0"/>
              <a:t>simple scalability</a:t>
            </a:r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athcs.emory.edu/~cheung/Courses/554/Syllabus/9-parallel/FIGS/mat-mult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844824"/>
            <a:ext cx="792334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0845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The</a:t>
            </a:r>
            <a:r>
              <a:rPr lang="en-US" sz="2800" b="1" dirty="0"/>
              <a:t> reduce( ) step in the </a:t>
            </a:r>
            <a:r>
              <a:rPr lang="en-US" sz="2800" b="1" dirty="0" err="1"/>
              <a:t>MapReduce</a:t>
            </a:r>
            <a:r>
              <a:rPr lang="en-US" sz="2800" b="1" dirty="0"/>
              <a:t> Algorithm for matrix multiplication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mathcs.emory.edu/~cheung/Courses/554/Syllabus/9-parallel/FIGS/mat-mult01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800494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0032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mathcs.emory.edu/~cheung/Courses/554/Syllabus/9-parallel/FIGS/mat-mult01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82399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292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mathcs.emory.edu/~cheung/Courses/554/Syllabus/9-parallel/FIGS/mat-mult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1356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7064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Recursive Extensions to </a:t>
            </a:r>
            <a:r>
              <a:rPr lang="en-IN" b="1" dirty="0" err="1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IN" dirty="0" smtClean="0"/>
              <a:t>That </a:t>
            </a:r>
            <a:r>
              <a:rPr lang="en-IN" b="1" dirty="0"/>
              <a:t>computation is simple</a:t>
            </a:r>
            <a:r>
              <a:rPr lang="en-IN" dirty="0"/>
              <a:t>. The computation of the fixed point of a matrix-vector multiplication.</a:t>
            </a:r>
            <a:endParaRPr lang="en-US" dirty="0"/>
          </a:p>
          <a:p>
            <a:pPr lvl="0" algn="just"/>
            <a:r>
              <a:rPr lang="en-IN" dirty="0" smtClean="0"/>
              <a:t>The </a:t>
            </a:r>
            <a:r>
              <a:rPr lang="en-IN" dirty="0"/>
              <a:t>iteration typically </a:t>
            </a:r>
            <a:r>
              <a:rPr lang="en-IN" b="1" dirty="0"/>
              <a:t>continues for an unknown number of steps, each step being a </a:t>
            </a:r>
            <a:r>
              <a:rPr lang="en-IN" b="1" dirty="0" err="1"/>
              <a:t>MapReduce</a:t>
            </a:r>
            <a:r>
              <a:rPr lang="en-IN" b="1" dirty="0"/>
              <a:t> job, until the results of two consecutive iterations are sufficiently close that we believe convergence has occurred.</a:t>
            </a:r>
            <a:endParaRPr lang="en-US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588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Workflow Systems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IN" dirty="0" smtClean="0"/>
              <a:t>A </a:t>
            </a:r>
            <a:r>
              <a:rPr lang="en-IN" dirty="0"/>
              <a:t>master controller is responsible for </a:t>
            </a:r>
            <a:r>
              <a:rPr lang="en-IN" b="1" dirty="0"/>
              <a:t>dividing the work among the tasks that implement a function, usually by hashing the input elements </a:t>
            </a:r>
            <a:r>
              <a:rPr lang="en-IN" dirty="0"/>
              <a:t>to decide on the proper task to receive an element. </a:t>
            </a:r>
            <a:endParaRPr lang="en-US" dirty="0"/>
          </a:p>
          <a:p>
            <a:pPr lvl="0" algn="just"/>
            <a:r>
              <a:rPr lang="en-IN" dirty="0"/>
              <a:t>Thus, like Map tasks, each task implementing a function f has an output file of data destined for each of the tasks that implement the successor function(s) off.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73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418" name="AutoShape 2" descr="Hash Func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0" name="AutoShape 4" descr="Hash Func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2" name="AutoShape 6" descr="Hash Func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4" name="AutoShape 8" descr="Hash Function Stru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81200"/>
            <a:ext cx="875080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dirty="0" smtClean="0"/>
              <a:t>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err="1" smtClean="0"/>
              <a:t>MapReduce</a:t>
            </a:r>
            <a:r>
              <a:rPr lang="en-IN" dirty="0" smtClean="0"/>
              <a:t> </a:t>
            </a:r>
            <a:r>
              <a:rPr lang="en-IN" dirty="0"/>
              <a:t>program executes in three stages, namely </a:t>
            </a:r>
            <a:r>
              <a:rPr lang="en-IN" b="1" dirty="0"/>
              <a:t>map stage, shuffle stage, and reduce stage.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/>
              <a:t>Map stage</a:t>
            </a:r>
            <a:r>
              <a:rPr lang="en-IN" dirty="0"/>
              <a:t> − The map or </a:t>
            </a:r>
            <a:r>
              <a:rPr lang="en-IN" dirty="0" err="1"/>
              <a:t>mapper’s</a:t>
            </a:r>
            <a:r>
              <a:rPr lang="en-IN" dirty="0"/>
              <a:t> job is to </a:t>
            </a:r>
            <a:r>
              <a:rPr lang="en-IN" b="1" dirty="0"/>
              <a:t>process the input data. </a:t>
            </a:r>
            <a:r>
              <a:rPr lang="en-IN" dirty="0"/>
              <a:t>Generally the input data </a:t>
            </a:r>
            <a:r>
              <a:rPr lang="en-IN" b="1" dirty="0" smtClean="0"/>
              <a:t>is in the form of file or directory and is stored in the Hadoop </a:t>
            </a:r>
            <a:r>
              <a:rPr lang="en-IN" b="1" dirty="0"/>
              <a:t>file system </a:t>
            </a:r>
            <a:r>
              <a:rPr lang="en-IN" b="1" dirty="0" smtClean="0"/>
              <a:t>(HDFS</a:t>
            </a:r>
            <a:r>
              <a:rPr lang="en-IN" b="1" dirty="0"/>
              <a:t>).</a:t>
            </a:r>
            <a:r>
              <a:rPr lang="en-IN" dirty="0"/>
              <a:t> The input file </a:t>
            </a:r>
            <a:r>
              <a:rPr lang="en-IN" b="1" dirty="0"/>
              <a:t>is passed to the </a:t>
            </a:r>
            <a:r>
              <a:rPr lang="en-IN" b="1" dirty="0" err="1"/>
              <a:t>mapper</a:t>
            </a:r>
            <a:r>
              <a:rPr lang="en-IN" b="1" dirty="0"/>
              <a:t> function </a:t>
            </a:r>
            <a:r>
              <a:rPr lang="en-IN" dirty="0"/>
              <a:t>line by line. The </a:t>
            </a:r>
            <a:r>
              <a:rPr lang="en-IN" b="1" dirty="0" err="1"/>
              <a:t>mapper</a:t>
            </a:r>
            <a:r>
              <a:rPr lang="en-IN" b="1" dirty="0"/>
              <a:t> processes the data </a:t>
            </a:r>
            <a:r>
              <a:rPr lang="en-IN" dirty="0"/>
              <a:t>and </a:t>
            </a:r>
            <a:r>
              <a:rPr lang="en-IN" b="1" dirty="0"/>
              <a:t>creates several small chunks of data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/>
              <a:t>Reduce stage</a:t>
            </a:r>
            <a:r>
              <a:rPr lang="en-IN" dirty="0"/>
              <a:t> − This stage is the combination of the </a:t>
            </a:r>
            <a:r>
              <a:rPr lang="en-IN" b="1" dirty="0"/>
              <a:t>Shuffle </a:t>
            </a:r>
            <a:r>
              <a:rPr lang="en-IN" dirty="0"/>
              <a:t>stage and the </a:t>
            </a:r>
            <a:r>
              <a:rPr lang="en-IN" b="1" dirty="0"/>
              <a:t>Reduce</a:t>
            </a:r>
            <a:r>
              <a:rPr lang="en-IN" dirty="0"/>
              <a:t> stage. The Reducer’s job </a:t>
            </a:r>
            <a:r>
              <a:rPr lang="en-IN" b="1" dirty="0"/>
              <a:t>is to process the data that comes from the </a:t>
            </a:r>
            <a:r>
              <a:rPr lang="en-IN" b="1" dirty="0" err="1"/>
              <a:t>mapper</a:t>
            </a:r>
            <a:r>
              <a:rPr lang="en-IN" b="1" dirty="0"/>
              <a:t>. </a:t>
            </a:r>
            <a:r>
              <a:rPr lang="en-IN" dirty="0"/>
              <a:t>After processing, it </a:t>
            </a:r>
            <a:r>
              <a:rPr lang="en-IN" b="1" dirty="0"/>
              <a:t>produces a new set of output, which will be stored in the HDFS.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MapReduce Algorith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549756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During a </a:t>
            </a:r>
            <a:r>
              <a:rPr lang="en-IN" dirty="0" err="1"/>
              <a:t>MapReduce</a:t>
            </a:r>
            <a:r>
              <a:rPr lang="en-IN" dirty="0"/>
              <a:t> job, </a:t>
            </a:r>
            <a:r>
              <a:rPr lang="en-IN" dirty="0" err="1"/>
              <a:t>Hadoop</a:t>
            </a:r>
            <a:r>
              <a:rPr lang="en-IN" dirty="0"/>
              <a:t> </a:t>
            </a:r>
            <a:r>
              <a:rPr lang="en-IN" b="1" dirty="0"/>
              <a:t>sends the Map and Reduce tasks to the appropriate servers </a:t>
            </a:r>
            <a:r>
              <a:rPr lang="en-IN" dirty="0"/>
              <a:t>in the cluster.</a:t>
            </a:r>
          </a:p>
          <a:p>
            <a:pPr algn="just"/>
            <a:r>
              <a:rPr lang="en-IN" dirty="0"/>
              <a:t>The </a:t>
            </a:r>
            <a:r>
              <a:rPr lang="en-IN" b="1" dirty="0"/>
              <a:t>framework manages all the details of data-passing </a:t>
            </a:r>
            <a:r>
              <a:rPr lang="en-IN" dirty="0"/>
              <a:t>such as issuing tasks, verifying task completion, and copying data around the cluster between the nodes.</a:t>
            </a:r>
          </a:p>
          <a:p>
            <a:pPr algn="just"/>
            <a:r>
              <a:rPr lang="en-IN" dirty="0"/>
              <a:t>Most of the </a:t>
            </a:r>
            <a:r>
              <a:rPr lang="en-IN" b="1" dirty="0"/>
              <a:t>computing takes place </a:t>
            </a:r>
            <a:r>
              <a:rPr lang="en-IN" dirty="0"/>
              <a:t>on nodes with data </a:t>
            </a:r>
            <a:r>
              <a:rPr lang="en-IN" b="1" dirty="0"/>
              <a:t>on local disks </a:t>
            </a:r>
            <a:r>
              <a:rPr lang="en-IN" dirty="0"/>
              <a:t>that reduces the network traffic.</a:t>
            </a:r>
          </a:p>
          <a:p>
            <a:pPr algn="just"/>
            <a:r>
              <a:rPr lang="en-IN" dirty="0"/>
              <a:t>After completion of the given tasks, the </a:t>
            </a:r>
            <a:r>
              <a:rPr lang="en-IN" b="1" dirty="0"/>
              <a:t>cluster collects and reduces the data to form an appropriate result</a:t>
            </a:r>
            <a:r>
              <a:rPr lang="en-IN" dirty="0"/>
              <a:t>, and sends it back to the </a:t>
            </a:r>
            <a:r>
              <a:rPr lang="en-IN" dirty="0" err="1"/>
              <a:t>Hadoop</a:t>
            </a:r>
            <a:r>
              <a:rPr lang="en-IN" dirty="0"/>
              <a:t> server.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7742188</TotalTime>
  <Words>1798</Words>
  <Application>Microsoft Office PowerPoint</Application>
  <PresentationFormat>On-screen Show (4:3)</PresentationFormat>
  <Paragraphs>163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Unit 2</vt:lpstr>
      <vt:lpstr>Introduction</vt:lpstr>
      <vt:lpstr>What is MapReduce?</vt:lpstr>
      <vt:lpstr>Advantages</vt:lpstr>
      <vt:lpstr>The Algorithm</vt:lpstr>
      <vt:lpstr>PowerPoint Presentation</vt:lpstr>
      <vt:lpstr>PowerPoint Presentation</vt:lpstr>
      <vt:lpstr>PowerPoint Presentation</vt:lpstr>
      <vt:lpstr>PowerPoint Presentation</vt:lpstr>
      <vt:lpstr>Terminology</vt:lpstr>
      <vt:lpstr>PowerPoint Presentation</vt:lpstr>
      <vt:lpstr>Grouping by Key</vt:lpstr>
      <vt:lpstr>PowerPoint Presentation</vt:lpstr>
      <vt:lpstr>The Reduce Tasks</vt:lpstr>
      <vt:lpstr>PowerPoint Presentation</vt:lpstr>
      <vt:lpstr>Combiner </vt:lpstr>
      <vt:lpstr>PowerPoint Presentation</vt:lpstr>
      <vt:lpstr>How Combiner Works? </vt:lpstr>
      <vt:lpstr>MapReduce Combiner Implementation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Coping With Node Failures </vt:lpstr>
      <vt:lpstr>PowerPoint Presentation</vt:lpstr>
      <vt:lpstr>Union and Intersection </vt:lpstr>
      <vt:lpstr>Intersection</vt:lpstr>
      <vt:lpstr>Difference</vt:lpstr>
      <vt:lpstr>Computing Natural Join by MapReduce</vt:lpstr>
      <vt:lpstr>PowerPoint Presentation</vt:lpstr>
      <vt:lpstr>PowerPoint Presentation</vt:lpstr>
      <vt:lpstr>PowerPoint Presentation</vt:lpstr>
      <vt:lpstr>Grouping and Aggregation by MapReduce</vt:lpstr>
      <vt:lpstr>PowerPoint Presentation</vt:lpstr>
      <vt:lpstr>PowerPoint Presentation</vt:lpstr>
      <vt:lpstr>PowerPoint Presentation</vt:lpstr>
      <vt:lpstr>Matrix Multiplication with One MapReduce Step</vt:lpstr>
      <vt:lpstr>PowerPoint Presentation</vt:lpstr>
      <vt:lpstr>  The reduce( ) step in the MapReduce Algorithm for matrix multiplication  </vt:lpstr>
      <vt:lpstr>PowerPoint Presentation</vt:lpstr>
      <vt:lpstr>PowerPoint Presentation</vt:lpstr>
      <vt:lpstr>Recursive Extensions to MapReduce</vt:lpstr>
      <vt:lpstr>Workflow Systems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HCL</dc:creator>
  <cp:lastModifiedBy>abc</cp:lastModifiedBy>
  <cp:revision>54</cp:revision>
  <dcterms:created xsi:type="dcterms:W3CDTF">2004-12-31T18:34:38Z</dcterms:created>
  <dcterms:modified xsi:type="dcterms:W3CDTF">2019-10-03T09:27:26Z</dcterms:modified>
</cp:coreProperties>
</file>