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 id="282" r:id="rId28"/>
    <p:sldId id="283" r:id="rId29"/>
    <p:sldId id="304" r:id="rId30"/>
    <p:sldId id="284" r:id="rId31"/>
    <p:sldId id="285" r:id="rId32"/>
    <p:sldId id="305" r:id="rId33"/>
    <p:sldId id="286" r:id="rId34"/>
    <p:sldId id="313" r:id="rId35"/>
    <p:sldId id="314" r:id="rId36"/>
    <p:sldId id="288" r:id="rId37"/>
    <p:sldId id="289" r:id="rId38"/>
    <p:sldId id="290" r:id="rId39"/>
    <p:sldId id="291" r:id="rId40"/>
    <p:sldId id="306" r:id="rId41"/>
    <p:sldId id="307" r:id="rId42"/>
    <p:sldId id="294" r:id="rId43"/>
    <p:sldId id="295" r:id="rId44"/>
    <p:sldId id="308" r:id="rId45"/>
    <p:sldId id="309" r:id="rId46"/>
    <p:sldId id="310" r:id="rId47"/>
    <p:sldId id="311" r:id="rId48"/>
    <p:sldId id="312"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6" r:id="rId69"/>
    <p:sldId id="334" r:id="rId70"/>
    <p:sldId id="337" r:id="rId71"/>
    <p:sldId id="338" r:id="rId72"/>
    <p:sldId id="339" r:id="rId73"/>
    <p:sldId id="335"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6" r:id="rId90"/>
    <p:sldId id="357" r:id="rId91"/>
    <p:sldId id="361"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FC7A5D-00EF-42B8-AE8F-9F7A630430BD}"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7A5D-00EF-42B8-AE8F-9F7A630430BD}"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7A5D-00EF-42B8-AE8F-9F7A630430BD}"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C7A5D-00EF-42B8-AE8F-9F7A630430BD}"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7A5D-00EF-42B8-AE8F-9F7A630430BD}" type="datetimeFigureOut">
              <a:rPr lang="en-US" smtClean="0"/>
              <a:pPr/>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C7A5D-00EF-42B8-AE8F-9F7A630430BD}"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FC7A5D-00EF-42B8-AE8F-9F7A630430BD}" type="datetimeFigureOut">
              <a:rPr lang="en-US" smtClean="0"/>
              <a:pPr/>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C7A5D-00EF-42B8-AE8F-9F7A630430BD}" type="datetimeFigureOut">
              <a:rPr lang="en-US" smtClean="0"/>
              <a:pPr/>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C7A5D-00EF-42B8-AE8F-9F7A630430BD}" type="datetimeFigureOut">
              <a:rPr lang="en-US" smtClean="0"/>
              <a:pPr/>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C7A5D-00EF-42B8-AE8F-9F7A630430BD}"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C7A5D-00EF-42B8-AE8F-9F7A630430BD}" type="datetimeFigureOut">
              <a:rPr lang="en-US" smtClean="0"/>
              <a:pPr/>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2774A-F9F4-459B-BD4B-9E57B39261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C7A5D-00EF-42B8-AE8F-9F7A630430BD}" type="datetimeFigureOut">
              <a:rPr lang="en-US" smtClean="0"/>
              <a:pPr/>
              <a:t>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2774A-F9F4-459B-BD4B-9E57B3926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test.com/index.htm?name1=value1&amp;name2=value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tryphp.abc.com/showphp.php?filename=demo_global_server"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www.w3schools.com/php/func_math_is_infinite.asp" TargetMode="External"/><Relationship Id="rId2" Type="http://schemas.openxmlformats.org/officeDocument/2006/relationships/hyperlink" Target="https://www.w3schools.com/php/func_math_is_finite.asp"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www.w3schools.com/php/func_math_is_nan.asp"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a:t>
            </a:r>
            <a:endParaRPr lang="en-US" dirty="0"/>
          </a:p>
        </p:txBody>
      </p:sp>
      <p:sp>
        <p:nvSpPr>
          <p:cNvPr id="3" name="Subtitle 2"/>
          <p:cNvSpPr>
            <a:spLocks noGrp="1"/>
          </p:cNvSpPr>
          <p:nvPr>
            <p:ph type="subTitle" idx="1"/>
          </p:nvPr>
        </p:nvSpPr>
        <p:spPr/>
        <p:txBody>
          <a:bodyPr>
            <a:normAutofit/>
          </a:bodyPr>
          <a:lstStyle/>
          <a:p>
            <a:r>
              <a:rPr lang="en-US" sz="4000" b="1" dirty="0" smtClean="0">
                <a:solidFill>
                  <a:srgbClr val="FF0000"/>
                </a:solidFill>
              </a:rPr>
              <a:t>PHP (</a:t>
            </a:r>
            <a:r>
              <a:rPr lang="en-US" sz="4000" b="1" dirty="0">
                <a:solidFill>
                  <a:srgbClr val="FF0000"/>
                </a:solidFill>
              </a:rPr>
              <a:t>Personal Home </a:t>
            </a:r>
            <a:r>
              <a:rPr lang="en-US" sz="4000" b="1" dirty="0" smtClean="0">
                <a:solidFill>
                  <a:srgbClr val="FF0000"/>
                </a:solidFill>
              </a:rPr>
              <a:t>Page)</a:t>
            </a:r>
            <a:endParaRPr lang="en-US" sz="4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Server-Side</a:t>
            </a:r>
            <a:br>
              <a:rPr lang="en-US" dirty="0"/>
            </a:br>
            <a:r>
              <a:rPr lang="en-US" dirty="0"/>
              <a:t>Scripting Overview</a:t>
            </a:r>
          </a:p>
        </p:txBody>
      </p:sp>
      <p:sp>
        <p:nvSpPr>
          <p:cNvPr id="3" name="Content Placeholder 2"/>
          <p:cNvSpPr>
            <a:spLocks noGrp="1"/>
          </p:cNvSpPr>
          <p:nvPr>
            <p:ph idx="1"/>
          </p:nvPr>
        </p:nvSpPr>
        <p:spPr/>
        <p:txBody>
          <a:bodyPr>
            <a:normAutofit fontScale="85000" lnSpcReduction="20000"/>
          </a:bodyPr>
          <a:lstStyle/>
          <a:p>
            <a:pPr algn="just"/>
            <a:r>
              <a:rPr lang="en-US" b="1" dirty="0"/>
              <a:t>Client-side scripting is the glamorous, eye-catching part </a:t>
            </a:r>
            <a:r>
              <a:rPr lang="en-US" dirty="0"/>
              <a:t>of web development. In contrast, </a:t>
            </a:r>
            <a:r>
              <a:rPr lang="en-US" b="1" dirty="0" smtClean="0"/>
              <a:t>server-side scripting </a:t>
            </a:r>
            <a:r>
              <a:rPr lang="en-US" b="1" dirty="0"/>
              <a:t>is invisible to the user. </a:t>
            </a:r>
            <a:endParaRPr lang="en-US" b="1" dirty="0" smtClean="0"/>
          </a:p>
          <a:p>
            <a:pPr algn="just"/>
            <a:r>
              <a:rPr lang="en-US" dirty="0"/>
              <a:t>Server-side web scripting is mostly about </a:t>
            </a:r>
            <a:r>
              <a:rPr lang="en-US" b="1" dirty="0"/>
              <a:t>connecting web sites to backend servers</a:t>
            </a:r>
            <a:r>
              <a:rPr lang="en-US" dirty="0"/>
              <a:t>, processing </a:t>
            </a:r>
            <a:r>
              <a:rPr lang="en-US" dirty="0" smtClean="0"/>
              <a:t>data and </a:t>
            </a:r>
            <a:r>
              <a:rPr lang="en-US" dirty="0"/>
              <a:t>controlling the behavior of higher layers such as HTML and CSS. This enables the </a:t>
            </a:r>
            <a:r>
              <a:rPr lang="en-US" dirty="0" smtClean="0"/>
              <a:t>following types </a:t>
            </a:r>
            <a:r>
              <a:rPr lang="en-US" dirty="0"/>
              <a:t>of two-way communication:</a:t>
            </a:r>
          </a:p>
          <a:p>
            <a:pPr algn="just"/>
            <a:r>
              <a:rPr lang="en-US" b="1" dirty="0" smtClean="0"/>
              <a:t>Server </a:t>
            </a:r>
            <a:r>
              <a:rPr lang="en-US" b="1" dirty="0"/>
              <a:t>to client: Web pages can be assembled from backend-server output.</a:t>
            </a:r>
          </a:p>
          <a:p>
            <a:pPr algn="just"/>
            <a:r>
              <a:rPr lang="en-US" b="1" dirty="0" smtClean="0"/>
              <a:t>Client </a:t>
            </a:r>
            <a:r>
              <a:rPr lang="en-US" b="1" dirty="0"/>
              <a:t>to server: Customer-entered information can be acted upon.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Server-side scripting products consist of two main parts: </a:t>
            </a:r>
            <a:r>
              <a:rPr lang="en-US" b="1" dirty="0"/>
              <a:t>the scripting language and the </a:t>
            </a:r>
            <a:r>
              <a:rPr lang="en-US" b="1" dirty="0" smtClean="0"/>
              <a:t>scripting engine </a:t>
            </a:r>
            <a:r>
              <a:rPr lang="en-US" dirty="0"/>
              <a:t>The engine parses and interprets </a:t>
            </a:r>
            <a:r>
              <a:rPr lang="en-US" dirty="0" smtClean="0"/>
              <a:t>pages written </a:t>
            </a:r>
            <a:r>
              <a:rPr lang="en-US" dirty="0"/>
              <a:t>in the language.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Server-Side Scripting Good For?</a:t>
            </a:r>
          </a:p>
        </p:txBody>
      </p:sp>
      <p:sp>
        <p:nvSpPr>
          <p:cNvPr id="3" name="Content Placeholder 2"/>
          <p:cNvSpPr>
            <a:spLocks noGrp="1"/>
          </p:cNvSpPr>
          <p:nvPr>
            <p:ph idx="1"/>
          </p:nvPr>
        </p:nvSpPr>
        <p:spPr>
          <a:xfrm>
            <a:off x="381000" y="1447800"/>
            <a:ext cx="8229600" cy="5181600"/>
          </a:xfrm>
        </p:spPr>
        <p:txBody>
          <a:bodyPr>
            <a:normAutofit fontScale="62500" lnSpcReduction="20000"/>
          </a:bodyPr>
          <a:lstStyle/>
          <a:p>
            <a:pPr algn="just"/>
            <a:r>
              <a:rPr lang="en-US" dirty="0"/>
              <a:t>Content sites (both </a:t>
            </a:r>
            <a:r>
              <a:rPr lang="en-US" dirty="0" smtClean="0"/>
              <a:t>production </a:t>
            </a:r>
            <a:r>
              <a:rPr lang="en-US" dirty="0"/>
              <a:t>and display)</a:t>
            </a:r>
          </a:p>
          <a:p>
            <a:pPr algn="just"/>
            <a:r>
              <a:rPr lang="en-US" dirty="0" smtClean="0"/>
              <a:t>Community </a:t>
            </a:r>
            <a:r>
              <a:rPr lang="en-US" dirty="0"/>
              <a:t>features (forums, bulletin boards, and so on)</a:t>
            </a:r>
          </a:p>
          <a:p>
            <a:pPr algn="just"/>
            <a:r>
              <a:rPr lang="en-US" dirty="0" smtClean="0"/>
              <a:t>E‑mail </a:t>
            </a:r>
            <a:r>
              <a:rPr lang="en-US" dirty="0"/>
              <a:t>(web mail, mail forwarding, and sending mail from a web application)</a:t>
            </a:r>
          </a:p>
          <a:p>
            <a:pPr algn="just"/>
            <a:r>
              <a:rPr lang="en-US" dirty="0" smtClean="0"/>
              <a:t>Customer-support </a:t>
            </a:r>
            <a:r>
              <a:rPr lang="en-US" dirty="0"/>
              <a:t>and technical-support systems</a:t>
            </a:r>
          </a:p>
          <a:p>
            <a:pPr algn="just"/>
            <a:r>
              <a:rPr lang="en-US" dirty="0" smtClean="0"/>
              <a:t>Advertising </a:t>
            </a:r>
            <a:r>
              <a:rPr lang="en-US" dirty="0"/>
              <a:t>networks</a:t>
            </a:r>
          </a:p>
          <a:p>
            <a:pPr algn="just"/>
            <a:r>
              <a:rPr lang="en-US" dirty="0" smtClean="0"/>
              <a:t>Web-delivered </a:t>
            </a:r>
            <a:r>
              <a:rPr lang="en-US" dirty="0"/>
              <a:t>business applications</a:t>
            </a:r>
          </a:p>
          <a:p>
            <a:pPr algn="just"/>
            <a:r>
              <a:rPr lang="en-US" dirty="0" smtClean="0"/>
              <a:t>Directories </a:t>
            </a:r>
            <a:r>
              <a:rPr lang="en-US" dirty="0"/>
              <a:t>and membership rolls</a:t>
            </a:r>
          </a:p>
          <a:p>
            <a:pPr algn="just"/>
            <a:r>
              <a:rPr lang="en-US" dirty="0" smtClean="0"/>
              <a:t>Surveys</a:t>
            </a:r>
            <a:r>
              <a:rPr lang="en-US" dirty="0"/>
              <a:t>, polls, and tests</a:t>
            </a:r>
          </a:p>
          <a:p>
            <a:pPr algn="just"/>
            <a:r>
              <a:rPr lang="en-US" dirty="0" smtClean="0"/>
              <a:t>Filling </a:t>
            </a:r>
            <a:r>
              <a:rPr lang="en-US" dirty="0"/>
              <a:t>out and submitting forms online</a:t>
            </a:r>
          </a:p>
          <a:p>
            <a:pPr algn="just"/>
            <a:r>
              <a:rPr lang="en-US" dirty="0" smtClean="0"/>
              <a:t>Personalization </a:t>
            </a:r>
            <a:r>
              <a:rPr lang="en-US" dirty="0"/>
              <a:t>technologies</a:t>
            </a:r>
          </a:p>
          <a:p>
            <a:pPr algn="just"/>
            <a:r>
              <a:rPr lang="en-US" dirty="0" smtClean="0"/>
              <a:t>Groupware</a:t>
            </a:r>
          </a:p>
          <a:p>
            <a:r>
              <a:rPr lang="en-US" dirty="0"/>
              <a:t>Catalog, brochure, </a:t>
            </a:r>
            <a:r>
              <a:rPr lang="en-US" dirty="0" smtClean="0"/>
              <a:t>and </a:t>
            </a:r>
            <a:r>
              <a:rPr lang="en-US" dirty="0"/>
              <a:t>informational sites</a:t>
            </a:r>
          </a:p>
          <a:p>
            <a:r>
              <a:rPr lang="en-US" dirty="0" smtClean="0"/>
              <a:t>Games </a:t>
            </a:r>
            <a:r>
              <a:rPr lang="en-US" dirty="0"/>
              <a:t>(for example, chess) with lots of logic but simple/static graphics</a:t>
            </a:r>
          </a:p>
          <a:p>
            <a:r>
              <a:rPr lang="en-US" dirty="0" smtClean="0"/>
              <a:t>Any </a:t>
            </a:r>
            <a:r>
              <a:rPr lang="en-US" dirty="0"/>
              <a:t>other application that needs to connect a backend server (database, Lightweight</a:t>
            </a:r>
          </a:p>
          <a:p>
            <a:r>
              <a:rPr lang="en-US" dirty="0"/>
              <a:t>Directory Access Protocol [LDAP], and so on) to a web server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PHP Syntax</a:t>
            </a:r>
          </a:p>
        </p:txBody>
      </p:sp>
      <p:sp>
        <p:nvSpPr>
          <p:cNvPr id="3" name="Content Placeholder 2"/>
          <p:cNvSpPr>
            <a:spLocks noGrp="1"/>
          </p:cNvSpPr>
          <p:nvPr>
            <p:ph idx="1"/>
          </p:nvPr>
        </p:nvSpPr>
        <p:spPr/>
        <p:txBody>
          <a:bodyPr>
            <a:normAutofit lnSpcReduction="10000"/>
          </a:bodyPr>
          <a:lstStyle/>
          <a:p>
            <a:pPr algn="just"/>
            <a:r>
              <a:rPr lang="en-US" dirty="0"/>
              <a:t>A PHP script </a:t>
            </a:r>
            <a:r>
              <a:rPr lang="en-US" b="1" dirty="0"/>
              <a:t>can be placed anywhere in the document.</a:t>
            </a:r>
          </a:p>
          <a:p>
            <a:pPr algn="just"/>
            <a:r>
              <a:rPr lang="en-US" dirty="0"/>
              <a:t>A PHP script starts with &lt;?</a:t>
            </a:r>
            <a:r>
              <a:rPr lang="en-US" dirty="0" err="1"/>
              <a:t>php</a:t>
            </a:r>
            <a:r>
              <a:rPr lang="en-US" dirty="0"/>
              <a:t> and ends with </a:t>
            </a:r>
            <a:r>
              <a:rPr lang="en-US" dirty="0" smtClean="0"/>
              <a:t>?&gt;:</a:t>
            </a:r>
          </a:p>
          <a:p>
            <a:r>
              <a:rPr lang="en-US" b="1" dirty="0" smtClean="0"/>
              <a:t>&lt;?</a:t>
            </a:r>
            <a:r>
              <a:rPr lang="en-US" b="1" dirty="0" err="1"/>
              <a:t>php</a:t>
            </a:r>
            <a:r>
              <a:rPr lang="en-US" b="1" dirty="0" smtClean="0"/>
              <a:t/>
            </a:r>
            <a:br>
              <a:rPr lang="en-US" b="1" dirty="0" smtClean="0"/>
            </a:br>
            <a:r>
              <a:rPr lang="en-US" b="1" dirty="0"/>
              <a:t>// PHP code goes here</a:t>
            </a:r>
            <a:r>
              <a:rPr lang="en-US" b="1" dirty="0" smtClean="0"/>
              <a:t/>
            </a:r>
            <a:br>
              <a:rPr lang="en-US" b="1" dirty="0" smtClean="0"/>
            </a:br>
            <a:r>
              <a:rPr lang="en-US" b="1" dirty="0" smtClean="0"/>
              <a:t>?&gt;</a:t>
            </a:r>
          </a:p>
          <a:p>
            <a:r>
              <a:rPr lang="en-US" dirty="0"/>
              <a:t>The default file extension for PHP files is </a:t>
            </a:r>
            <a:r>
              <a:rPr lang="en-US" b="1" dirty="0"/>
              <a:t>"</a:t>
            </a:r>
            <a:r>
              <a:rPr lang="en-US" b="1" dirty="0" smtClean="0"/>
              <a:t>.</a:t>
            </a:r>
            <a:r>
              <a:rPr lang="en-US" b="1" dirty="0" err="1" smtClean="0"/>
              <a:t>php</a:t>
            </a:r>
            <a:r>
              <a:rPr lang="en-US" b="1"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&lt;!DOCTYPE html</a:t>
            </a:r>
            <a:r>
              <a:rPr lang="en-US" dirty="0" smtClean="0"/>
              <a:t>&gt;</a:t>
            </a:r>
            <a:endParaRPr lang="en-US" dirty="0"/>
          </a:p>
          <a:p>
            <a:pPr>
              <a:buNone/>
            </a:pPr>
            <a:r>
              <a:rPr lang="en-US" dirty="0" smtClean="0"/>
              <a:t>&lt;</a:t>
            </a:r>
            <a:r>
              <a:rPr lang="en-US" dirty="0"/>
              <a:t>html</a:t>
            </a:r>
            <a:r>
              <a:rPr lang="en-US" dirty="0" smtClean="0"/>
              <a:t>&gt;</a:t>
            </a:r>
            <a:endParaRPr lang="en-US" dirty="0"/>
          </a:p>
          <a:p>
            <a:pPr>
              <a:buNone/>
            </a:pPr>
            <a:r>
              <a:rPr lang="en-US" dirty="0" smtClean="0"/>
              <a:t>&lt;</a:t>
            </a:r>
            <a:r>
              <a:rPr lang="en-US" dirty="0"/>
              <a:t>body</a:t>
            </a:r>
            <a:r>
              <a:rPr lang="en-US" dirty="0" smtClean="0"/>
              <a:t>&gt;</a:t>
            </a:r>
            <a:endParaRPr lang="en-US" dirty="0"/>
          </a:p>
          <a:p>
            <a:pPr>
              <a:buNone/>
            </a:pPr>
            <a:r>
              <a:rPr lang="en-US" dirty="0" smtClean="0"/>
              <a:t>&lt;</a:t>
            </a:r>
            <a:r>
              <a:rPr lang="en-US" dirty="0"/>
              <a:t>h1&gt;My first PHP page&lt;/h1</a:t>
            </a:r>
            <a:r>
              <a:rPr lang="en-US" dirty="0" smtClean="0"/>
              <a:t>&gt;</a:t>
            </a:r>
            <a:endParaRPr lang="en-US" dirty="0"/>
          </a:p>
          <a:p>
            <a:pPr>
              <a:buNone/>
            </a:pPr>
            <a:r>
              <a:rPr lang="en-US" dirty="0" smtClean="0"/>
              <a:t>&lt;?</a:t>
            </a:r>
            <a:r>
              <a:rPr lang="en-US" dirty="0" err="1" smtClean="0"/>
              <a:t>php</a:t>
            </a:r>
            <a:endParaRPr lang="en-US" dirty="0" smtClean="0"/>
          </a:p>
          <a:p>
            <a:pPr>
              <a:buNone/>
            </a:pPr>
            <a:r>
              <a:rPr lang="en-US" dirty="0" smtClean="0"/>
              <a:t>echo</a:t>
            </a:r>
            <a:r>
              <a:rPr lang="en-US" dirty="0"/>
              <a:t> "Hello World</a:t>
            </a:r>
            <a:r>
              <a:rPr lang="en-US" dirty="0" smtClean="0"/>
              <a:t>!";</a:t>
            </a:r>
          </a:p>
          <a:p>
            <a:pPr>
              <a:buNone/>
            </a:pPr>
            <a:r>
              <a:rPr lang="en-US" dirty="0" smtClean="0"/>
              <a:t>?&gt;</a:t>
            </a:r>
            <a:endParaRPr lang="en-US" dirty="0"/>
          </a:p>
          <a:p>
            <a:pPr>
              <a:buNone/>
            </a:pPr>
            <a:r>
              <a:rPr lang="en-US" dirty="0" smtClean="0"/>
              <a:t>&lt;/</a:t>
            </a:r>
            <a:r>
              <a:rPr lang="en-US" dirty="0"/>
              <a:t>body</a:t>
            </a:r>
            <a:r>
              <a:rPr lang="en-US" dirty="0" smtClean="0"/>
              <a:t>&gt;</a:t>
            </a:r>
            <a:endParaRPr lang="en-US" dirty="0"/>
          </a:p>
          <a:p>
            <a:pPr>
              <a:buNone/>
            </a:pPr>
            <a:r>
              <a:rPr lang="en-US" dirty="0" smtClean="0"/>
              <a:t>&lt;/</a:t>
            </a:r>
            <a:r>
              <a:rPr lang="en-US" dirty="0"/>
              <a:t>html&gt;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Case Sensitivity</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In PHP, NO keywords (e.g. if, else, while, echo, etc.), classes, functions, and user-defined functions are case-sensitive.</a:t>
            </a:r>
          </a:p>
          <a:p>
            <a:pPr algn="just"/>
            <a:r>
              <a:rPr lang="en-US" dirty="0"/>
              <a:t>In the example below, all three echo statements below are equal and legal:</a:t>
            </a:r>
          </a:p>
          <a:p>
            <a:r>
              <a:rPr lang="en-US" dirty="0"/>
              <a:t>&lt;!DOCTYPE html&gt;</a:t>
            </a:r>
            <a:r>
              <a:rPr lang="en-US" dirty="0" smtClean="0"/>
              <a:t/>
            </a:r>
            <a:br>
              <a:rPr lang="en-US" dirty="0" smtClean="0"/>
            </a:br>
            <a:r>
              <a:rPr lang="en-US" dirty="0"/>
              <a:t>&lt;html&gt;</a:t>
            </a:r>
            <a:r>
              <a:rPr lang="en-US" dirty="0" smtClean="0"/>
              <a:t/>
            </a:r>
            <a:br>
              <a:rPr lang="en-US" dirty="0" smtClean="0"/>
            </a:br>
            <a:r>
              <a:rPr lang="en-US" dirty="0"/>
              <a:t>&lt;body&gt;</a:t>
            </a:r>
            <a:r>
              <a:rPr lang="en-US" dirty="0" smtClean="0"/>
              <a:t/>
            </a:r>
            <a:br>
              <a:rPr lang="en-US" dirty="0" smtClean="0"/>
            </a:br>
            <a:r>
              <a:rPr lang="en-US" dirty="0" smtClean="0"/>
              <a:t>&lt;?</a:t>
            </a:r>
            <a:r>
              <a:rPr lang="en-US" dirty="0" err="1"/>
              <a:t>php</a:t>
            </a:r>
            <a:r>
              <a:rPr lang="en-US" dirty="0"/>
              <a:t/>
            </a:r>
            <a:br>
              <a:rPr lang="en-US" dirty="0"/>
            </a:br>
            <a:r>
              <a:rPr lang="en-US" dirty="0"/>
              <a:t>ECHO "Hello World!&lt;</a:t>
            </a:r>
            <a:r>
              <a:rPr lang="en-US" dirty="0" err="1"/>
              <a:t>br</a:t>
            </a:r>
            <a:r>
              <a:rPr lang="en-US" dirty="0"/>
              <a:t>&gt;";</a:t>
            </a:r>
            <a:br>
              <a:rPr lang="en-US" dirty="0"/>
            </a:br>
            <a:r>
              <a:rPr lang="en-US" dirty="0"/>
              <a:t>echo "Hello World!&lt;</a:t>
            </a:r>
            <a:r>
              <a:rPr lang="en-US" dirty="0" err="1"/>
              <a:t>br</a:t>
            </a:r>
            <a:r>
              <a:rPr lang="en-US" dirty="0"/>
              <a:t>&gt;";</a:t>
            </a:r>
            <a:br>
              <a:rPr lang="en-US" dirty="0"/>
            </a:br>
            <a:r>
              <a:rPr lang="en-US" dirty="0" err="1"/>
              <a:t>EcHo</a:t>
            </a:r>
            <a:r>
              <a:rPr lang="en-US" dirty="0"/>
              <a:t> "Hello World!&lt;</a:t>
            </a:r>
            <a:r>
              <a:rPr lang="en-US" dirty="0" err="1"/>
              <a:t>br</a:t>
            </a:r>
            <a:r>
              <a:rPr lang="en-US" dirty="0"/>
              <a:t>&gt;";</a:t>
            </a:r>
            <a:br>
              <a:rPr lang="en-US" dirty="0"/>
            </a:br>
            <a:r>
              <a:rPr lang="en-US" dirty="0"/>
              <a:t>?&gt;</a:t>
            </a:r>
            <a:r>
              <a:rPr lang="en-US" dirty="0" smtClean="0"/>
              <a:t/>
            </a:r>
            <a:br>
              <a:rPr lang="en-US" dirty="0" smtClean="0"/>
            </a:br>
            <a:r>
              <a:rPr lang="en-US" dirty="0" smtClean="0"/>
              <a:t>&lt;/</a:t>
            </a:r>
            <a:r>
              <a:rPr lang="en-US" dirty="0"/>
              <a:t>body&gt;</a:t>
            </a:r>
            <a:r>
              <a:rPr lang="en-US" dirty="0" smtClean="0"/>
              <a:t/>
            </a:r>
            <a:br>
              <a:rPr lang="en-US" dirty="0" smtClean="0"/>
            </a:br>
            <a:r>
              <a:rPr lang="en-US" dirty="0"/>
              <a:t>&lt;/html&gt;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172200"/>
          </a:xfrm>
        </p:spPr>
        <p:txBody>
          <a:bodyPr>
            <a:normAutofit fontScale="85000" lnSpcReduction="20000"/>
          </a:bodyPr>
          <a:lstStyle/>
          <a:p>
            <a:pPr algn="just"/>
            <a:r>
              <a:rPr lang="en-US" dirty="0"/>
              <a:t>Look at the example below; only the first statement will display the value of the </a:t>
            </a:r>
            <a:r>
              <a:rPr lang="en-US" dirty="0" smtClean="0"/>
              <a:t>$color</a:t>
            </a:r>
            <a:r>
              <a:rPr lang="en-US" dirty="0"/>
              <a:t> variable! This is because </a:t>
            </a:r>
            <a:r>
              <a:rPr lang="en-US" dirty="0" smtClean="0"/>
              <a:t>$color</a:t>
            </a:r>
            <a:r>
              <a:rPr lang="en-US" dirty="0"/>
              <a:t>, </a:t>
            </a:r>
            <a:r>
              <a:rPr lang="en-US" dirty="0" smtClean="0"/>
              <a:t>$COLOR</a:t>
            </a:r>
            <a:r>
              <a:rPr lang="en-US" dirty="0"/>
              <a:t>, and </a:t>
            </a:r>
            <a:r>
              <a:rPr lang="en-US" dirty="0" smtClean="0"/>
              <a:t>$</a:t>
            </a:r>
            <a:r>
              <a:rPr lang="en-US" dirty="0" err="1" smtClean="0"/>
              <a:t>coLOR</a:t>
            </a:r>
            <a:r>
              <a:rPr lang="en-US" dirty="0"/>
              <a:t> are treated as </a:t>
            </a:r>
            <a:r>
              <a:rPr lang="en-US" dirty="0" smtClean="0"/>
              <a:t>three </a:t>
            </a:r>
            <a:r>
              <a:rPr lang="en-US" dirty="0"/>
              <a:t>different variables</a:t>
            </a:r>
            <a:r>
              <a:rPr lang="en-US" dirty="0" smtClean="0"/>
              <a:t>:</a:t>
            </a:r>
          </a:p>
          <a:p>
            <a:r>
              <a:rPr lang="en-US" dirty="0"/>
              <a:t>&lt;!DOCTYPE html&gt;</a:t>
            </a:r>
            <a:r>
              <a:rPr lang="en-US" dirty="0" smtClean="0"/>
              <a:t/>
            </a:r>
            <a:br>
              <a:rPr lang="en-US" dirty="0" smtClean="0"/>
            </a:br>
            <a:r>
              <a:rPr lang="en-US" dirty="0"/>
              <a:t>&lt;html&gt;</a:t>
            </a:r>
            <a:r>
              <a:rPr lang="en-US" dirty="0" smtClean="0"/>
              <a:t/>
            </a:r>
            <a:br>
              <a:rPr lang="en-US" dirty="0" smtClean="0"/>
            </a:br>
            <a:r>
              <a:rPr lang="en-US" dirty="0"/>
              <a:t>&lt;body&gt;</a:t>
            </a:r>
            <a:r>
              <a:rPr lang="en-US" dirty="0" smtClean="0"/>
              <a:t/>
            </a:r>
            <a:br>
              <a:rPr lang="en-US" dirty="0" smtClean="0"/>
            </a:br>
            <a:r>
              <a:rPr lang="en-US" dirty="0" smtClean="0"/>
              <a:t/>
            </a:r>
            <a:br>
              <a:rPr lang="en-US" dirty="0" smtClean="0"/>
            </a:br>
            <a:r>
              <a:rPr lang="en-US" dirty="0"/>
              <a:t>&lt;?</a:t>
            </a:r>
            <a:r>
              <a:rPr lang="en-US" dirty="0" err="1"/>
              <a:t>php</a:t>
            </a:r>
            <a:r>
              <a:rPr lang="en-US" dirty="0"/>
              <a:t/>
            </a:r>
            <a:br>
              <a:rPr lang="en-US" dirty="0"/>
            </a:br>
            <a:r>
              <a:rPr lang="en-US" dirty="0"/>
              <a:t>$color = "red";</a:t>
            </a:r>
            <a:br>
              <a:rPr lang="en-US" dirty="0"/>
            </a:br>
            <a:r>
              <a:rPr lang="en-US" dirty="0"/>
              <a:t>echo "My car is " . $color . "&lt;</a:t>
            </a:r>
            <a:r>
              <a:rPr lang="en-US" dirty="0" err="1"/>
              <a:t>br</a:t>
            </a:r>
            <a:r>
              <a:rPr lang="en-US" dirty="0"/>
              <a:t>&gt;";</a:t>
            </a:r>
            <a:br>
              <a:rPr lang="en-US" dirty="0"/>
            </a:br>
            <a:r>
              <a:rPr lang="en-US" dirty="0"/>
              <a:t>echo "My house is " . $COLOR . "&lt;</a:t>
            </a:r>
            <a:r>
              <a:rPr lang="en-US" dirty="0" err="1"/>
              <a:t>br</a:t>
            </a:r>
            <a:r>
              <a:rPr lang="en-US" dirty="0"/>
              <a:t>&gt;";</a:t>
            </a:r>
            <a:br>
              <a:rPr lang="en-US" dirty="0"/>
            </a:br>
            <a:r>
              <a:rPr lang="en-US" dirty="0"/>
              <a:t>echo "My boat is " . $</a:t>
            </a:r>
            <a:r>
              <a:rPr lang="en-US" dirty="0" err="1"/>
              <a:t>coLOR</a:t>
            </a:r>
            <a:r>
              <a:rPr lang="en-US" dirty="0"/>
              <a:t> . "&lt;</a:t>
            </a:r>
            <a:r>
              <a:rPr lang="en-US" dirty="0" err="1"/>
              <a:t>br</a:t>
            </a:r>
            <a:r>
              <a:rPr lang="en-US" dirty="0"/>
              <a:t>&gt;";</a:t>
            </a:r>
            <a:br>
              <a:rPr lang="en-US" dirty="0"/>
            </a:br>
            <a:r>
              <a:rPr lang="en-US" dirty="0"/>
              <a:t>?&gt;</a:t>
            </a:r>
            <a:r>
              <a:rPr lang="en-US" dirty="0" smtClean="0"/>
              <a:t/>
            </a:r>
            <a:br>
              <a:rPr lang="en-US" dirty="0" smtClean="0"/>
            </a:br>
            <a:r>
              <a:rPr lang="en-US" dirty="0" smtClean="0"/>
              <a:t/>
            </a:r>
            <a:br>
              <a:rPr lang="en-US" dirty="0" smtClean="0"/>
            </a:br>
            <a:r>
              <a:rPr lang="en-US" dirty="0"/>
              <a:t>&lt;/body&gt;</a:t>
            </a:r>
            <a:r>
              <a:rPr lang="en-US" dirty="0" smtClean="0"/>
              <a:t/>
            </a:r>
            <a:br>
              <a:rPr lang="en-US" dirty="0" smtClean="0"/>
            </a:br>
            <a:r>
              <a:rPr lang="en-US" dirty="0"/>
              <a:t>&lt;/html&gt;</a:t>
            </a:r>
          </a:p>
        </p:txBody>
      </p:sp>
      <p:pic>
        <p:nvPicPr>
          <p:cNvPr id="1026" name="Picture 2"/>
          <p:cNvPicPr>
            <a:picLocks noChangeAspect="1" noChangeArrowheads="1"/>
          </p:cNvPicPr>
          <p:nvPr/>
        </p:nvPicPr>
        <p:blipFill>
          <a:blip r:embed="rId2"/>
          <a:srcRect/>
          <a:stretch>
            <a:fillRect/>
          </a:stretch>
        </p:blipFill>
        <p:spPr bwMode="auto">
          <a:xfrm>
            <a:off x="5334000" y="1905000"/>
            <a:ext cx="3087477" cy="1447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PHP is whitespace </a:t>
            </a:r>
            <a:r>
              <a:rPr lang="en-US" dirty="0" smtClean="0"/>
              <a:t>insensitive</a:t>
            </a:r>
          </a:p>
          <a:p>
            <a:r>
              <a:rPr lang="en-US" dirty="0"/>
              <a:t>PHP is sometimes case </a:t>
            </a:r>
            <a:r>
              <a:rPr lang="en-US" dirty="0" smtClean="0"/>
              <a:t>sensitive</a:t>
            </a:r>
          </a:p>
          <a:p>
            <a:r>
              <a:rPr lang="en-US" dirty="0"/>
              <a:t>Statements are expressions </a:t>
            </a:r>
            <a:r>
              <a:rPr lang="en-US" dirty="0" smtClean="0"/>
              <a:t>terminated by </a:t>
            </a:r>
            <a:r>
              <a:rPr lang="en-US" dirty="0"/>
              <a:t>semicolons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 Variable Types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All variables in PHP are denoted with a leading </a:t>
            </a:r>
            <a:r>
              <a:rPr lang="en-US" b="1" dirty="0"/>
              <a:t>dollar sign </a:t>
            </a:r>
            <a:r>
              <a:rPr lang="en-US" b="1" dirty="0" smtClean="0"/>
              <a:t>($).</a:t>
            </a:r>
          </a:p>
          <a:p>
            <a:pPr algn="just"/>
            <a:r>
              <a:rPr lang="en-US" dirty="0"/>
              <a:t>Variables are </a:t>
            </a:r>
            <a:r>
              <a:rPr lang="en-US" b="1" dirty="0"/>
              <a:t>assigned with the = </a:t>
            </a:r>
            <a:r>
              <a:rPr lang="en-US" dirty="0"/>
              <a:t>operator, with the variable on the left-hand side and the expression to be evaluated on the right</a:t>
            </a:r>
            <a:r>
              <a:rPr lang="en-US" dirty="0" smtClean="0"/>
              <a:t>.</a:t>
            </a:r>
          </a:p>
          <a:p>
            <a:pPr algn="just"/>
            <a:r>
              <a:rPr lang="en-US" dirty="0"/>
              <a:t>PHP does a good job of </a:t>
            </a:r>
            <a:r>
              <a:rPr lang="en-US" b="1" dirty="0"/>
              <a:t>automatically converting types from one to another when necessary</a:t>
            </a:r>
            <a:r>
              <a:rPr lang="en-US" b="1" dirty="0" smtClean="0"/>
              <a:t>.</a:t>
            </a:r>
          </a:p>
          <a:p>
            <a:pPr algn="just"/>
            <a:r>
              <a:rPr lang="en-US" dirty="0"/>
              <a:t>Variables in </a:t>
            </a:r>
            <a:r>
              <a:rPr lang="en-US" b="1" dirty="0"/>
              <a:t>PHP do not have intrinsic types </a:t>
            </a:r>
            <a:r>
              <a:rPr lang="en-US" dirty="0"/>
              <a:t>- a variable </a:t>
            </a:r>
            <a:r>
              <a:rPr lang="en-US" b="1" dirty="0"/>
              <a:t>does not know in advance whether it will be used to store a number or a string of characters.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t>PHP has a total of eight data types which we use to construct our variables </a:t>
            </a:r>
            <a:r>
              <a:rPr lang="en-US" dirty="0" smtClean="0"/>
              <a:t>−</a:t>
            </a:r>
          </a:p>
          <a:p>
            <a:pPr algn="just"/>
            <a:r>
              <a:rPr lang="en-US" b="1" dirty="0"/>
              <a:t>Integers</a:t>
            </a:r>
            <a:r>
              <a:rPr lang="en-US" dirty="0"/>
              <a:t> − are whole numbers, without a decimal point, like 4195.</a:t>
            </a:r>
          </a:p>
          <a:p>
            <a:pPr algn="just"/>
            <a:r>
              <a:rPr lang="en-US" b="1" dirty="0"/>
              <a:t>Doubles</a:t>
            </a:r>
            <a:r>
              <a:rPr lang="en-US" dirty="0"/>
              <a:t> − are floating-point numbers, like 3.14159 or 49.1.</a:t>
            </a:r>
          </a:p>
          <a:p>
            <a:pPr algn="just"/>
            <a:r>
              <a:rPr lang="en-US" b="1" dirty="0"/>
              <a:t>Booleans</a:t>
            </a:r>
            <a:r>
              <a:rPr lang="en-US" dirty="0"/>
              <a:t> − have only two possible values either true or false.</a:t>
            </a:r>
          </a:p>
          <a:p>
            <a:pPr algn="just"/>
            <a:r>
              <a:rPr lang="en-US" b="1" dirty="0"/>
              <a:t>NULL</a:t>
            </a:r>
            <a:r>
              <a:rPr lang="en-US" dirty="0"/>
              <a:t> − is a special type that only has one value: NULL.</a:t>
            </a:r>
          </a:p>
          <a:p>
            <a:pPr algn="just"/>
            <a:r>
              <a:rPr lang="en-US" b="1" dirty="0"/>
              <a:t>Strings</a:t>
            </a:r>
            <a:r>
              <a:rPr lang="en-US" dirty="0"/>
              <a:t> − are sequences of characters, like 'PHP supports string operations</a:t>
            </a:r>
            <a:r>
              <a:rPr lang="en-US" dirty="0" smtClean="0"/>
              <a:t>.</a:t>
            </a:r>
            <a:endParaRPr lang="en-US" dirty="0"/>
          </a:p>
          <a:p>
            <a:pPr algn="just"/>
            <a:r>
              <a:rPr lang="en-US" b="1" dirty="0"/>
              <a:t>Arrays</a:t>
            </a:r>
            <a:r>
              <a:rPr lang="en-US" dirty="0"/>
              <a:t> − are named and indexed collections of other values.</a:t>
            </a:r>
          </a:p>
          <a:p>
            <a:pPr algn="just"/>
            <a:r>
              <a:rPr lang="en-US" b="1" dirty="0"/>
              <a:t>Objects</a:t>
            </a:r>
            <a:r>
              <a:rPr lang="en-US" dirty="0"/>
              <a:t> − are instances of programmer-defined classes, which can package up both other kinds of values and functions that are specific to the class.</a:t>
            </a:r>
          </a:p>
          <a:p>
            <a:pPr algn="just"/>
            <a:r>
              <a:rPr lang="en-US" b="1" dirty="0"/>
              <a:t>Resources</a:t>
            </a:r>
            <a:r>
              <a:rPr lang="en-US" dirty="0"/>
              <a:t> − are special variables that hold references to resources external to PHP (such as database connections).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PHP?</a:t>
            </a:r>
          </a:p>
        </p:txBody>
      </p:sp>
      <p:sp>
        <p:nvSpPr>
          <p:cNvPr id="3" name="Content Placeholder 2"/>
          <p:cNvSpPr>
            <a:spLocks noGrp="1"/>
          </p:cNvSpPr>
          <p:nvPr>
            <p:ph idx="1"/>
          </p:nvPr>
        </p:nvSpPr>
        <p:spPr/>
        <p:txBody>
          <a:bodyPr>
            <a:normAutofit lnSpcReduction="10000"/>
          </a:bodyPr>
          <a:lstStyle/>
          <a:p>
            <a:pPr algn="just"/>
            <a:r>
              <a:rPr lang="en-US" dirty="0"/>
              <a:t>PHP is the </a:t>
            </a:r>
            <a:r>
              <a:rPr lang="en-US" b="1" dirty="0"/>
              <a:t>web development language </a:t>
            </a:r>
            <a:r>
              <a:rPr lang="en-US" dirty="0"/>
              <a:t>written by and for web developers.</a:t>
            </a:r>
          </a:p>
          <a:p>
            <a:pPr algn="just"/>
            <a:r>
              <a:rPr lang="en-US" dirty="0"/>
              <a:t>PHP stands for PHP: </a:t>
            </a:r>
            <a:r>
              <a:rPr lang="en-US" b="1" dirty="0"/>
              <a:t>Hypertext Preprocessor</a:t>
            </a:r>
            <a:r>
              <a:rPr lang="en-US" dirty="0"/>
              <a:t>. The product was </a:t>
            </a:r>
            <a:r>
              <a:rPr lang="en-US" dirty="0" smtClean="0"/>
              <a:t>originally named </a:t>
            </a:r>
            <a:r>
              <a:rPr lang="en-US" dirty="0"/>
              <a:t>Personal Home Page </a:t>
            </a:r>
            <a:r>
              <a:rPr lang="en-US" dirty="0" smtClean="0"/>
              <a:t>Tools.</a:t>
            </a:r>
          </a:p>
          <a:p>
            <a:pPr algn="just"/>
            <a:r>
              <a:rPr lang="en-US" dirty="0"/>
              <a:t>PHP is a </a:t>
            </a:r>
            <a:r>
              <a:rPr lang="en-US" b="1" dirty="0"/>
              <a:t>server-side scripting language</a:t>
            </a:r>
            <a:r>
              <a:rPr lang="en-US" dirty="0"/>
              <a:t>, usually </a:t>
            </a:r>
            <a:r>
              <a:rPr lang="en-US" b="1" dirty="0"/>
              <a:t>used to create web </a:t>
            </a:r>
            <a:r>
              <a:rPr lang="en-US" b="1" dirty="0" smtClean="0"/>
              <a:t>applications in </a:t>
            </a:r>
            <a:r>
              <a:rPr lang="en-US" b="1" dirty="0"/>
              <a:t>combination with a web server</a:t>
            </a:r>
            <a:r>
              <a:rPr lang="en-US" dirty="0"/>
              <a:t>, such as Apache.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PHP variables:</a:t>
            </a:r>
          </a:p>
        </p:txBody>
      </p:sp>
      <p:sp>
        <p:nvSpPr>
          <p:cNvPr id="3" name="Content Placeholder 2"/>
          <p:cNvSpPr>
            <a:spLocks noGrp="1"/>
          </p:cNvSpPr>
          <p:nvPr>
            <p:ph idx="1"/>
          </p:nvPr>
        </p:nvSpPr>
        <p:spPr/>
        <p:txBody>
          <a:bodyPr>
            <a:normAutofit fontScale="92500" lnSpcReduction="10000"/>
          </a:bodyPr>
          <a:lstStyle/>
          <a:p>
            <a:pPr algn="just"/>
            <a:r>
              <a:rPr lang="en-US" dirty="0"/>
              <a:t>A variable starts with the $ sign, followed by the name of the variable</a:t>
            </a:r>
          </a:p>
          <a:p>
            <a:pPr algn="just"/>
            <a:r>
              <a:rPr lang="en-US" dirty="0"/>
              <a:t>A variable name must start with a letter or the underscore character</a:t>
            </a:r>
          </a:p>
          <a:p>
            <a:pPr algn="just"/>
            <a:r>
              <a:rPr lang="en-US" dirty="0"/>
              <a:t>A variable name cannot start with a number</a:t>
            </a:r>
          </a:p>
          <a:p>
            <a:pPr algn="just"/>
            <a:r>
              <a:rPr lang="en-US" dirty="0"/>
              <a:t>A variable name can only contain alpha-numeric characters and underscores (A-z, 0-9, and _ )</a:t>
            </a:r>
          </a:p>
          <a:p>
            <a:pPr algn="just"/>
            <a:r>
              <a:rPr lang="en-US" b="1" dirty="0"/>
              <a:t>Variable names are case-sensitive </a:t>
            </a:r>
            <a:r>
              <a:rPr lang="en-US" dirty="0"/>
              <a:t>($age and $AGE are two different variables)</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77500" lnSpcReduction="20000"/>
          </a:bodyPr>
          <a:lstStyle/>
          <a:p>
            <a:pPr>
              <a:buNone/>
            </a:pPr>
            <a:r>
              <a:rPr lang="en-US" dirty="0" smtClean="0"/>
              <a:t>&lt;!DOCTYPE html&gt;</a:t>
            </a:r>
          </a:p>
          <a:p>
            <a:pPr>
              <a:buNone/>
            </a:pPr>
            <a:r>
              <a:rPr lang="en-US" dirty="0" smtClean="0"/>
              <a:t>&lt;html&gt;</a:t>
            </a:r>
          </a:p>
          <a:p>
            <a:pPr>
              <a:buNone/>
            </a:pPr>
            <a:r>
              <a:rPr lang="en-US" dirty="0" smtClean="0"/>
              <a:t>&lt;body&gt;</a:t>
            </a:r>
          </a:p>
          <a:p>
            <a:pPr>
              <a:buNone/>
            </a:pPr>
            <a:r>
              <a:rPr lang="en-US" dirty="0" smtClean="0"/>
              <a:t>&lt;?</a:t>
            </a:r>
            <a:r>
              <a:rPr lang="en-US" dirty="0" err="1" smtClean="0"/>
              <a:t>php</a:t>
            </a:r>
            <a:endParaRPr lang="en-US" dirty="0" smtClean="0"/>
          </a:p>
          <a:p>
            <a:pPr>
              <a:buNone/>
            </a:pPr>
            <a:r>
              <a:rPr lang="en-US" dirty="0" smtClean="0"/>
              <a:t>$txt = "Hello world!";</a:t>
            </a:r>
          </a:p>
          <a:p>
            <a:pPr>
              <a:buNone/>
            </a:pPr>
            <a:r>
              <a:rPr lang="en-US" dirty="0" smtClean="0"/>
              <a:t>$x = 5;</a:t>
            </a:r>
          </a:p>
          <a:p>
            <a:pPr>
              <a:buNone/>
            </a:pPr>
            <a:r>
              <a:rPr lang="en-US" dirty="0" smtClean="0"/>
              <a:t>$y = 10.5;</a:t>
            </a:r>
          </a:p>
          <a:p>
            <a:pPr>
              <a:buNone/>
            </a:pPr>
            <a:r>
              <a:rPr lang="en-US" dirty="0" smtClean="0"/>
              <a:t>echo $txt;</a:t>
            </a:r>
          </a:p>
          <a:p>
            <a:pPr>
              <a:buNone/>
            </a:pPr>
            <a:r>
              <a:rPr lang="en-US" dirty="0" smtClean="0"/>
              <a:t>echo "&lt;</a:t>
            </a:r>
            <a:r>
              <a:rPr lang="en-US" dirty="0" err="1" smtClean="0"/>
              <a:t>br</a:t>
            </a:r>
            <a:r>
              <a:rPr lang="en-US" dirty="0" smtClean="0"/>
              <a:t>&gt;";</a:t>
            </a:r>
          </a:p>
          <a:p>
            <a:pPr>
              <a:buNone/>
            </a:pPr>
            <a:r>
              <a:rPr lang="en-US" dirty="0" smtClean="0"/>
              <a:t>echo $x;</a:t>
            </a:r>
          </a:p>
          <a:p>
            <a:pPr>
              <a:buNone/>
            </a:pPr>
            <a:r>
              <a:rPr lang="en-US" dirty="0" smtClean="0"/>
              <a:t>echo "&lt;</a:t>
            </a:r>
            <a:r>
              <a:rPr lang="en-US" dirty="0" err="1" smtClean="0"/>
              <a:t>br</a:t>
            </a:r>
            <a:r>
              <a:rPr lang="en-US" dirty="0" smtClean="0"/>
              <a:t>&gt;";</a:t>
            </a:r>
          </a:p>
          <a:p>
            <a:pPr>
              <a:buNone/>
            </a:pPr>
            <a:r>
              <a:rPr lang="en-US" dirty="0" smtClean="0"/>
              <a:t>echo $y;</a:t>
            </a:r>
          </a:p>
          <a:p>
            <a:pPr>
              <a:buNone/>
            </a:pPr>
            <a:r>
              <a:rPr lang="en-US" dirty="0" smtClean="0"/>
              <a:t>?&gt;</a:t>
            </a:r>
          </a:p>
          <a:p>
            <a:pPr>
              <a:buNone/>
            </a:pPr>
            <a:r>
              <a:rPr lang="en-US" dirty="0" smtClean="0"/>
              <a:t>&lt;/body&gt;</a:t>
            </a:r>
          </a:p>
          <a:p>
            <a:pPr>
              <a:buNone/>
            </a:pPr>
            <a:r>
              <a:rPr lang="en-US" dirty="0" smtClean="0"/>
              <a:t>&lt;/html&gt;</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4419600" y="2209800"/>
            <a:ext cx="2374392" cy="14478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Comments</a:t>
            </a:r>
            <a:br>
              <a:rPr lang="en-US" dirty="0"/>
            </a:br>
            <a:endParaRPr lang="en-US" dirty="0"/>
          </a:p>
        </p:txBody>
      </p:sp>
      <p:sp>
        <p:nvSpPr>
          <p:cNvPr id="3" name="Content Placeholder 2"/>
          <p:cNvSpPr>
            <a:spLocks noGrp="1"/>
          </p:cNvSpPr>
          <p:nvPr>
            <p:ph idx="1"/>
          </p:nvPr>
        </p:nvSpPr>
        <p:spPr/>
        <p:txBody>
          <a:bodyPr/>
          <a:lstStyle/>
          <a:p>
            <a:pPr algn="just"/>
            <a:r>
              <a:rPr lang="en-US" dirty="0"/>
              <a:t>A comment in PHP code is a line that is not executed as a part of the program. Its only purpose is to be read by someone who is looking at the code.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a:t>
            </a:r>
            <a:br>
              <a:rPr lang="en-US" sz="3600" dirty="0" smtClean="0"/>
            </a:br>
            <a:r>
              <a:rPr lang="en-US" sz="3600" dirty="0" smtClean="0"/>
              <a:t>Syntax for single-line comments:</a:t>
            </a:r>
            <a:br>
              <a:rPr lang="en-US" sz="3600" dirty="0" smtClean="0"/>
            </a:b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&lt;!</a:t>
            </a:r>
            <a:r>
              <a:rPr lang="en-US" dirty="0"/>
              <a:t>DOCTYPE html&gt;</a:t>
            </a:r>
            <a:br>
              <a:rPr lang="en-US" dirty="0"/>
            </a:br>
            <a:r>
              <a:rPr lang="en-US" dirty="0"/>
              <a:t>&lt;html&gt;</a:t>
            </a:r>
            <a:br>
              <a:rPr lang="en-US" dirty="0"/>
            </a:br>
            <a:r>
              <a:rPr lang="en-US" dirty="0"/>
              <a:t>&lt;body</a:t>
            </a:r>
            <a:r>
              <a:rPr lang="en-US" dirty="0" smtClean="0"/>
              <a:t>&gt;</a:t>
            </a:r>
            <a:r>
              <a:rPr lang="en-US" dirty="0"/>
              <a:t/>
            </a:r>
            <a:br>
              <a:rPr lang="en-US" dirty="0"/>
            </a:br>
            <a:r>
              <a:rPr lang="en-US" dirty="0"/>
              <a:t>&lt;?</a:t>
            </a:r>
            <a:r>
              <a:rPr lang="en-US" dirty="0" err="1" smtClean="0"/>
              <a:t>php</a:t>
            </a:r>
            <a:endParaRPr lang="en-US" dirty="0" smtClean="0"/>
          </a:p>
          <a:p>
            <a:pPr>
              <a:buNone/>
            </a:pPr>
            <a:r>
              <a:rPr lang="en-US" dirty="0"/>
              <a:t/>
            </a:r>
            <a:br>
              <a:rPr lang="en-US" dirty="0"/>
            </a:br>
            <a:r>
              <a:rPr lang="en-US" dirty="0"/>
              <a:t>// This is a single-line comment</a:t>
            </a:r>
            <a:br>
              <a:rPr lang="en-US" dirty="0"/>
            </a:br>
            <a:r>
              <a:rPr lang="en-US" dirty="0"/>
              <a:t/>
            </a:r>
            <a:br>
              <a:rPr lang="en-US" dirty="0"/>
            </a:br>
            <a:r>
              <a:rPr lang="en-US" dirty="0"/>
              <a:t># This is also a single-line comment</a:t>
            </a:r>
            <a:br>
              <a:rPr lang="en-US" dirty="0"/>
            </a:br>
            <a:r>
              <a:rPr lang="en-US" dirty="0"/>
              <a:t>?&gt;</a:t>
            </a:r>
            <a:br>
              <a:rPr lang="en-US" dirty="0"/>
            </a:br>
            <a:r>
              <a:rPr lang="en-US" dirty="0"/>
              <a:t/>
            </a:r>
            <a:br>
              <a:rPr lang="en-US" dirty="0"/>
            </a:br>
            <a:r>
              <a:rPr lang="en-US" dirty="0"/>
              <a:t>&lt;/body&gt;</a:t>
            </a:r>
            <a:br>
              <a:rPr lang="en-US" dirty="0"/>
            </a:br>
            <a:r>
              <a:rPr lang="en-US" dirty="0"/>
              <a:t>&lt;/html&gt;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a:t>
            </a:r>
            <a:br>
              <a:rPr lang="en-US" sz="3600" dirty="0" smtClean="0"/>
            </a:br>
            <a:r>
              <a:rPr lang="en-US" sz="3600" dirty="0" smtClean="0"/>
              <a:t>Syntax for multiple-line comments:</a:t>
            </a:r>
            <a:br>
              <a:rPr lang="en-US" sz="3600" dirty="0" smtClean="0"/>
            </a:b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&lt;!</a:t>
            </a:r>
            <a:r>
              <a:rPr lang="en-US" dirty="0"/>
              <a:t>DOCTYPE html&gt;</a:t>
            </a:r>
            <a:br>
              <a:rPr lang="en-US" dirty="0"/>
            </a:br>
            <a:r>
              <a:rPr lang="en-US" dirty="0"/>
              <a:t>&lt;html&gt;</a:t>
            </a:r>
            <a:br>
              <a:rPr lang="en-US" dirty="0"/>
            </a:br>
            <a:r>
              <a:rPr lang="en-US" dirty="0"/>
              <a:t>&lt;body&gt;</a:t>
            </a:r>
            <a:br>
              <a:rPr lang="en-US" dirty="0"/>
            </a:br>
            <a:r>
              <a:rPr lang="en-US" dirty="0"/>
              <a:t/>
            </a:r>
            <a:br>
              <a:rPr lang="en-US" dirty="0"/>
            </a:br>
            <a:r>
              <a:rPr lang="en-US" dirty="0"/>
              <a:t>&lt;?</a:t>
            </a:r>
            <a:r>
              <a:rPr lang="en-US" dirty="0" err="1"/>
              <a:t>php</a:t>
            </a:r>
            <a:r>
              <a:rPr lang="en-US" dirty="0"/>
              <a:t/>
            </a:r>
            <a:br>
              <a:rPr lang="en-US" dirty="0"/>
            </a:br>
            <a:r>
              <a:rPr lang="en-US" dirty="0"/>
              <a:t>/*</a:t>
            </a:r>
            <a:br>
              <a:rPr lang="en-US" dirty="0"/>
            </a:br>
            <a:r>
              <a:rPr lang="en-US" dirty="0"/>
              <a:t>This is a multiple-lines comment block</a:t>
            </a:r>
            <a:br>
              <a:rPr lang="en-US" dirty="0"/>
            </a:br>
            <a:r>
              <a:rPr lang="en-US" dirty="0"/>
              <a:t>that spans over multiple</a:t>
            </a:r>
            <a:br>
              <a:rPr lang="en-US" dirty="0"/>
            </a:br>
            <a:r>
              <a:rPr lang="en-US" dirty="0"/>
              <a:t>lines</a:t>
            </a:r>
            <a:br>
              <a:rPr lang="en-US" dirty="0"/>
            </a:br>
            <a:r>
              <a:rPr lang="en-US" dirty="0"/>
              <a:t>*/</a:t>
            </a:r>
            <a:br>
              <a:rPr lang="en-US" dirty="0"/>
            </a:br>
            <a:r>
              <a:rPr lang="en-US" dirty="0"/>
              <a:t>?&gt;</a:t>
            </a:r>
            <a:br>
              <a:rPr lang="en-US" dirty="0"/>
            </a:br>
            <a:r>
              <a:rPr lang="en-US" dirty="0"/>
              <a:t/>
            </a:r>
            <a:br>
              <a:rPr lang="en-US" dirty="0"/>
            </a:br>
            <a:r>
              <a:rPr lang="en-US" dirty="0"/>
              <a:t>&lt;/body&gt;</a:t>
            </a:r>
            <a:br>
              <a:rPr lang="en-US" dirty="0"/>
            </a:br>
            <a:r>
              <a:rPr lang="en-US" dirty="0"/>
              <a:t>&lt;/html&gt;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Constants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Constants are like variables except that </a:t>
            </a:r>
            <a:r>
              <a:rPr lang="en-US" b="1" dirty="0"/>
              <a:t>once they are defined they cannot be changed or undefined</a:t>
            </a:r>
            <a:r>
              <a:rPr lang="en-US" b="1" dirty="0" smtClean="0"/>
              <a:t>.</a:t>
            </a:r>
          </a:p>
          <a:p>
            <a:pPr algn="just"/>
            <a:r>
              <a:rPr lang="en-US" dirty="0"/>
              <a:t>A constant is an identifier (name) for a simple value. </a:t>
            </a:r>
            <a:r>
              <a:rPr lang="en-US" b="1" dirty="0"/>
              <a:t>The value cannot be changed during the script.</a:t>
            </a:r>
          </a:p>
          <a:p>
            <a:pPr algn="just"/>
            <a:r>
              <a:rPr lang="en-US" dirty="0"/>
              <a:t>A valid constant name starts with a letter or underscore </a:t>
            </a:r>
            <a:r>
              <a:rPr lang="en-US" b="1" dirty="0"/>
              <a:t>(no $ sign before the constant name</a:t>
            </a:r>
            <a:r>
              <a:rPr lang="en-US" dirty="0"/>
              <a:t>).</a:t>
            </a:r>
          </a:p>
          <a:p>
            <a:pPr algn="just"/>
            <a:r>
              <a:rPr lang="en-US" b="1" dirty="0"/>
              <a:t>Note:</a:t>
            </a:r>
            <a:r>
              <a:rPr lang="en-US" dirty="0"/>
              <a:t> Unlike variables, constants are </a:t>
            </a:r>
            <a:r>
              <a:rPr lang="en-US" b="1" dirty="0"/>
              <a:t>automatically global across the entire script.</a:t>
            </a:r>
          </a:p>
          <a:p>
            <a:pPr algn="just">
              <a:buNone/>
            </a:pP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 PHP Constant</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To </a:t>
            </a:r>
            <a:r>
              <a:rPr lang="en-US" dirty="0"/>
              <a:t>create a constant, use the define() function.</a:t>
            </a:r>
          </a:p>
          <a:p>
            <a:pPr algn="just"/>
            <a:r>
              <a:rPr lang="en-US" b="1" dirty="0" smtClean="0"/>
              <a:t>Syntax</a:t>
            </a:r>
          </a:p>
          <a:p>
            <a:pPr algn="just"/>
            <a:r>
              <a:rPr lang="en-US" dirty="0" smtClean="0"/>
              <a:t>define(</a:t>
            </a:r>
            <a:r>
              <a:rPr lang="en-US" i="1" dirty="0" smtClean="0"/>
              <a:t>name</a:t>
            </a:r>
            <a:r>
              <a:rPr lang="en-US" dirty="0"/>
              <a:t>, </a:t>
            </a:r>
            <a:r>
              <a:rPr lang="en-US" i="1" dirty="0"/>
              <a:t>value</a:t>
            </a:r>
            <a:r>
              <a:rPr lang="en-US" dirty="0"/>
              <a:t>, </a:t>
            </a:r>
            <a:r>
              <a:rPr lang="en-US" i="1" dirty="0"/>
              <a:t>case-insensitive</a:t>
            </a:r>
            <a:r>
              <a:rPr lang="en-US" dirty="0"/>
              <a:t>)</a:t>
            </a:r>
          </a:p>
          <a:p>
            <a:pPr algn="just"/>
            <a:r>
              <a:rPr lang="en-US" b="1" dirty="0"/>
              <a:t>Parameters:</a:t>
            </a:r>
          </a:p>
          <a:p>
            <a:pPr algn="just"/>
            <a:r>
              <a:rPr lang="en-US" b="1" i="1" dirty="0"/>
              <a:t>name</a:t>
            </a:r>
            <a:r>
              <a:rPr lang="en-US" b="1" dirty="0"/>
              <a:t>: </a:t>
            </a:r>
            <a:r>
              <a:rPr lang="en-US" dirty="0"/>
              <a:t>Specifies the name of the constant</a:t>
            </a:r>
          </a:p>
          <a:p>
            <a:pPr algn="just"/>
            <a:r>
              <a:rPr lang="en-US" b="1" i="1" dirty="0"/>
              <a:t>value</a:t>
            </a:r>
            <a:r>
              <a:rPr lang="en-US" b="1" dirty="0"/>
              <a:t>: </a:t>
            </a:r>
            <a:r>
              <a:rPr lang="en-US" dirty="0"/>
              <a:t>Specifies the value of the constant</a:t>
            </a:r>
          </a:p>
          <a:p>
            <a:pPr algn="just"/>
            <a:r>
              <a:rPr lang="en-US" b="1" i="1" dirty="0"/>
              <a:t>case-insensitive</a:t>
            </a:r>
            <a:r>
              <a:rPr lang="en-US" b="1" dirty="0"/>
              <a:t>:</a:t>
            </a:r>
            <a:r>
              <a:rPr lang="en-US" dirty="0"/>
              <a:t> Specifies whether the constant name should be case-insensitive. Default is false</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endParaRPr lang="en-US" dirty="0"/>
          </a:p>
        </p:txBody>
      </p:sp>
      <p:sp>
        <p:nvSpPr>
          <p:cNvPr id="3" name="Content Placeholder 2"/>
          <p:cNvSpPr>
            <a:spLocks noGrp="1"/>
          </p:cNvSpPr>
          <p:nvPr>
            <p:ph idx="1"/>
          </p:nvPr>
        </p:nvSpPr>
        <p:spPr/>
        <p:txBody>
          <a:bodyPr/>
          <a:lstStyle/>
          <a:p>
            <a:r>
              <a:rPr lang="en-US" dirty="0" smtClean="0"/>
              <a:t>Create </a:t>
            </a:r>
            <a:r>
              <a:rPr lang="en-US" dirty="0"/>
              <a:t>a constant with a </a:t>
            </a:r>
            <a:r>
              <a:rPr lang="en-US" b="1" dirty="0"/>
              <a:t>case-sensitive</a:t>
            </a:r>
            <a:r>
              <a:rPr lang="en-US" dirty="0"/>
              <a:t> name:</a:t>
            </a:r>
          </a:p>
          <a:p>
            <a:r>
              <a:rPr lang="en-US" dirty="0"/>
              <a:t>&lt;?</a:t>
            </a:r>
            <a:r>
              <a:rPr lang="en-US" dirty="0" err="1"/>
              <a:t>php</a:t>
            </a:r>
            <a:r>
              <a:rPr lang="en-US" dirty="0"/>
              <a:t/>
            </a:r>
            <a:br>
              <a:rPr lang="en-US" dirty="0"/>
            </a:br>
            <a:r>
              <a:rPr lang="en-US" dirty="0"/>
              <a:t>define("GREETING", "Welcome to </a:t>
            </a:r>
            <a:r>
              <a:rPr lang="en-US" dirty="0" smtClean="0"/>
              <a:t>");</a:t>
            </a:r>
            <a:r>
              <a:rPr lang="en-US" dirty="0"/>
              <a:t/>
            </a:r>
            <a:br>
              <a:rPr lang="en-US" dirty="0"/>
            </a:br>
            <a:r>
              <a:rPr lang="en-US" dirty="0"/>
              <a:t>echo GREETING;</a:t>
            </a:r>
            <a:br>
              <a:rPr lang="en-US" dirty="0"/>
            </a:br>
            <a:r>
              <a:rPr lang="en-US" dirty="0"/>
              <a:t>?&gt;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endParaRPr lang="en-US" dirty="0"/>
          </a:p>
        </p:txBody>
      </p:sp>
      <p:sp>
        <p:nvSpPr>
          <p:cNvPr id="3" name="Content Placeholder 2"/>
          <p:cNvSpPr>
            <a:spLocks noGrp="1"/>
          </p:cNvSpPr>
          <p:nvPr>
            <p:ph idx="1"/>
          </p:nvPr>
        </p:nvSpPr>
        <p:spPr>
          <a:xfrm>
            <a:off x="152400" y="1600200"/>
            <a:ext cx="8686800" cy="4525963"/>
          </a:xfrm>
        </p:spPr>
        <p:txBody>
          <a:bodyPr/>
          <a:lstStyle/>
          <a:p>
            <a:r>
              <a:rPr lang="en-US" dirty="0" smtClean="0"/>
              <a:t>Create </a:t>
            </a:r>
            <a:r>
              <a:rPr lang="en-US" dirty="0"/>
              <a:t>a constant with a </a:t>
            </a:r>
            <a:r>
              <a:rPr lang="en-US" b="1" dirty="0"/>
              <a:t>case-insensitive</a:t>
            </a:r>
            <a:r>
              <a:rPr lang="en-US" dirty="0"/>
              <a:t> name:</a:t>
            </a:r>
          </a:p>
          <a:p>
            <a:r>
              <a:rPr lang="en-US" dirty="0"/>
              <a:t>&lt;?</a:t>
            </a:r>
            <a:r>
              <a:rPr lang="en-US" dirty="0" err="1"/>
              <a:t>php</a:t>
            </a:r>
            <a:r>
              <a:rPr lang="en-US" dirty="0"/>
              <a:t/>
            </a:r>
            <a:br>
              <a:rPr lang="en-US" dirty="0"/>
            </a:br>
            <a:r>
              <a:rPr lang="en-US" dirty="0"/>
              <a:t>define("GREETING", "Welcome to </a:t>
            </a:r>
            <a:r>
              <a:rPr lang="en-US" dirty="0" smtClean="0"/>
              <a:t>true</a:t>
            </a:r>
            <a:r>
              <a:rPr lang="en-US" dirty="0"/>
              <a:t>);</a:t>
            </a:r>
            <a:br>
              <a:rPr lang="en-US" dirty="0"/>
            </a:br>
            <a:r>
              <a:rPr lang="en-US" dirty="0"/>
              <a:t>echo greeting;</a:t>
            </a:r>
            <a:br>
              <a:rPr lang="en-US" dirty="0"/>
            </a:br>
            <a:r>
              <a:rPr lang="en-US" dirty="0"/>
              <a:t>?&gt;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if Statement</a:t>
            </a:r>
            <a:br>
              <a:rPr lang="en-US" dirty="0" smtClean="0"/>
            </a:br>
            <a:endParaRPr lang="en-US" dirty="0"/>
          </a:p>
        </p:txBody>
      </p:sp>
      <p:sp>
        <p:nvSpPr>
          <p:cNvPr id="3" name="Content Placeholder 2"/>
          <p:cNvSpPr>
            <a:spLocks noGrp="1"/>
          </p:cNvSpPr>
          <p:nvPr>
            <p:ph idx="1"/>
          </p:nvPr>
        </p:nvSpPr>
        <p:spPr>
          <a:xfrm>
            <a:off x="838200" y="1600200"/>
            <a:ext cx="8077200" cy="4525963"/>
          </a:xfrm>
        </p:spPr>
        <p:txBody>
          <a:bodyPr>
            <a:normAutofit fontScale="92500" lnSpcReduction="20000"/>
          </a:bodyPr>
          <a:lstStyle/>
          <a:p>
            <a:pPr>
              <a:buNone/>
            </a:pPr>
            <a:r>
              <a:rPr lang="en-US" dirty="0" smtClean="0"/>
              <a:t>&lt;?</a:t>
            </a:r>
            <a:r>
              <a:rPr lang="en-US" dirty="0" err="1" smtClean="0"/>
              <a:t>php</a:t>
            </a:r>
            <a:r>
              <a:rPr lang="en-US" dirty="0" smtClean="0"/>
              <a:t>  </a:t>
            </a:r>
          </a:p>
          <a:p>
            <a:pPr>
              <a:buNone/>
            </a:pPr>
            <a:r>
              <a:rPr lang="en-US" dirty="0" smtClean="0"/>
              <a:t>$num=12;  </a:t>
            </a:r>
          </a:p>
          <a:p>
            <a:pPr>
              <a:buNone/>
            </a:pPr>
            <a:r>
              <a:rPr lang="en-US" b="1" dirty="0" smtClean="0"/>
              <a:t>if</a:t>
            </a:r>
            <a:r>
              <a:rPr lang="en-US" dirty="0" smtClean="0"/>
              <a:t>($num&lt;100){  </a:t>
            </a:r>
          </a:p>
          <a:p>
            <a:pPr>
              <a:buNone/>
            </a:pPr>
            <a:r>
              <a:rPr lang="en-US" dirty="0" smtClean="0"/>
              <a:t>echo "$num is less than 100";  </a:t>
            </a:r>
          </a:p>
          <a:p>
            <a:pPr>
              <a:buNone/>
            </a:pPr>
            <a:r>
              <a:rPr lang="en-US" dirty="0" smtClean="0"/>
              <a:t>}  </a:t>
            </a:r>
          </a:p>
          <a:p>
            <a:pPr>
              <a:buNone/>
            </a:pPr>
            <a:r>
              <a:rPr lang="en-US" dirty="0" smtClean="0"/>
              <a:t>?&gt; </a:t>
            </a:r>
          </a:p>
          <a:p>
            <a:pPr>
              <a:buNone/>
            </a:pPr>
            <a:endParaRPr lang="en-US" dirty="0" smtClean="0"/>
          </a:p>
          <a:p>
            <a:pPr>
              <a:buNone/>
            </a:pPr>
            <a:r>
              <a:rPr lang="en-US" b="1" dirty="0" smtClean="0"/>
              <a:t>Output:</a:t>
            </a:r>
            <a:endParaRPr lang="en-US" dirty="0" smtClean="0"/>
          </a:p>
          <a:p>
            <a:pPr>
              <a:buNone/>
            </a:pPr>
            <a:r>
              <a:rPr lang="en-US" dirty="0" smtClean="0"/>
              <a:t>12 is less than 100</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PHP </a:t>
            </a:r>
            <a:r>
              <a:rPr lang="en-US" b="1" dirty="0"/>
              <a:t>has nothing to do with layout</a:t>
            </a:r>
            <a:r>
              <a:rPr lang="en-US" dirty="0"/>
              <a:t>, events, </a:t>
            </a:r>
            <a:r>
              <a:rPr lang="en-US" dirty="0" smtClean="0"/>
              <a:t>on-the-fly Document </a:t>
            </a:r>
            <a:r>
              <a:rPr lang="en-US" dirty="0"/>
              <a:t>Object Model (DOM) </a:t>
            </a:r>
            <a:r>
              <a:rPr lang="en-US" b="1" dirty="0"/>
              <a:t>manipulation</a:t>
            </a:r>
            <a:r>
              <a:rPr lang="en-US" dirty="0"/>
              <a:t>, or really anything about </a:t>
            </a:r>
            <a:r>
              <a:rPr lang="en-US" dirty="0" smtClean="0"/>
              <a:t>the </a:t>
            </a:r>
            <a:r>
              <a:rPr lang="en-US" b="1" dirty="0" smtClean="0"/>
              <a:t>look </a:t>
            </a:r>
            <a:r>
              <a:rPr lang="en-US" b="1" dirty="0"/>
              <a:t>and feel </a:t>
            </a:r>
            <a:r>
              <a:rPr lang="en-US" dirty="0"/>
              <a:t>of a web page. In fact, most of what PHP does </a:t>
            </a:r>
            <a:r>
              <a:rPr lang="en-US" b="1" dirty="0"/>
              <a:t>is invisible </a:t>
            </a:r>
            <a:r>
              <a:rPr lang="en-US" b="1" dirty="0" smtClean="0"/>
              <a:t>to the </a:t>
            </a:r>
            <a:r>
              <a:rPr lang="en-US" b="1" dirty="0"/>
              <a:t>end user</a:t>
            </a:r>
            <a:r>
              <a:rPr lang="en-US"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If...Else Statement</a:t>
            </a:r>
            <a:br>
              <a:rPr lang="en-US" dirty="0"/>
            </a:br>
            <a:r>
              <a:rPr lang="en-US" dirty="0"/>
              <a:t/>
            </a:r>
            <a:br>
              <a:rPr lang="en-US" dirty="0"/>
            </a:br>
            <a:endParaRPr lang="en-US" dirty="0"/>
          </a:p>
        </p:txBody>
      </p:sp>
      <p:sp>
        <p:nvSpPr>
          <p:cNvPr id="3" name="Content Placeholder 2"/>
          <p:cNvSpPr>
            <a:spLocks noGrp="1"/>
          </p:cNvSpPr>
          <p:nvPr>
            <p:ph idx="1"/>
          </p:nvPr>
        </p:nvSpPr>
        <p:spPr>
          <a:xfrm>
            <a:off x="457200" y="685800"/>
            <a:ext cx="8229600" cy="6172200"/>
          </a:xfrm>
        </p:spPr>
        <p:txBody>
          <a:bodyPr>
            <a:noAutofit/>
          </a:bodyPr>
          <a:lstStyle/>
          <a:p>
            <a:pPr>
              <a:buNone/>
            </a:pPr>
            <a:r>
              <a:rPr lang="en-US" dirty="0" smtClean="0"/>
              <a:t>&lt;?</a:t>
            </a:r>
            <a:r>
              <a:rPr lang="en-US" dirty="0" err="1" smtClean="0"/>
              <a:t>php</a:t>
            </a:r>
            <a:r>
              <a:rPr lang="en-US" dirty="0" smtClean="0"/>
              <a:t>  </a:t>
            </a:r>
          </a:p>
          <a:p>
            <a:pPr>
              <a:buNone/>
            </a:pPr>
            <a:r>
              <a:rPr lang="en-US" dirty="0" smtClean="0"/>
              <a:t>$num=12;  </a:t>
            </a:r>
          </a:p>
          <a:p>
            <a:pPr>
              <a:buNone/>
            </a:pPr>
            <a:r>
              <a:rPr lang="en-US" b="1" dirty="0" smtClean="0"/>
              <a:t>if</a:t>
            </a:r>
            <a:r>
              <a:rPr lang="en-US" dirty="0" smtClean="0"/>
              <a:t>($num%2==0){  </a:t>
            </a:r>
          </a:p>
          <a:p>
            <a:pPr>
              <a:buNone/>
            </a:pPr>
            <a:r>
              <a:rPr lang="en-US" dirty="0" smtClean="0"/>
              <a:t>echo "$num is even number";  </a:t>
            </a:r>
          </a:p>
          <a:p>
            <a:pPr>
              <a:buNone/>
            </a:pPr>
            <a:r>
              <a:rPr lang="en-US" dirty="0" smtClean="0"/>
              <a:t>}</a:t>
            </a:r>
            <a:r>
              <a:rPr lang="en-US" b="1" dirty="0" smtClean="0"/>
              <a:t>else</a:t>
            </a:r>
            <a:r>
              <a:rPr lang="en-US" dirty="0" smtClean="0"/>
              <a:t>{  </a:t>
            </a:r>
          </a:p>
          <a:p>
            <a:pPr>
              <a:buNone/>
            </a:pPr>
            <a:r>
              <a:rPr lang="en-US" dirty="0" smtClean="0"/>
              <a:t>echo "$num is odd number";  </a:t>
            </a:r>
          </a:p>
          <a:p>
            <a:pPr>
              <a:buNone/>
            </a:pPr>
            <a:r>
              <a:rPr lang="en-US" dirty="0" smtClean="0"/>
              <a:t>}  </a:t>
            </a:r>
          </a:p>
          <a:p>
            <a:pPr>
              <a:buNone/>
            </a:pPr>
            <a:r>
              <a:rPr lang="en-US" dirty="0" smtClean="0"/>
              <a:t>?&gt;  </a:t>
            </a:r>
          </a:p>
          <a:p>
            <a:pPr>
              <a:buNone/>
            </a:pPr>
            <a:r>
              <a:rPr lang="en-US" b="1" dirty="0" smtClean="0"/>
              <a:t>Output:</a:t>
            </a:r>
            <a:endParaRPr lang="en-US" dirty="0" smtClean="0"/>
          </a:p>
          <a:p>
            <a:pPr>
              <a:buNone/>
            </a:pPr>
            <a:r>
              <a:rPr lang="en-US" dirty="0" smtClean="0"/>
              <a:t>12 is even number</a:t>
            </a:r>
          </a:p>
          <a:p>
            <a:pPr>
              <a:buNone/>
            </a:pPr>
            <a:endParaRPr lang="en-US" dirty="0"/>
          </a:p>
        </p:txBody>
      </p:sp>
    </p:spTree>
    <p:extLst>
      <p:ext uri="{BB962C8B-B14F-4D97-AF65-F5344CB8AC3E}">
        <p14:creationId xmlns:p14="http://schemas.microsoft.com/office/powerpoint/2010/main" val="180875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err="1"/>
              <a:t>ElseIf</a:t>
            </a:r>
            <a:r>
              <a:rPr lang="en-US" dirty="0"/>
              <a:t> Statement</a:t>
            </a:r>
            <a:br>
              <a:rPr lang="en-US" dirty="0"/>
            </a:br>
            <a:endParaRPr lang="en-US" dirty="0"/>
          </a:p>
        </p:txBody>
      </p:sp>
      <p:sp>
        <p:nvSpPr>
          <p:cNvPr id="3" name="Content Placeholder 2"/>
          <p:cNvSpPr>
            <a:spLocks noGrp="1"/>
          </p:cNvSpPr>
          <p:nvPr>
            <p:ph idx="1"/>
          </p:nvPr>
        </p:nvSpPr>
        <p:spPr>
          <a:xfrm>
            <a:off x="457200" y="990600"/>
            <a:ext cx="8229600" cy="5715000"/>
          </a:xfrm>
        </p:spPr>
        <p:txBody>
          <a:bodyPr>
            <a:normAutofit fontScale="55000" lnSpcReduction="20000"/>
          </a:bodyPr>
          <a:lstStyle/>
          <a:p>
            <a:pPr>
              <a:buNone/>
            </a:pPr>
            <a:r>
              <a:rPr lang="en-US" dirty="0" smtClean="0"/>
              <a:t>&lt;?</a:t>
            </a:r>
            <a:r>
              <a:rPr lang="en-US" dirty="0" err="1" smtClean="0"/>
              <a:t>php</a:t>
            </a:r>
            <a:r>
              <a:rPr lang="en-US" dirty="0" smtClean="0"/>
              <a:t>  </a:t>
            </a:r>
          </a:p>
          <a:p>
            <a:pPr>
              <a:buNone/>
            </a:pPr>
            <a:r>
              <a:rPr lang="en-US" dirty="0" smtClean="0"/>
              <a:t>    $marks=69;      </a:t>
            </a:r>
          </a:p>
          <a:p>
            <a:pPr>
              <a:buNone/>
            </a:pPr>
            <a:r>
              <a:rPr lang="en-US" dirty="0" smtClean="0"/>
              <a:t>    </a:t>
            </a:r>
            <a:r>
              <a:rPr lang="en-US" b="1" dirty="0" smtClean="0"/>
              <a:t>if</a:t>
            </a:r>
            <a:r>
              <a:rPr lang="en-US" dirty="0" smtClean="0"/>
              <a:t> ($marks&lt;33){    </a:t>
            </a:r>
          </a:p>
          <a:p>
            <a:pPr>
              <a:buNone/>
            </a:pPr>
            <a:r>
              <a:rPr lang="en-US" dirty="0" smtClean="0"/>
              <a:t>        echo "fail";         }    </a:t>
            </a:r>
          </a:p>
          <a:p>
            <a:pPr>
              <a:buNone/>
            </a:pPr>
            <a:r>
              <a:rPr lang="en-US" dirty="0" smtClean="0"/>
              <a:t>    </a:t>
            </a:r>
            <a:r>
              <a:rPr lang="en-US" b="1" dirty="0" smtClean="0"/>
              <a:t>else</a:t>
            </a:r>
            <a:r>
              <a:rPr lang="en-US" dirty="0" smtClean="0"/>
              <a:t> </a:t>
            </a:r>
            <a:r>
              <a:rPr lang="en-US" b="1" dirty="0" smtClean="0"/>
              <a:t>if</a:t>
            </a:r>
            <a:r>
              <a:rPr lang="en-US" dirty="0" smtClean="0"/>
              <a:t> ($marks&gt;=34 &amp;&amp; $marks&lt;50) {    </a:t>
            </a:r>
          </a:p>
          <a:p>
            <a:pPr>
              <a:buNone/>
            </a:pPr>
            <a:r>
              <a:rPr lang="en-US" dirty="0" smtClean="0"/>
              <a:t>        echo "D grade";        }    </a:t>
            </a:r>
          </a:p>
          <a:p>
            <a:pPr>
              <a:buNone/>
            </a:pPr>
            <a:r>
              <a:rPr lang="en-US" dirty="0" smtClean="0"/>
              <a:t>    </a:t>
            </a:r>
            <a:r>
              <a:rPr lang="en-US" b="1" dirty="0" smtClean="0"/>
              <a:t>else</a:t>
            </a:r>
            <a:r>
              <a:rPr lang="en-US" dirty="0" smtClean="0"/>
              <a:t> </a:t>
            </a:r>
            <a:r>
              <a:rPr lang="en-US" b="1" dirty="0" smtClean="0"/>
              <a:t>if</a:t>
            </a:r>
            <a:r>
              <a:rPr lang="en-US" dirty="0" smtClean="0"/>
              <a:t> ($marks&gt;=50 &amp;&amp; $marks&lt;65) {    </a:t>
            </a:r>
          </a:p>
          <a:p>
            <a:pPr>
              <a:buNone/>
            </a:pPr>
            <a:r>
              <a:rPr lang="en-US" dirty="0" smtClean="0"/>
              <a:t>       echo "C grade";       }    </a:t>
            </a:r>
          </a:p>
          <a:p>
            <a:pPr>
              <a:buNone/>
            </a:pPr>
            <a:r>
              <a:rPr lang="en-US" dirty="0" smtClean="0"/>
              <a:t>    </a:t>
            </a:r>
            <a:r>
              <a:rPr lang="en-US" b="1" dirty="0" smtClean="0"/>
              <a:t>else</a:t>
            </a:r>
            <a:r>
              <a:rPr lang="en-US" dirty="0" smtClean="0"/>
              <a:t> </a:t>
            </a:r>
            <a:r>
              <a:rPr lang="en-US" b="1" dirty="0" smtClean="0"/>
              <a:t>if</a:t>
            </a:r>
            <a:r>
              <a:rPr lang="en-US" dirty="0" smtClean="0"/>
              <a:t> ($marks&gt;=65 &amp;&amp; $marks&lt;80) {    </a:t>
            </a:r>
          </a:p>
          <a:p>
            <a:pPr>
              <a:buNone/>
            </a:pPr>
            <a:r>
              <a:rPr lang="en-US" dirty="0" smtClean="0"/>
              <a:t>        echo "B grade";       }    </a:t>
            </a:r>
          </a:p>
          <a:p>
            <a:pPr>
              <a:buNone/>
            </a:pPr>
            <a:r>
              <a:rPr lang="en-US" dirty="0" smtClean="0"/>
              <a:t>    </a:t>
            </a:r>
            <a:r>
              <a:rPr lang="en-US" b="1" dirty="0" smtClean="0"/>
              <a:t>else</a:t>
            </a:r>
            <a:r>
              <a:rPr lang="en-US" dirty="0" smtClean="0"/>
              <a:t> </a:t>
            </a:r>
            <a:r>
              <a:rPr lang="en-US" b="1" dirty="0" smtClean="0"/>
              <a:t>if</a:t>
            </a:r>
            <a:r>
              <a:rPr lang="en-US" dirty="0" smtClean="0"/>
              <a:t> ($marks&gt;=80 &amp;&amp; $marks&lt;90) {    </a:t>
            </a:r>
          </a:p>
          <a:p>
            <a:pPr>
              <a:buNone/>
            </a:pPr>
            <a:r>
              <a:rPr lang="en-US" dirty="0" smtClean="0"/>
              <a:t>        echo "A grade";        }  </a:t>
            </a:r>
          </a:p>
          <a:p>
            <a:pPr>
              <a:buNone/>
            </a:pPr>
            <a:r>
              <a:rPr lang="en-US" dirty="0" smtClean="0"/>
              <a:t>    </a:t>
            </a:r>
            <a:r>
              <a:rPr lang="en-US" b="1" dirty="0" smtClean="0"/>
              <a:t>else</a:t>
            </a:r>
            <a:r>
              <a:rPr lang="en-US" dirty="0" smtClean="0"/>
              <a:t> </a:t>
            </a:r>
            <a:r>
              <a:rPr lang="en-US" b="1" dirty="0" smtClean="0"/>
              <a:t>if</a:t>
            </a:r>
            <a:r>
              <a:rPr lang="en-US" dirty="0" smtClean="0"/>
              <a:t> ($marks&gt;=90 &amp;&amp; $marks&lt;100) {    </a:t>
            </a:r>
          </a:p>
          <a:p>
            <a:pPr>
              <a:buNone/>
            </a:pPr>
            <a:r>
              <a:rPr lang="en-US" dirty="0" smtClean="0"/>
              <a:t>        echo "A+ grade";       }  </a:t>
            </a:r>
          </a:p>
          <a:p>
            <a:pPr>
              <a:buNone/>
            </a:pPr>
            <a:r>
              <a:rPr lang="en-US" dirty="0" smtClean="0"/>
              <a:t>   </a:t>
            </a:r>
            <a:r>
              <a:rPr lang="en-US" b="1" dirty="0" smtClean="0"/>
              <a:t>else</a:t>
            </a:r>
            <a:r>
              <a:rPr lang="en-US" dirty="0" smtClean="0"/>
              <a:t> {    </a:t>
            </a:r>
          </a:p>
          <a:p>
            <a:pPr>
              <a:buNone/>
            </a:pPr>
            <a:r>
              <a:rPr lang="en-US" dirty="0" smtClean="0"/>
              <a:t>        echo "Invalid input";     }    </a:t>
            </a:r>
          </a:p>
          <a:p>
            <a:pPr>
              <a:buNone/>
            </a:pPr>
            <a:r>
              <a:rPr lang="en-US" dirty="0" smtClean="0"/>
              <a:t>?&gt;  </a:t>
            </a:r>
          </a:p>
          <a:p>
            <a:pPr>
              <a:buNone/>
            </a:pPr>
            <a:r>
              <a:rPr lang="en-US" b="1" dirty="0" smtClean="0"/>
              <a:t>Output:</a:t>
            </a:r>
            <a:endParaRPr lang="en-US" dirty="0" smtClean="0"/>
          </a:p>
          <a:p>
            <a:pPr>
              <a:buNone/>
            </a:pPr>
            <a:r>
              <a:rPr lang="en-US" dirty="0" smtClean="0"/>
              <a:t>B Grade</a:t>
            </a:r>
            <a:endParaRPr lang="en-US" dirty="0"/>
          </a:p>
        </p:txBody>
      </p:sp>
    </p:spTree>
    <p:extLst>
      <p:ext uri="{BB962C8B-B14F-4D97-AF65-F5344CB8AC3E}">
        <p14:creationId xmlns:p14="http://schemas.microsoft.com/office/powerpoint/2010/main" val="3262510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nested if Statement</a:t>
            </a:r>
            <a:br>
              <a:rPr lang="en-US" dirty="0" smtClean="0"/>
            </a:b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a:buNone/>
            </a:pPr>
            <a:r>
              <a:rPr lang="en-US" dirty="0" smtClean="0"/>
              <a:t>&lt;?</a:t>
            </a:r>
            <a:r>
              <a:rPr lang="en-US" dirty="0" err="1" smtClean="0"/>
              <a:t>php</a:t>
            </a:r>
            <a:r>
              <a:rPr lang="en-US" dirty="0" smtClean="0"/>
              <a:t>  </a:t>
            </a:r>
          </a:p>
          <a:p>
            <a:pPr>
              <a:buNone/>
            </a:pPr>
            <a:r>
              <a:rPr lang="en-US" dirty="0" smtClean="0"/>
              <a:t>               $age = 23;  </a:t>
            </a:r>
          </a:p>
          <a:p>
            <a:pPr>
              <a:buNone/>
            </a:pPr>
            <a:r>
              <a:rPr lang="en-US" dirty="0" smtClean="0"/>
              <a:t>    $nationality = "Indian";  </a:t>
            </a:r>
          </a:p>
          <a:p>
            <a:pPr>
              <a:buNone/>
            </a:pPr>
            <a:r>
              <a:rPr lang="en-US" dirty="0" smtClean="0"/>
              <a:t>    //applying conditions on nationality and age  </a:t>
            </a:r>
          </a:p>
          <a:p>
            <a:pPr>
              <a:buNone/>
            </a:pPr>
            <a:r>
              <a:rPr lang="en-US" dirty="0" smtClean="0"/>
              <a:t>    </a:t>
            </a:r>
            <a:r>
              <a:rPr lang="en-US" b="1" dirty="0" smtClean="0"/>
              <a:t>if</a:t>
            </a:r>
            <a:r>
              <a:rPr lang="en-US" dirty="0" smtClean="0"/>
              <a:t> ($nationality == "Indian")  </a:t>
            </a:r>
          </a:p>
          <a:p>
            <a:pPr>
              <a:buNone/>
            </a:pPr>
            <a:r>
              <a:rPr lang="en-US" dirty="0" smtClean="0"/>
              <a:t>    {  </a:t>
            </a:r>
          </a:p>
          <a:p>
            <a:pPr>
              <a:buNone/>
            </a:pPr>
            <a:r>
              <a:rPr lang="en-US" dirty="0" smtClean="0"/>
              <a:t>        </a:t>
            </a:r>
            <a:r>
              <a:rPr lang="en-US" b="1" dirty="0" smtClean="0"/>
              <a:t>if</a:t>
            </a:r>
            <a:r>
              <a:rPr lang="en-US" dirty="0" smtClean="0"/>
              <a:t> ($age &gt;= 18) {  </a:t>
            </a:r>
          </a:p>
          <a:p>
            <a:pPr>
              <a:buNone/>
            </a:pPr>
            <a:r>
              <a:rPr lang="en-US" dirty="0" smtClean="0"/>
              <a:t>            echo "Eligible to give vote";  </a:t>
            </a:r>
          </a:p>
          <a:p>
            <a:pPr>
              <a:buNone/>
            </a:pPr>
            <a:r>
              <a:rPr lang="en-US" dirty="0" smtClean="0"/>
              <a:t>        }  </a:t>
            </a:r>
          </a:p>
          <a:p>
            <a:pPr>
              <a:buNone/>
            </a:pPr>
            <a:r>
              <a:rPr lang="en-US" dirty="0" smtClean="0"/>
              <a:t>        </a:t>
            </a:r>
            <a:r>
              <a:rPr lang="en-US" b="1" dirty="0" smtClean="0"/>
              <a:t>else</a:t>
            </a:r>
            <a:r>
              <a:rPr lang="en-US" dirty="0" smtClean="0"/>
              <a:t> {    </a:t>
            </a:r>
          </a:p>
          <a:p>
            <a:pPr>
              <a:buNone/>
            </a:pPr>
            <a:r>
              <a:rPr lang="en-US" dirty="0" smtClean="0"/>
              <a:t>            echo "Not eligible to give vote";  </a:t>
            </a:r>
          </a:p>
          <a:p>
            <a:pPr>
              <a:buNone/>
            </a:pPr>
            <a:r>
              <a:rPr lang="en-US" dirty="0" smtClean="0"/>
              <a:t>        }      }  </a:t>
            </a:r>
          </a:p>
          <a:p>
            <a:pPr>
              <a:buNone/>
            </a:pPr>
            <a:r>
              <a:rPr lang="en-US" dirty="0" smtClean="0"/>
              <a:t>?&gt;  </a:t>
            </a:r>
          </a:p>
          <a:p>
            <a:pPr>
              <a:buNone/>
            </a:pPr>
            <a:r>
              <a:rPr lang="en-US" b="1" dirty="0" smtClean="0"/>
              <a:t>Output:</a:t>
            </a:r>
            <a:endParaRPr lang="en-US" dirty="0" smtClean="0"/>
          </a:p>
          <a:p>
            <a:pPr>
              <a:buNone/>
            </a:pPr>
            <a:r>
              <a:rPr lang="en-US" dirty="0" smtClean="0"/>
              <a:t>Eligible to give vote</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a:t>The Switch </a:t>
            </a:r>
            <a:r>
              <a:rPr lang="en-US" dirty="0" smtClean="0"/>
              <a:t>Statement</a:t>
            </a:r>
            <a:r>
              <a:rPr lang="en-US" dirty="0"/>
              <a:t/>
            </a:r>
            <a:br>
              <a:rPr lang="en-US" dirty="0"/>
            </a:br>
            <a:endParaRPr lang="en-US" dirty="0"/>
          </a:p>
        </p:txBody>
      </p:sp>
      <p:sp>
        <p:nvSpPr>
          <p:cNvPr id="3" name="Content Placeholder 2"/>
          <p:cNvSpPr>
            <a:spLocks noGrp="1"/>
          </p:cNvSpPr>
          <p:nvPr>
            <p:ph idx="1"/>
          </p:nvPr>
        </p:nvSpPr>
        <p:spPr>
          <a:xfrm>
            <a:off x="428469" y="609600"/>
            <a:ext cx="8229600" cy="6019800"/>
          </a:xfrm>
        </p:spPr>
        <p:txBody>
          <a:bodyPr>
            <a:noAutofit/>
          </a:bodyPr>
          <a:lstStyle/>
          <a:p>
            <a:pPr>
              <a:buNone/>
            </a:pPr>
            <a:r>
              <a:rPr lang="en-US" sz="1800" dirty="0" smtClean="0"/>
              <a:t>&lt;?</a:t>
            </a:r>
            <a:r>
              <a:rPr lang="en-US" sz="1800" dirty="0" err="1" smtClean="0"/>
              <a:t>php</a:t>
            </a:r>
            <a:r>
              <a:rPr lang="en-US" sz="1800" dirty="0" smtClean="0"/>
              <a:t>      </a:t>
            </a:r>
          </a:p>
          <a:p>
            <a:pPr>
              <a:buNone/>
            </a:pPr>
            <a:r>
              <a:rPr lang="en-US" sz="1800" dirty="0" smtClean="0"/>
              <a:t>$num=20;      </a:t>
            </a:r>
          </a:p>
          <a:p>
            <a:pPr>
              <a:buNone/>
            </a:pPr>
            <a:r>
              <a:rPr lang="en-US" sz="1800" b="1" dirty="0" smtClean="0"/>
              <a:t>switch</a:t>
            </a:r>
            <a:r>
              <a:rPr lang="en-US" sz="1800" dirty="0" smtClean="0"/>
              <a:t>($num){      </a:t>
            </a:r>
          </a:p>
          <a:p>
            <a:pPr>
              <a:buNone/>
            </a:pPr>
            <a:r>
              <a:rPr lang="en-US" sz="1800" b="1" dirty="0" smtClean="0"/>
              <a:t>case</a:t>
            </a:r>
            <a:r>
              <a:rPr lang="en-US" sz="1800" dirty="0" smtClean="0"/>
              <a:t> 10:      </a:t>
            </a:r>
          </a:p>
          <a:p>
            <a:pPr>
              <a:buNone/>
            </a:pPr>
            <a:r>
              <a:rPr lang="en-US" sz="1800" dirty="0" smtClean="0"/>
              <a:t>echo("number is equals to 10");      </a:t>
            </a:r>
          </a:p>
          <a:p>
            <a:pPr>
              <a:buNone/>
            </a:pPr>
            <a:r>
              <a:rPr lang="en-US" sz="1800" b="1" dirty="0" smtClean="0"/>
              <a:t>break</a:t>
            </a:r>
            <a:r>
              <a:rPr lang="en-US" sz="1800" dirty="0" smtClean="0"/>
              <a:t>;      </a:t>
            </a:r>
          </a:p>
          <a:p>
            <a:pPr>
              <a:buNone/>
            </a:pPr>
            <a:r>
              <a:rPr lang="en-US" sz="1800" b="1" dirty="0" smtClean="0"/>
              <a:t>case</a:t>
            </a:r>
            <a:r>
              <a:rPr lang="en-US" sz="1800" dirty="0" smtClean="0"/>
              <a:t> 20:      </a:t>
            </a:r>
          </a:p>
          <a:p>
            <a:pPr>
              <a:buNone/>
            </a:pPr>
            <a:r>
              <a:rPr lang="en-US" sz="1800" dirty="0" smtClean="0"/>
              <a:t>echo("number is equal to 20");      </a:t>
            </a:r>
          </a:p>
          <a:p>
            <a:pPr>
              <a:buNone/>
            </a:pPr>
            <a:r>
              <a:rPr lang="en-US" sz="1800" b="1" dirty="0" smtClean="0"/>
              <a:t>break</a:t>
            </a:r>
            <a:r>
              <a:rPr lang="en-US" sz="1800" dirty="0" smtClean="0"/>
              <a:t>;      </a:t>
            </a:r>
          </a:p>
          <a:p>
            <a:pPr>
              <a:buNone/>
            </a:pPr>
            <a:r>
              <a:rPr lang="en-US" sz="1800" b="1" dirty="0" smtClean="0"/>
              <a:t>case</a:t>
            </a:r>
            <a:r>
              <a:rPr lang="en-US" sz="1800" dirty="0" smtClean="0"/>
              <a:t> 30:      </a:t>
            </a:r>
          </a:p>
          <a:p>
            <a:pPr>
              <a:buNone/>
            </a:pPr>
            <a:r>
              <a:rPr lang="en-US" sz="1800" dirty="0" smtClean="0"/>
              <a:t>echo("number is equal to 30");      </a:t>
            </a:r>
          </a:p>
          <a:p>
            <a:pPr>
              <a:buNone/>
            </a:pPr>
            <a:r>
              <a:rPr lang="en-US" sz="1800" b="1" dirty="0" smtClean="0"/>
              <a:t>break</a:t>
            </a:r>
            <a:r>
              <a:rPr lang="en-US" sz="1800" dirty="0" smtClean="0"/>
              <a:t>;      </a:t>
            </a:r>
          </a:p>
          <a:p>
            <a:pPr>
              <a:buNone/>
            </a:pPr>
            <a:r>
              <a:rPr lang="en-US" sz="1800" b="1" dirty="0" smtClean="0"/>
              <a:t>default</a:t>
            </a:r>
            <a:r>
              <a:rPr lang="en-US" sz="1800" dirty="0" smtClean="0"/>
              <a:t>:      </a:t>
            </a:r>
          </a:p>
          <a:p>
            <a:pPr>
              <a:buNone/>
            </a:pPr>
            <a:r>
              <a:rPr lang="en-US" sz="1800" dirty="0" smtClean="0"/>
              <a:t>echo("number is not equal to 10, 20 or 30");      </a:t>
            </a:r>
          </a:p>
          <a:p>
            <a:pPr>
              <a:buNone/>
            </a:pPr>
            <a:r>
              <a:rPr lang="en-US" sz="1800" dirty="0" smtClean="0"/>
              <a:t>}     </a:t>
            </a:r>
          </a:p>
          <a:p>
            <a:pPr>
              <a:buNone/>
            </a:pPr>
            <a:r>
              <a:rPr lang="en-US" sz="1800" dirty="0" smtClean="0"/>
              <a:t>?&gt;  </a:t>
            </a:r>
          </a:p>
          <a:p>
            <a:pPr>
              <a:buNone/>
            </a:pPr>
            <a:r>
              <a:rPr lang="en-US" sz="1800" b="1" dirty="0" smtClean="0"/>
              <a:t>Output:</a:t>
            </a:r>
            <a:endParaRPr lang="en-US" sz="1800" dirty="0" smtClean="0"/>
          </a:p>
          <a:p>
            <a:pPr>
              <a:buNone/>
            </a:pPr>
            <a:r>
              <a:rPr lang="en-US" sz="1800" dirty="0" smtClean="0"/>
              <a:t>number is equal to 20</a:t>
            </a:r>
            <a:endParaRPr lang="en-US" sz="1800" dirty="0"/>
          </a:p>
        </p:txBody>
      </p:sp>
    </p:spTree>
    <p:extLst>
      <p:ext uri="{BB962C8B-B14F-4D97-AF65-F5344CB8AC3E}">
        <p14:creationId xmlns:p14="http://schemas.microsoft.com/office/powerpoint/2010/main" val="846165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break statement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nn-NO" dirty="0" smtClean="0"/>
              <a:t>&lt;?php    </a:t>
            </a:r>
          </a:p>
          <a:p>
            <a:pPr>
              <a:buNone/>
            </a:pPr>
            <a:r>
              <a:rPr lang="nn-NO" b="1" dirty="0" smtClean="0"/>
              <a:t>for</a:t>
            </a:r>
            <a:r>
              <a:rPr lang="nn-NO" dirty="0" smtClean="0"/>
              <a:t>($i=1;$i&lt;=10;$i++){    </a:t>
            </a:r>
          </a:p>
          <a:p>
            <a:pPr>
              <a:buNone/>
            </a:pPr>
            <a:r>
              <a:rPr lang="nn-NO" dirty="0" smtClean="0"/>
              <a:t>echo "$i &lt;br/&gt;";    </a:t>
            </a:r>
          </a:p>
          <a:p>
            <a:pPr>
              <a:buNone/>
            </a:pPr>
            <a:r>
              <a:rPr lang="nn-NO" b="1" dirty="0" smtClean="0"/>
              <a:t>if</a:t>
            </a:r>
            <a:r>
              <a:rPr lang="nn-NO" dirty="0" smtClean="0"/>
              <a:t>($i==5){    </a:t>
            </a:r>
          </a:p>
          <a:p>
            <a:pPr>
              <a:buNone/>
            </a:pPr>
            <a:r>
              <a:rPr lang="nn-NO" b="1" dirty="0" smtClean="0"/>
              <a:t>break</a:t>
            </a:r>
            <a:r>
              <a:rPr lang="nn-NO" dirty="0" smtClean="0"/>
              <a:t>;    </a:t>
            </a:r>
          </a:p>
          <a:p>
            <a:pPr>
              <a:buNone/>
            </a:pPr>
            <a:r>
              <a:rPr lang="nn-NO" dirty="0" smtClean="0"/>
              <a:t>}    </a:t>
            </a:r>
          </a:p>
          <a:p>
            <a:pPr>
              <a:buNone/>
            </a:pPr>
            <a:r>
              <a:rPr lang="nn-NO" dirty="0" smtClean="0"/>
              <a:t>}    </a:t>
            </a:r>
          </a:p>
          <a:p>
            <a:pPr>
              <a:buNone/>
            </a:pPr>
            <a:r>
              <a:rPr lang="nn-NO" dirty="0" smtClean="0"/>
              <a:t>?&gt;  </a:t>
            </a:r>
          </a:p>
          <a:p>
            <a:pPr>
              <a:buNone/>
            </a:pPr>
            <a:endParaRPr lang="nn-NO" dirty="0" smtClean="0"/>
          </a:p>
          <a:p>
            <a:pPr>
              <a:buNone/>
            </a:pPr>
            <a:r>
              <a:rPr lang="nn-NO" dirty="0" smtClean="0"/>
              <a:t>Output:</a:t>
            </a:r>
          </a:p>
          <a:p>
            <a:pPr>
              <a:buNone/>
            </a:pPr>
            <a:r>
              <a:rPr lang="en-US" b="1" dirty="0" smtClean="0"/>
              <a:t>Output:</a:t>
            </a:r>
            <a:endParaRPr lang="en-US" dirty="0" smtClean="0"/>
          </a:p>
          <a:p>
            <a:pPr>
              <a:buNone/>
            </a:pPr>
            <a:r>
              <a:rPr lang="en-US" dirty="0" smtClean="0"/>
              <a:t>1 2 3 4 5</a:t>
            </a:r>
          </a:p>
          <a:p>
            <a:pPr>
              <a:buNone/>
            </a:pPr>
            <a:endParaRPr lang="nn-NO" dirty="0"/>
          </a:p>
        </p:txBody>
      </p:sp>
    </p:spTree>
    <p:extLst>
      <p:ext uri="{BB962C8B-B14F-4D97-AF65-F5344CB8AC3E}">
        <p14:creationId xmlns:p14="http://schemas.microsoft.com/office/powerpoint/2010/main" val="11945631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continue statement</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&lt;html</a:t>
            </a:r>
            <a:r>
              <a:rPr lang="en-US" dirty="0" smtClean="0"/>
              <a:t>&gt;    </a:t>
            </a:r>
            <a:r>
              <a:rPr lang="en-US" dirty="0"/>
              <a:t>&lt;body&gt;</a:t>
            </a:r>
          </a:p>
          <a:p>
            <a:pPr marL="0" indent="0">
              <a:buNone/>
            </a:pPr>
            <a:r>
              <a:rPr lang="en-US" dirty="0" smtClean="0"/>
              <a:t>&lt;?</a:t>
            </a:r>
            <a:r>
              <a:rPr lang="en-US" dirty="0" err="1"/>
              <a:t>php</a:t>
            </a:r>
            <a:endParaRPr lang="en-US" dirty="0"/>
          </a:p>
          <a:p>
            <a:pPr marL="0" indent="0">
              <a:buNone/>
            </a:pPr>
            <a:r>
              <a:rPr lang="en-US" dirty="0"/>
              <a:t>         $array = array( 1, 2, 3, 4, 5);</a:t>
            </a:r>
          </a:p>
          <a:p>
            <a:pPr marL="0" indent="0">
              <a:buNone/>
            </a:pPr>
            <a:r>
              <a:rPr lang="en-US" dirty="0"/>
              <a:t>         </a:t>
            </a:r>
            <a:r>
              <a:rPr lang="en-US" dirty="0" smtClean="0"/>
              <a:t> </a:t>
            </a:r>
            <a:r>
              <a:rPr lang="en-US" dirty="0" err="1"/>
              <a:t>foreach</a:t>
            </a:r>
            <a:r>
              <a:rPr lang="en-US" dirty="0"/>
              <a:t>( $array as $value ) {</a:t>
            </a:r>
          </a:p>
          <a:p>
            <a:pPr marL="0" indent="0">
              <a:buNone/>
            </a:pPr>
            <a:r>
              <a:rPr lang="en-US" dirty="0"/>
              <a:t>            if( $value == 3 </a:t>
            </a:r>
            <a:r>
              <a:rPr lang="en-US" dirty="0" smtClean="0"/>
              <a:t>)</a:t>
            </a:r>
          </a:p>
          <a:p>
            <a:pPr marL="0" indent="0">
              <a:buNone/>
            </a:pPr>
            <a:r>
              <a:rPr lang="en-US" dirty="0" smtClean="0"/>
              <a:t>	continue</a:t>
            </a:r>
            <a:r>
              <a:rPr lang="en-US" dirty="0"/>
              <a:t>;</a:t>
            </a:r>
          </a:p>
          <a:p>
            <a:pPr marL="0" indent="0">
              <a:buNone/>
            </a:pPr>
            <a:r>
              <a:rPr lang="en-US" dirty="0"/>
              <a:t>            echo "Value is $value &lt;</a:t>
            </a:r>
            <a:r>
              <a:rPr lang="en-US" dirty="0" err="1"/>
              <a:t>br</a:t>
            </a:r>
            <a:r>
              <a:rPr lang="en-US" dirty="0"/>
              <a:t> /&gt;";</a:t>
            </a:r>
          </a:p>
          <a:p>
            <a:pPr marL="0" indent="0">
              <a:buNone/>
            </a:pPr>
            <a:r>
              <a:rPr lang="en-US" dirty="0"/>
              <a:t>         }</a:t>
            </a:r>
          </a:p>
          <a:p>
            <a:pPr marL="0" indent="0">
              <a:buNone/>
            </a:pPr>
            <a:r>
              <a:rPr lang="en-US" dirty="0"/>
              <a:t>      ?&gt;</a:t>
            </a:r>
          </a:p>
          <a:p>
            <a:pPr marL="0" indent="0">
              <a:buNone/>
            </a:pPr>
            <a:r>
              <a:rPr lang="en-US" dirty="0"/>
              <a:t>   </a:t>
            </a:r>
            <a:r>
              <a:rPr lang="en-US" dirty="0" smtClean="0"/>
              <a:t>   </a:t>
            </a:r>
            <a:r>
              <a:rPr lang="en-US" dirty="0"/>
              <a:t>&lt;/body</a:t>
            </a:r>
            <a:r>
              <a:rPr lang="en-US" dirty="0" smtClean="0"/>
              <a:t>&gt; &lt;/</a:t>
            </a:r>
            <a:r>
              <a:rPr lang="en-US" dirty="0"/>
              <a:t>html&gt;</a:t>
            </a:r>
          </a:p>
          <a:p>
            <a:pPr marL="0" indent="0">
              <a:buNone/>
            </a:pPr>
            <a:r>
              <a:rPr lang="en-US" dirty="0"/>
              <a:t>This will produce the following result −</a:t>
            </a:r>
          </a:p>
          <a:p>
            <a:pPr marL="0" indent="0">
              <a:buNone/>
            </a:pPr>
            <a:endParaRPr lang="en-US" dirty="0"/>
          </a:p>
          <a:p>
            <a:pPr marL="0" indent="0">
              <a:buNone/>
            </a:pPr>
            <a:r>
              <a:rPr lang="en-US" dirty="0"/>
              <a:t>Value is 1</a:t>
            </a:r>
          </a:p>
          <a:p>
            <a:pPr marL="0" indent="0">
              <a:buNone/>
            </a:pPr>
            <a:r>
              <a:rPr lang="en-US" dirty="0"/>
              <a:t>Value is 2</a:t>
            </a:r>
          </a:p>
          <a:p>
            <a:pPr marL="0" indent="0">
              <a:buNone/>
            </a:pPr>
            <a:r>
              <a:rPr lang="en-US" dirty="0"/>
              <a:t>Value is 4</a:t>
            </a:r>
          </a:p>
          <a:p>
            <a:pPr marL="0" indent="0">
              <a:buNone/>
            </a:pPr>
            <a:r>
              <a:rPr lang="en-US" dirty="0"/>
              <a:t>Value is 5</a:t>
            </a:r>
          </a:p>
          <a:p>
            <a:pPr marL="0" indent="0">
              <a:buNone/>
            </a:pPr>
            <a:endParaRPr lang="en-US" dirty="0"/>
          </a:p>
        </p:txBody>
      </p:sp>
    </p:spTree>
    <p:extLst>
      <p:ext uri="{BB962C8B-B14F-4D97-AF65-F5344CB8AC3E}">
        <p14:creationId xmlns:p14="http://schemas.microsoft.com/office/powerpoint/2010/main" val="1664910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 Loop Types</a:t>
            </a:r>
            <a:br>
              <a:rPr lang="en-US" dirty="0"/>
            </a:br>
            <a:endParaRPr lang="en-US" dirty="0"/>
          </a:p>
        </p:txBody>
      </p:sp>
      <p:sp>
        <p:nvSpPr>
          <p:cNvPr id="3" name="Content Placeholder 2"/>
          <p:cNvSpPr>
            <a:spLocks noGrp="1"/>
          </p:cNvSpPr>
          <p:nvPr>
            <p:ph idx="1"/>
          </p:nvPr>
        </p:nvSpPr>
        <p:spPr>
          <a:xfrm>
            <a:off x="457200" y="914400"/>
            <a:ext cx="8229600" cy="5943600"/>
          </a:xfrm>
        </p:spPr>
        <p:txBody>
          <a:bodyPr>
            <a:normAutofit fontScale="62500" lnSpcReduction="20000"/>
          </a:bodyPr>
          <a:lstStyle/>
          <a:p>
            <a:pPr marL="0" indent="0">
              <a:buNone/>
            </a:pPr>
            <a:r>
              <a:rPr lang="en-US" sz="4500" b="1" dirty="0"/>
              <a:t>The for loop statement</a:t>
            </a:r>
          </a:p>
          <a:p>
            <a:pPr marL="0" indent="0">
              <a:buNone/>
            </a:pPr>
            <a:r>
              <a:rPr lang="en-US" dirty="0" smtClean="0"/>
              <a:t>&lt;?</a:t>
            </a:r>
            <a:r>
              <a:rPr lang="en-US" dirty="0" err="1" smtClean="0"/>
              <a:t>php</a:t>
            </a:r>
            <a:r>
              <a:rPr lang="en-US" dirty="0" smtClean="0"/>
              <a:t>  </a:t>
            </a:r>
          </a:p>
          <a:p>
            <a:pPr marL="0" indent="0">
              <a:buNone/>
            </a:pPr>
            <a:r>
              <a:rPr lang="en-US" dirty="0" smtClean="0"/>
              <a:t>for ($x = 0; $x &lt;= 10; $x++) {</a:t>
            </a:r>
          </a:p>
          <a:p>
            <a:pPr marL="0" indent="0">
              <a:buNone/>
            </a:pPr>
            <a:r>
              <a:rPr lang="en-US" dirty="0" smtClean="0"/>
              <a:t>  echo "The number is: $x &lt;</a:t>
            </a:r>
            <a:r>
              <a:rPr lang="en-US" dirty="0" err="1" smtClean="0"/>
              <a:t>br</a:t>
            </a:r>
            <a:r>
              <a:rPr lang="en-US" dirty="0" smtClean="0"/>
              <a:t>&gt;";</a:t>
            </a:r>
          </a:p>
          <a:p>
            <a:pPr marL="0" indent="0">
              <a:buNone/>
            </a:pPr>
            <a:r>
              <a:rPr lang="en-US" dirty="0" smtClean="0"/>
              <a:t>}</a:t>
            </a:r>
          </a:p>
          <a:p>
            <a:pPr marL="0" indent="0">
              <a:buNone/>
            </a:pPr>
            <a:r>
              <a:rPr lang="en-US" dirty="0" smtClean="0"/>
              <a:t>?&gt; </a:t>
            </a:r>
          </a:p>
          <a:p>
            <a:pPr marL="0" indent="0">
              <a:buNone/>
            </a:pPr>
            <a:endParaRPr lang="en-US" dirty="0" smtClean="0"/>
          </a:p>
          <a:p>
            <a:pPr marL="0" indent="0">
              <a:buNone/>
            </a:pPr>
            <a:r>
              <a:rPr lang="en-US" dirty="0" smtClean="0"/>
              <a:t>Output:</a:t>
            </a:r>
          </a:p>
          <a:p>
            <a:pPr marL="0" indent="0">
              <a:buNone/>
            </a:pPr>
            <a:r>
              <a:rPr lang="en-US" dirty="0" smtClean="0"/>
              <a:t>The number is: 0</a:t>
            </a:r>
            <a:br>
              <a:rPr lang="en-US" dirty="0" smtClean="0"/>
            </a:br>
            <a:r>
              <a:rPr lang="en-US" dirty="0" smtClean="0"/>
              <a:t>The number is: 1</a:t>
            </a:r>
            <a:br>
              <a:rPr lang="en-US" dirty="0" smtClean="0"/>
            </a:br>
            <a:r>
              <a:rPr lang="en-US" dirty="0" smtClean="0"/>
              <a:t>The number is: 2</a:t>
            </a:r>
            <a:br>
              <a:rPr lang="en-US" dirty="0" smtClean="0"/>
            </a:br>
            <a:r>
              <a:rPr lang="en-US" dirty="0" smtClean="0"/>
              <a:t>The number is: 3</a:t>
            </a:r>
            <a:br>
              <a:rPr lang="en-US" dirty="0" smtClean="0"/>
            </a:br>
            <a:r>
              <a:rPr lang="en-US" dirty="0" smtClean="0"/>
              <a:t>The number is: 4</a:t>
            </a:r>
            <a:br>
              <a:rPr lang="en-US" dirty="0" smtClean="0"/>
            </a:br>
            <a:r>
              <a:rPr lang="en-US" dirty="0" smtClean="0"/>
              <a:t>The number is: 5</a:t>
            </a:r>
            <a:br>
              <a:rPr lang="en-US" dirty="0" smtClean="0"/>
            </a:br>
            <a:r>
              <a:rPr lang="en-US" dirty="0" smtClean="0"/>
              <a:t>The number is: 6</a:t>
            </a:r>
            <a:br>
              <a:rPr lang="en-US" dirty="0" smtClean="0"/>
            </a:br>
            <a:r>
              <a:rPr lang="en-US" dirty="0" smtClean="0"/>
              <a:t>The number is: 7</a:t>
            </a:r>
            <a:br>
              <a:rPr lang="en-US" dirty="0" smtClean="0"/>
            </a:br>
            <a:r>
              <a:rPr lang="en-US" dirty="0" smtClean="0"/>
              <a:t>The number is: 8</a:t>
            </a:r>
            <a:br>
              <a:rPr lang="en-US" dirty="0" smtClean="0"/>
            </a:br>
            <a:r>
              <a:rPr lang="en-US" dirty="0" smtClean="0"/>
              <a:t>The number is: 9</a:t>
            </a:r>
            <a:br>
              <a:rPr lang="en-US" dirty="0" smtClean="0"/>
            </a:br>
            <a:r>
              <a:rPr lang="en-US" dirty="0" smtClean="0"/>
              <a:t>The number is: 10</a:t>
            </a:r>
            <a:r>
              <a:rPr lang="en-US" dirty="0"/>
              <a:t/>
            </a:r>
            <a:br>
              <a:rPr lang="en-US" dirty="0"/>
            </a:br>
            <a:endParaRPr lang="en-US" dirty="0"/>
          </a:p>
        </p:txBody>
      </p:sp>
    </p:spTree>
    <p:extLst>
      <p:ext uri="{BB962C8B-B14F-4D97-AF65-F5344CB8AC3E}">
        <p14:creationId xmlns:p14="http://schemas.microsoft.com/office/powerpoint/2010/main" val="2711964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while loop statement</a:t>
            </a:r>
            <a:br>
              <a:rPr lang="en-US" dirty="0"/>
            </a:b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pPr marL="0" indent="0">
              <a:buNone/>
            </a:pPr>
            <a:r>
              <a:rPr lang="en-US" dirty="0" smtClean="0"/>
              <a:t>&lt;?</a:t>
            </a:r>
            <a:r>
              <a:rPr lang="en-US" dirty="0" err="1" smtClean="0"/>
              <a:t>php</a:t>
            </a:r>
            <a:r>
              <a:rPr lang="en-US" dirty="0" smtClean="0"/>
              <a:t/>
            </a:r>
            <a:br>
              <a:rPr lang="en-US" dirty="0" smtClean="0"/>
            </a:br>
            <a:r>
              <a:rPr lang="en-US" dirty="0" smtClean="0"/>
              <a:t>$x = 1;</a:t>
            </a:r>
            <a:br>
              <a:rPr lang="en-US" dirty="0" smtClean="0"/>
            </a:br>
            <a:r>
              <a:rPr lang="en-US" dirty="0" smtClean="0"/>
              <a:t/>
            </a:r>
            <a:br>
              <a:rPr lang="en-US" dirty="0" smtClean="0"/>
            </a:br>
            <a:r>
              <a:rPr lang="en-US" dirty="0" smtClean="0"/>
              <a:t>while($x &lt;= 5) {</a:t>
            </a:r>
            <a:br>
              <a:rPr lang="en-US" dirty="0" smtClean="0"/>
            </a:br>
            <a:r>
              <a:rPr lang="en-US" dirty="0" smtClean="0"/>
              <a:t>    echo "The number is: $x &lt;</a:t>
            </a:r>
            <a:r>
              <a:rPr lang="en-US" dirty="0" err="1" smtClean="0"/>
              <a:t>br</a:t>
            </a:r>
            <a:r>
              <a:rPr lang="en-US" dirty="0" smtClean="0"/>
              <a:t>&gt;";</a:t>
            </a:r>
            <a:br>
              <a:rPr lang="en-US" dirty="0" smtClean="0"/>
            </a:br>
            <a:r>
              <a:rPr lang="en-US" dirty="0" smtClean="0"/>
              <a:t>    $x++;</a:t>
            </a:r>
            <a:br>
              <a:rPr lang="en-US" dirty="0" smtClean="0"/>
            </a:br>
            <a:r>
              <a:rPr lang="en-US" dirty="0" smtClean="0"/>
              <a:t>}</a:t>
            </a:r>
            <a:br>
              <a:rPr lang="en-US" dirty="0" smtClean="0"/>
            </a:br>
            <a:r>
              <a:rPr lang="en-US" dirty="0" smtClean="0"/>
              <a:t>?&gt;</a:t>
            </a:r>
          </a:p>
          <a:p>
            <a:pPr marL="0" indent="0">
              <a:buNone/>
            </a:pPr>
            <a:endParaRPr lang="en-US" dirty="0" smtClean="0"/>
          </a:p>
          <a:p>
            <a:pPr marL="0" indent="0">
              <a:buNone/>
            </a:pPr>
            <a:r>
              <a:rPr lang="en-US" dirty="0" smtClean="0"/>
              <a:t>Output:</a:t>
            </a:r>
          </a:p>
          <a:p>
            <a:pPr marL="0" indent="0">
              <a:buNone/>
            </a:pPr>
            <a:r>
              <a:rPr lang="en-US" dirty="0" smtClean="0"/>
              <a:t>The number is: 1</a:t>
            </a:r>
            <a:br>
              <a:rPr lang="en-US" dirty="0" smtClean="0"/>
            </a:br>
            <a:r>
              <a:rPr lang="en-US" dirty="0" smtClean="0"/>
              <a:t>The number is: 2</a:t>
            </a:r>
            <a:br>
              <a:rPr lang="en-US" dirty="0" smtClean="0"/>
            </a:br>
            <a:r>
              <a:rPr lang="en-US" dirty="0" smtClean="0"/>
              <a:t>The number is: 3</a:t>
            </a:r>
            <a:br>
              <a:rPr lang="en-US" dirty="0" smtClean="0"/>
            </a:br>
            <a:r>
              <a:rPr lang="en-US" dirty="0" smtClean="0"/>
              <a:t>The number is: 4</a:t>
            </a:r>
            <a:br>
              <a:rPr lang="en-US" dirty="0" smtClean="0"/>
            </a:br>
            <a:r>
              <a:rPr lang="en-US" dirty="0" smtClean="0"/>
              <a:t>The number is: 5</a:t>
            </a:r>
            <a:endParaRPr lang="en-US" dirty="0"/>
          </a:p>
        </p:txBody>
      </p:sp>
    </p:spTree>
    <p:extLst>
      <p:ext uri="{BB962C8B-B14F-4D97-AF65-F5344CB8AC3E}">
        <p14:creationId xmlns:p14="http://schemas.microsoft.com/office/powerpoint/2010/main" val="4021914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do...while loop statement</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marL="0" indent="0">
              <a:buNone/>
            </a:pPr>
            <a:r>
              <a:rPr lang="en-US" dirty="0" smtClean="0"/>
              <a:t>&lt;?</a:t>
            </a:r>
            <a:r>
              <a:rPr lang="en-US" dirty="0" err="1" smtClean="0"/>
              <a:t>php</a:t>
            </a:r>
            <a:r>
              <a:rPr lang="en-US" dirty="0" smtClean="0"/>
              <a:t/>
            </a:r>
            <a:br>
              <a:rPr lang="en-US" dirty="0" smtClean="0"/>
            </a:br>
            <a:r>
              <a:rPr lang="en-US" dirty="0" smtClean="0"/>
              <a:t>$x = 1;</a:t>
            </a:r>
            <a:br>
              <a:rPr lang="en-US" dirty="0" smtClean="0"/>
            </a:br>
            <a:r>
              <a:rPr lang="en-US" dirty="0" smtClean="0"/>
              <a:t/>
            </a:r>
            <a:br>
              <a:rPr lang="en-US" dirty="0" smtClean="0"/>
            </a:br>
            <a:r>
              <a:rPr lang="en-US" dirty="0" smtClean="0"/>
              <a:t>do {</a:t>
            </a:r>
            <a:br>
              <a:rPr lang="en-US" dirty="0" smtClean="0"/>
            </a:br>
            <a:r>
              <a:rPr lang="en-US" dirty="0" smtClean="0"/>
              <a:t>    echo "The number is: $x &lt;</a:t>
            </a:r>
            <a:r>
              <a:rPr lang="en-US" dirty="0" err="1" smtClean="0"/>
              <a:t>br</a:t>
            </a:r>
            <a:r>
              <a:rPr lang="en-US" dirty="0" smtClean="0"/>
              <a:t>&gt;";</a:t>
            </a:r>
            <a:br>
              <a:rPr lang="en-US" dirty="0" smtClean="0"/>
            </a:br>
            <a:r>
              <a:rPr lang="en-US" dirty="0" smtClean="0"/>
              <a:t>    $x++;</a:t>
            </a:r>
            <a:br>
              <a:rPr lang="en-US" dirty="0" smtClean="0"/>
            </a:br>
            <a:r>
              <a:rPr lang="en-US" dirty="0" smtClean="0"/>
              <a:t>} while ($x &lt;= 5);</a:t>
            </a:r>
            <a:br>
              <a:rPr lang="en-US" dirty="0" smtClean="0"/>
            </a:br>
            <a:r>
              <a:rPr lang="en-US" dirty="0" smtClean="0"/>
              <a:t>?&gt;</a:t>
            </a:r>
          </a:p>
          <a:p>
            <a:pPr marL="0" indent="0">
              <a:buNone/>
            </a:pPr>
            <a:endParaRPr lang="en-US" dirty="0" smtClean="0"/>
          </a:p>
          <a:p>
            <a:pPr marL="0" indent="0">
              <a:buNone/>
            </a:pPr>
            <a:r>
              <a:rPr lang="en-US" dirty="0" smtClean="0"/>
              <a:t>Output:</a:t>
            </a:r>
          </a:p>
          <a:p>
            <a:pPr marL="0" indent="0">
              <a:buNone/>
            </a:pPr>
            <a:r>
              <a:rPr lang="en-US" dirty="0" smtClean="0"/>
              <a:t>The number is: 1</a:t>
            </a:r>
            <a:br>
              <a:rPr lang="en-US" dirty="0" smtClean="0"/>
            </a:br>
            <a:r>
              <a:rPr lang="en-US" dirty="0" smtClean="0"/>
              <a:t>The number is: 2</a:t>
            </a:r>
            <a:br>
              <a:rPr lang="en-US" dirty="0" smtClean="0"/>
            </a:br>
            <a:r>
              <a:rPr lang="en-US" dirty="0" smtClean="0"/>
              <a:t>The number is: 3</a:t>
            </a:r>
            <a:br>
              <a:rPr lang="en-US" dirty="0" smtClean="0"/>
            </a:br>
            <a:r>
              <a:rPr lang="en-US" dirty="0" smtClean="0"/>
              <a:t>The number is: 4</a:t>
            </a:r>
            <a:br>
              <a:rPr lang="en-US" dirty="0" smtClean="0"/>
            </a:br>
            <a:r>
              <a:rPr lang="en-US" dirty="0" smtClean="0"/>
              <a:t>The number is: 5</a:t>
            </a:r>
            <a:endParaRPr lang="en-US" dirty="0"/>
          </a:p>
        </p:txBody>
      </p:sp>
    </p:spTree>
    <p:extLst>
      <p:ext uri="{BB962C8B-B14F-4D97-AF65-F5344CB8AC3E}">
        <p14:creationId xmlns:p14="http://schemas.microsoft.com/office/powerpoint/2010/main" val="858122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t>
            </a:r>
            <a:r>
              <a:rPr lang="en-US" dirty="0" err="1"/>
              <a:t>foreach</a:t>
            </a:r>
            <a:r>
              <a:rPr lang="en-US" dirty="0"/>
              <a:t> loop statement</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marL="0" indent="0">
              <a:buNone/>
            </a:pPr>
            <a:r>
              <a:rPr lang="en-US" dirty="0" smtClean="0"/>
              <a:t>&lt;?</a:t>
            </a:r>
            <a:r>
              <a:rPr lang="en-US" dirty="0" err="1" smtClean="0"/>
              <a:t>php</a:t>
            </a:r>
            <a:r>
              <a:rPr lang="en-US" dirty="0" smtClean="0"/>
              <a:t/>
            </a:r>
            <a:br>
              <a:rPr lang="en-US" dirty="0" smtClean="0"/>
            </a:br>
            <a:r>
              <a:rPr lang="en-US" dirty="0" smtClean="0"/>
              <a:t>$colors = array("red", "green", "blue", "yellow");</a:t>
            </a:r>
            <a:br>
              <a:rPr lang="en-US" dirty="0" smtClean="0"/>
            </a:br>
            <a:r>
              <a:rPr lang="en-US" dirty="0" err="1" smtClean="0"/>
              <a:t>foreach</a:t>
            </a:r>
            <a:r>
              <a:rPr lang="en-US" dirty="0" smtClean="0"/>
              <a:t> ($colors as $value) {</a:t>
            </a:r>
            <a:br>
              <a:rPr lang="en-US" dirty="0" smtClean="0"/>
            </a:br>
            <a:r>
              <a:rPr lang="en-US" dirty="0" smtClean="0"/>
              <a:t>  echo "$value &lt;</a:t>
            </a:r>
            <a:r>
              <a:rPr lang="en-US" dirty="0" err="1" smtClean="0"/>
              <a:t>br</a:t>
            </a:r>
            <a:r>
              <a:rPr lang="en-US" dirty="0" smtClean="0"/>
              <a:t>&gt;";</a:t>
            </a:r>
            <a:br>
              <a:rPr lang="en-US" dirty="0" smtClean="0"/>
            </a:br>
            <a:r>
              <a:rPr lang="en-US" dirty="0" smtClean="0"/>
              <a:t>}</a:t>
            </a:r>
            <a:br>
              <a:rPr lang="en-US" dirty="0" smtClean="0"/>
            </a:br>
            <a:r>
              <a:rPr lang="en-US" dirty="0" smtClean="0"/>
              <a:t>?&gt;</a:t>
            </a:r>
          </a:p>
          <a:p>
            <a:pPr marL="0" indent="0">
              <a:buNone/>
            </a:pPr>
            <a:endParaRPr lang="en-US" dirty="0" smtClean="0"/>
          </a:p>
          <a:p>
            <a:pPr marL="0" indent="0">
              <a:buNone/>
            </a:pPr>
            <a:r>
              <a:rPr lang="en-US" dirty="0" smtClean="0"/>
              <a:t>Output:</a:t>
            </a:r>
          </a:p>
          <a:p>
            <a:pPr marL="0" indent="0">
              <a:buNone/>
            </a:pPr>
            <a:r>
              <a:rPr lang="en-US" dirty="0" smtClean="0"/>
              <a:t>red</a:t>
            </a:r>
            <a:br>
              <a:rPr lang="en-US" dirty="0" smtClean="0"/>
            </a:br>
            <a:r>
              <a:rPr lang="en-US" dirty="0" smtClean="0"/>
              <a:t>green</a:t>
            </a:r>
            <a:br>
              <a:rPr lang="en-US" dirty="0" smtClean="0"/>
            </a:br>
            <a:r>
              <a:rPr lang="en-US" dirty="0" smtClean="0"/>
              <a:t>blue</a:t>
            </a:r>
            <a:br>
              <a:rPr lang="en-US" dirty="0" smtClean="0"/>
            </a:br>
            <a:r>
              <a:rPr lang="en-US" dirty="0" smtClean="0"/>
              <a:t>yellow</a:t>
            </a:r>
            <a:endParaRPr lang="en-US" dirty="0"/>
          </a:p>
        </p:txBody>
      </p:sp>
    </p:spTree>
    <p:extLst>
      <p:ext uri="{BB962C8B-B14F-4D97-AF65-F5344CB8AC3E}">
        <p14:creationId xmlns:p14="http://schemas.microsoft.com/office/powerpoint/2010/main" val="252701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MySQL</a:t>
            </a:r>
            <a:r>
              <a:rPr lang="en-US" dirty="0"/>
              <a:t>?</a:t>
            </a:r>
          </a:p>
        </p:txBody>
      </p:sp>
      <p:sp>
        <p:nvSpPr>
          <p:cNvPr id="3" name="Content Placeholder 2"/>
          <p:cNvSpPr>
            <a:spLocks noGrp="1"/>
          </p:cNvSpPr>
          <p:nvPr>
            <p:ph idx="1"/>
          </p:nvPr>
        </p:nvSpPr>
        <p:spPr/>
        <p:txBody>
          <a:bodyPr/>
          <a:lstStyle/>
          <a:p>
            <a:r>
              <a:rPr lang="en-US" dirty="0" err="1"/>
              <a:t>MySQL</a:t>
            </a:r>
            <a:r>
              <a:rPr lang="en-US" dirty="0"/>
              <a:t> </a:t>
            </a:r>
            <a:r>
              <a:rPr lang="en-US" dirty="0" smtClean="0"/>
              <a:t>is </a:t>
            </a:r>
            <a:r>
              <a:rPr lang="en-US" dirty="0"/>
              <a:t>an open source, SQL relational database management </a:t>
            </a:r>
            <a:r>
              <a:rPr lang="en-US" dirty="0" smtClean="0"/>
              <a:t>system (RDBMS</a:t>
            </a:r>
            <a:r>
              <a:rPr lang="en-US" dirty="0"/>
              <a:t>) that is free for many </a:t>
            </a:r>
            <a:r>
              <a:rPr lang="en-US" dirty="0" smtClean="0"/>
              <a:t>uses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Date() Function</a:t>
            </a:r>
            <a:endParaRPr lang="en-US" dirty="0"/>
          </a:p>
        </p:txBody>
      </p:sp>
      <p:sp>
        <p:nvSpPr>
          <p:cNvPr id="3" name="Content Placeholder 2"/>
          <p:cNvSpPr>
            <a:spLocks noGrp="1"/>
          </p:cNvSpPr>
          <p:nvPr>
            <p:ph idx="1"/>
          </p:nvPr>
        </p:nvSpPr>
        <p:spPr/>
        <p:txBody>
          <a:bodyPr>
            <a:normAutofit fontScale="92500"/>
          </a:bodyPr>
          <a:lstStyle/>
          <a:p>
            <a:r>
              <a:rPr lang="en-US" dirty="0" smtClean="0"/>
              <a:t>Syntax</a:t>
            </a:r>
          </a:p>
          <a:p>
            <a:r>
              <a:rPr lang="en-US" dirty="0" smtClean="0"/>
              <a:t>date(</a:t>
            </a:r>
            <a:r>
              <a:rPr lang="en-US" i="1" dirty="0" smtClean="0"/>
              <a:t>format</a:t>
            </a:r>
            <a:r>
              <a:rPr lang="en-US" dirty="0" smtClean="0"/>
              <a:t>, </a:t>
            </a:r>
            <a:r>
              <a:rPr lang="en-US" i="1" dirty="0" smtClean="0"/>
              <a:t>timestamp</a:t>
            </a:r>
            <a:r>
              <a:rPr lang="en-US" dirty="0" smtClean="0"/>
              <a:t>)</a:t>
            </a:r>
          </a:p>
          <a:p>
            <a:r>
              <a:rPr lang="en-US" b="1" dirty="0" smtClean="0"/>
              <a:t>Here are some characters that are commonly used for dates:</a:t>
            </a:r>
          </a:p>
          <a:p>
            <a:r>
              <a:rPr lang="en-US" dirty="0" smtClean="0"/>
              <a:t>d - Represents the day of the month (01 to 31)</a:t>
            </a:r>
          </a:p>
          <a:p>
            <a:r>
              <a:rPr lang="en-US" dirty="0" smtClean="0"/>
              <a:t>m - Represents a month (01 to 12)</a:t>
            </a:r>
          </a:p>
          <a:p>
            <a:r>
              <a:rPr lang="en-US" dirty="0" smtClean="0"/>
              <a:t>Y - Represents a year (in four digits)</a:t>
            </a:r>
          </a:p>
          <a:p>
            <a:r>
              <a:rPr lang="en-US" dirty="0" smtClean="0"/>
              <a:t>l (lowercase 'L') - Represents the day of the week</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&lt;?</a:t>
            </a:r>
            <a:r>
              <a:rPr lang="en-US" dirty="0" err="1" smtClean="0"/>
              <a:t>php</a:t>
            </a:r>
            <a:r>
              <a:rPr lang="en-US" dirty="0" smtClean="0"/>
              <a:t/>
            </a:r>
            <a:br>
              <a:rPr lang="en-US" dirty="0" smtClean="0"/>
            </a:br>
            <a:r>
              <a:rPr lang="en-US" dirty="0" smtClean="0"/>
              <a:t>echo "Today is " . date("Y/m/d") . "&lt;</a:t>
            </a:r>
            <a:r>
              <a:rPr lang="en-US" dirty="0" err="1" smtClean="0"/>
              <a:t>br</a:t>
            </a:r>
            <a:r>
              <a:rPr lang="en-US" dirty="0" smtClean="0"/>
              <a:t>&gt;";</a:t>
            </a:r>
            <a:br>
              <a:rPr lang="en-US" dirty="0" smtClean="0"/>
            </a:br>
            <a:r>
              <a:rPr lang="en-US" dirty="0" smtClean="0"/>
              <a:t>echo "Today is " . date("</a:t>
            </a:r>
            <a:r>
              <a:rPr lang="en-US" dirty="0" err="1" smtClean="0"/>
              <a:t>Y.m.d</a:t>
            </a:r>
            <a:r>
              <a:rPr lang="en-US" dirty="0" smtClean="0"/>
              <a:t>") . "&lt;</a:t>
            </a:r>
            <a:r>
              <a:rPr lang="en-US" dirty="0" err="1" smtClean="0"/>
              <a:t>br</a:t>
            </a:r>
            <a:r>
              <a:rPr lang="en-US" dirty="0" smtClean="0"/>
              <a:t>&gt;";</a:t>
            </a:r>
            <a:br>
              <a:rPr lang="en-US" dirty="0" smtClean="0"/>
            </a:br>
            <a:r>
              <a:rPr lang="en-US" dirty="0" smtClean="0"/>
              <a:t>echo "Today is " . date("Y-m-d") . "&lt;</a:t>
            </a:r>
            <a:r>
              <a:rPr lang="en-US" dirty="0" err="1" smtClean="0"/>
              <a:t>br</a:t>
            </a:r>
            <a:r>
              <a:rPr lang="en-US" dirty="0" smtClean="0"/>
              <a:t>&gt;";</a:t>
            </a:r>
            <a:br>
              <a:rPr lang="en-US" dirty="0" smtClean="0"/>
            </a:br>
            <a:r>
              <a:rPr lang="en-US" dirty="0" smtClean="0"/>
              <a:t>echo "Today is " . date("l");</a:t>
            </a:r>
            <a:br>
              <a:rPr lang="en-US" dirty="0" smtClean="0"/>
            </a:br>
            <a:r>
              <a:rPr lang="en-US" dirty="0" smtClean="0"/>
              <a:t>?&gt;</a:t>
            </a:r>
          </a:p>
          <a:p>
            <a:endParaRPr lang="en-US" dirty="0" smtClean="0"/>
          </a:p>
          <a:p>
            <a:r>
              <a:rPr lang="en-US" dirty="0" smtClean="0"/>
              <a:t>Output:</a:t>
            </a:r>
          </a:p>
          <a:p>
            <a:r>
              <a:rPr lang="en-US" dirty="0" smtClean="0"/>
              <a:t>Today is 2020/02/18</a:t>
            </a:r>
            <a:br>
              <a:rPr lang="en-US" dirty="0" smtClean="0"/>
            </a:br>
            <a:r>
              <a:rPr lang="en-US" dirty="0" smtClean="0"/>
              <a:t>Today is 2020.02.18</a:t>
            </a:r>
            <a:br>
              <a:rPr lang="en-US" dirty="0" smtClean="0"/>
            </a:br>
            <a:r>
              <a:rPr lang="en-US" dirty="0" smtClean="0"/>
              <a:t>Today is 2020-02-18</a:t>
            </a:r>
            <a:br>
              <a:rPr lang="en-US" dirty="0" smtClean="0"/>
            </a:br>
            <a:r>
              <a:rPr lang="en-US" dirty="0" smtClean="0"/>
              <a:t>Today is Tuesday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 Functions</a:t>
            </a:r>
            <a:br>
              <a:rPr lang="en-US" dirty="0"/>
            </a:br>
            <a:endParaRPr lang="en-US" dirty="0"/>
          </a:p>
        </p:txBody>
      </p:sp>
      <p:sp>
        <p:nvSpPr>
          <p:cNvPr id="3" name="Content Placeholder 2"/>
          <p:cNvSpPr>
            <a:spLocks noGrp="1"/>
          </p:cNvSpPr>
          <p:nvPr>
            <p:ph idx="1"/>
          </p:nvPr>
        </p:nvSpPr>
        <p:spPr>
          <a:xfrm>
            <a:off x="228600" y="1600200"/>
            <a:ext cx="8915400" cy="4724400"/>
          </a:xfrm>
        </p:spPr>
        <p:txBody>
          <a:bodyPr>
            <a:normAutofit fontScale="85000" lnSpcReduction="10000"/>
          </a:bodyPr>
          <a:lstStyle/>
          <a:p>
            <a:pPr marL="0" indent="0">
              <a:buNone/>
            </a:pPr>
            <a:r>
              <a:rPr lang="en-US" dirty="0"/>
              <a:t>&lt;html</a:t>
            </a:r>
            <a:r>
              <a:rPr lang="en-US" dirty="0" smtClean="0"/>
              <a:t>&gt;   </a:t>
            </a:r>
            <a:r>
              <a:rPr lang="en-US" dirty="0"/>
              <a:t>&lt;head&gt;</a:t>
            </a:r>
          </a:p>
          <a:p>
            <a:pPr marL="0" indent="0">
              <a:buNone/>
            </a:pPr>
            <a:r>
              <a:rPr lang="en-US" dirty="0"/>
              <a:t>      &lt;title&gt;Writing PHP Function&lt;/title&gt;</a:t>
            </a:r>
          </a:p>
          <a:p>
            <a:pPr marL="0" indent="0">
              <a:buNone/>
            </a:pPr>
            <a:r>
              <a:rPr lang="en-US" dirty="0"/>
              <a:t>   &lt;/head</a:t>
            </a:r>
            <a:r>
              <a:rPr lang="en-US" dirty="0" smtClean="0"/>
              <a:t>&gt;   </a:t>
            </a:r>
            <a:r>
              <a:rPr lang="en-US" dirty="0"/>
              <a:t>&lt;body&gt;</a:t>
            </a:r>
          </a:p>
          <a:p>
            <a:pPr marL="0" indent="0">
              <a:buNone/>
            </a:pPr>
            <a:r>
              <a:rPr lang="en-US" dirty="0"/>
              <a:t>    </a:t>
            </a:r>
            <a:r>
              <a:rPr lang="en-US" dirty="0" smtClean="0"/>
              <a:t>&lt;?</a:t>
            </a:r>
            <a:r>
              <a:rPr lang="en-US" dirty="0" err="1"/>
              <a:t>php</a:t>
            </a:r>
            <a:endParaRPr lang="en-US" dirty="0"/>
          </a:p>
          <a:p>
            <a:pPr marL="0" indent="0">
              <a:buNone/>
            </a:pPr>
            <a:r>
              <a:rPr lang="en-US" dirty="0" smtClean="0"/>
              <a:t>	function </a:t>
            </a:r>
            <a:r>
              <a:rPr lang="en-US" dirty="0" err="1"/>
              <a:t>writeMessage</a:t>
            </a:r>
            <a:r>
              <a:rPr lang="en-US" dirty="0"/>
              <a:t>() {</a:t>
            </a:r>
          </a:p>
          <a:p>
            <a:pPr marL="0" indent="0">
              <a:buNone/>
            </a:pPr>
            <a:r>
              <a:rPr lang="en-US" dirty="0"/>
              <a:t>            echo "You are really a nice person, Have a nice time!";</a:t>
            </a:r>
          </a:p>
          <a:p>
            <a:pPr marL="0" indent="0">
              <a:buNone/>
            </a:pPr>
            <a:r>
              <a:rPr lang="en-US" dirty="0"/>
              <a:t>         }</a:t>
            </a:r>
          </a:p>
          <a:p>
            <a:pPr marL="0" indent="0">
              <a:buNone/>
            </a:pPr>
            <a:r>
              <a:rPr lang="en-US" dirty="0" smtClean="0"/>
              <a:t>	</a:t>
            </a:r>
            <a:r>
              <a:rPr lang="en-US" dirty="0" err="1" smtClean="0"/>
              <a:t>writeMessage</a:t>
            </a:r>
            <a:r>
              <a:rPr lang="en-US" dirty="0"/>
              <a:t>();</a:t>
            </a:r>
          </a:p>
          <a:p>
            <a:pPr marL="0" indent="0">
              <a:buNone/>
            </a:pPr>
            <a:r>
              <a:rPr lang="en-US" dirty="0"/>
              <a:t>      ?&gt;</a:t>
            </a:r>
          </a:p>
          <a:p>
            <a:pPr marL="0" indent="0">
              <a:buNone/>
            </a:pPr>
            <a:r>
              <a:rPr lang="en-US" dirty="0" smtClean="0"/>
              <a:t>&lt;/</a:t>
            </a:r>
            <a:r>
              <a:rPr lang="en-US" dirty="0"/>
              <a:t>body</a:t>
            </a:r>
            <a:r>
              <a:rPr lang="en-US" dirty="0" smtClean="0"/>
              <a:t>&gt; &lt;/</a:t>
            </a:r>
            <a:r>
              <a:rPr lang="en-US" dirty="0"/>
              <a:t>html&gt;</a:t>
            </a:r>
          </a:p>
          <a:p>
            <a:pPr marL="0" indent="0">
              <a:buNone/>
            </a:pPr>
            <a:endParaRPr lang="en-US" dirty="0"/>
          </a:p>
        </p:txBody>
      </p:sp>
    </p:spTree>
    <p:extLst>
      <p:ext uri="{BB962C8B-B14F-4D97-AF65-F5344CB8AC3E}">
        <p14:creationId xmlns:p14="http://schemas.microsoft.com/office/powerpoint/2010/main" val="2210928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Functions with Parameters</a:t>
            </a:r>
            <a:br>
              <a:rPr lang="en-US" dirty="0"/>
            </a:b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marL="0" indent="0">
              <a:buNone/>
            </a:pPr>
            <a:r>
              <a:rPr lang="en-US" dirty="0"/>
              <a:t>&lt;html</a:t>
            </a:r>
            <a:r>
              <a:rPr lang="en-US" dirty="0" smtClean="0"/>
              <a:t>&gt;    </a:t>
            </a:r>
            <a:r>
              <a:rPr lang="en-US" dirty="0"/>
              <a:t>&lt;head&gt;</a:t>
            </a:r>
          </a:p>
          <a:p>
            <a:pPr marL="0" indent="0">
              <a:buNone/>
            </a:pPr>
            <a:r>
              <a:rPr lang="en-US" dirty="0"/>
              <a:t>      &lt;title&gt;Writing PHP Function with Parameters&lt;/title&gt;</a:t>
            </a:r>
          </a:p>
          <a:p>
            <a:pPr marL="0" indent="0">
              <a:buNone/>
            </a:pPr>
            <a:r>
              <a:rPr lang="en-US" dirty="0"/>
              <a:t>   &lt;/head</a:t>
            </a:r>
            <a:r>
              <a:rPr lang="en-US" dirty="0" smtClean="0"/>
              <a:t>&gt;   </a:t>
            </a:r>
            <a:r>
              <a:rPr lang="en-US" dirty="0"/>
              <a:t>&lt;body&gt;</a:t>
            </a:r>
          </a:p>
          <a:p>
            <a:pPr marL="0" indent="0">
              <a:buNone/>
            </a:pPr>
            <a:r>
              <a:rPr lang="en-US" dirty="0"/>
              <a:t>   </a:t>
            </a:r>
            <a:r>
              <a:rPr lang="en-US" dirty="0" smtClean="0"/>
              <a:t>      </a:t>
            </a:r>
            <a:r>
              <a:rPr lang="en-US" dirty="0"/>
              <a:t>&lt;?</a:t>
            </a:r>
            <a:r>
              <a:rPr lang="en-US" dirty="0" err="1"/>
              <a:t>php</a:t>
            </a:r>
            <a:endParaRPr lang="en-US" dirty="0"/>
          </a:p>
          <a:p>
            <a:pPr marL="0" indent="0">
              <a:buNone/>
            </a:pPr>
            <a:r>
              <a:rPr lang="en-US" dirty="0"/>
              <a:t>         function </a:t>
            </a:r>
            <a:r>
              <a:rPr lang="en-US" dirty="0" err="1"/>
              <a:t>addFunction</a:t>
            </a:r>
            <a:r>
              <a:rPr lang="en-US" dirty="0"/>
              <a:t>($num1, $num2) {</a:t>
            </a:r>
          </a:p>
          <a:p>
            <a:pPr marL="0" indent="0">
              <a:buNone/>
            </a:pPr>
            <a:r>
              <a:rPr lang="en-US" dirty="0"/>
              <a:t>            $sum = $num1 + $num2;</a:t>
            </a:r>
          </a:p>
          <a:p>
            <a:pPr marL="0" indent="0">
              <a:buNone/>
            </a:pPr>
            <a:r>
              <a:rPr lang="en-US" dirty="0"/>
              <a:t>            echo "Sum of the two numbers is : $sum";</a:t>
            </a:r>
          </a:p>
          <a:p>
            <a:pPr marL="0" indent="0">
              <a:buNone/>
            </a:pPr>
            <a:r>
              <a:rPr lang="en-US" dirty="0"/>
              <a:t>         }</a:t>
            </a:r>
          </a:p>
          <a:p>
            <a:pPr marL="0" indent="0">
              <a:buNone/>
            </a:pPr>
            <a:r>
              <a:rPr lang="en-US" dirty="0" err="1" smtClean="0"/>
              <a:t>addFunction</a:t>
            </a:r>
            <a:r>
              <a:rPr lang="en-US" dirty="0" smtClean="0"/>
              <a:t>(10</a:t>
            </a:r>
            <a:r>
              <a:rPr lang="en-US" dirty="0"/>
              <a:t>, 20);</a:t>
            </a:r>
          </a:p>
          <a:p>
            <a:pPr marL="0" indent="0">
              <a:buNone/>
            </a:pPr>
            <a:r>
              <a:rPr lang="en-US" dirty="0"/>
              <a:t>      ?&gt;</a:t>
            </a:r>
          </a:p>
          <a:p>
            <a:pPr marL="0" indent="0">
              <a:buNone/>
            </a:pPr>
            <a:r>
              <a:rPr lang="en-US" dirty="0"/>
              <a:t>      </a:t>
            </a:r>
            <a:r>
              <a:rPr lang="en-US" dirty="0" smtClean="0"/>
              <a:t>   </a:t>
            </a:r>
            <a:r>
              <a:rPr lang="en-US" dirty="0"/>
              <a:t>&lt;/body</a:t>
            </a:r>
            <a:r>
              <a:rPr lang="en-US" dirty="0" smtClean="0"/>
              <a:t>&gt; &lt;/</a:t>
            </a:r>
            <a:r>
              <a:rPr lang="en-US" dirty="0"/>
              <a:t>html&gt;</a:t>
            </a:r>
          </a:p>
          <a:p>
            <a:pPr marL="0" indent="0">
              <a:buNone/>
            </a:pPr>
            <a:endParaRPr lang="en-US" dirty="0" smtClean="0"/>
          </a:p>
          <a:p>
            <a:pPr marL="0" indent="0">
              <a:buNone/>
            </a:pPr>
            <a:r>
              <a:rPr lang="en-US" dirty="0" smtClean="0"/>
              <a:t>This </a:t>
            </a:r>
            <a:r>
              <a:rPr lang="en-US" dirty="0"/>
              <a:t>will display following result −</a:t>
            </a:r>
          </a:p>
          <a:p>
            <a:pPr marL="0" indent="0">
              <a:buNone/>
            </a:pPr>
            <a:endParaRPr lang="en-US" dirty="0"/>
          </a:p>
          <a:p>
            <a:pPr marL="0" indent="0">
              <a:buNone/>
            </a:pPr>
            <a:r>
              <a:rPr lang="en-US" dirty="0"/>
              <a:t>Sum of the two numbers is : 30</a:t>
            </a:r>
          </a:p>
          <a:p>
            <a:pPr marL="0" indent="0">
              <a:buNone/>
            </a:pPr>
            <a:endParaRPr lang="en-US" dirty="0"/>
          </a:p>
        </p:txBody>
      </p:sp>
    </p:spTree>
    <p:extLst>
      <p:ext uri="{BB962C8B-B14F-4D97-AF65-F5344CB8AC3E}">
        <p14:creationId xmlns:p14="http://schemas.microsoft.com/office/powerpoint/2010/main" val="1964389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Strings</a:t>
            </a:r>
            <a:br>
              <a:rPr lang="en-US" dirty="0" smtClean="0"/>
            </a:br>
            <a:endParaRPr lang="en-US" dirty="0"/>
          </a:p>
        </p:txBody>
      </p:sp>
      <p:sp>
        <p:nvSpPr>
          <p:cNvPr id="3" name="Content Placeholder 2"/>
          <p:cNvSpPr>
            <a:spLocks noGrp="1"/>
          </p:cNvSpPr>
          <p:nvPr>
            <p:ph idx="1"/>
          </p:nvPr>
        </p:nvSpPr>
        <p:spPr/>
        <p:txBody>
          <a:bodyPr/>
          <a:lstStyle/>
          <a:p>
            <a:r>
              <a:rPr lang="en-US" b="1" dirty="0" err="1" smtClean="0"/>
              <a:t>strlen</a:t>
            </a:r>
            <a:r>
              <a:rPr lang="en-US" b="1" dirty="0" smtClean="0"/>
              <a:t>() </a:t>
            </a:r>
            <a:r>
              <a:rPr lang="en-US" dirty="0" smtClean="0"/>
              <a:t>- Return the Length of a String</a:t>
            </a:r>
          </a:p>
          <a:p>
            <a:r>
              <a:rPr lang="en-US" dirty="0" smtClean="0"/>
              <a:t>The PHP </a:t>
            </a:r>
            <a:r>
              <a:rPr lang="en-US" dirty="0" err="1" smtClean="0"/>
              <a:t>strlen</a:t>
            </a:r>
            <a:r>
              <a:rPr lang="en-US" dirty="0" smtClean="0"/>
              <a:t>() function returns the length of a string.</a:t>
            </a:r>
          </a:p>
          <a:p>
            <a:r>
              <a:rPr lang="en-US" b="1" dirty="0" smtClean="0"/>
              <a:t>Example</a:t>
            </a:r>
          </a:p>
          <a:p>
            <a:r>
              <a:rPr lang="en-US" dirty="0" smtClean="0"/>
              <a:t>Return the length of the string "Hello world!":</a:t>
            </a:r>
          </a:p>
          <a:p>
            <a:r>
              <a:rPr lang="en-US" dirty="0" smtClean="0"/>
              <a:t>&lt;?</a:t>
            </a:r>
            <a:r>
              <a:rPr lang="en-US" dirty="0" err="1" smtClean="0"/>
              <a:t>php</a:t>
            </a:r>
            <a:r>
              <a:rPr lang="en-US" dirty="0" smtClean="0"/>
              <a:t/>
            </a:r>
            <a:br>
              <a:rPr lang="en-US" dirty="0" smtClean="0"/>
            </a:br>
            <a:r>
              <a:rPr lang="en-US" dirty="0" smtClean="0"/>
              <a:t>echo </a:t>
            </a:r>
            <a:r>
              <a:rPr lang="en-US" dirty="0" err="1" smtClean="0"/>
              <a:t>strlen</a:t>
            </a:r>
            <a:r>
              <a:rPr lang="en-US" dirty="0" smtClean="0"/>
              <a:t>("Hello world!");  // outputs 12</a:t>
            </a:r>
            <a:br>
              <a:rPr lang="en-US" dirty="0" smtClean="0"/>
            </a:br>
            <a:r>
              <a:rPr lang="en-US" dirty="0" smtClean="0"/>
              <a:t>?&gt;</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str_word_count</a:t>
            </a:r>
            <a:r>
              <a:rPr lang="en-US" b="1" dirty="0" smtClean="0"/>
              <a:t>() </a:t>
            </a:r>
            <a:r>
              <a:rPr lang="en-US" dirty="0" smtClean="0"/>
              <a:t>- Count Words in a String</a:t>
            </a:r>
          </a:p>
          <a:p>
            <a:r>
              <a:rPr lang="en-US" dirty="0" smtClean="0"/>
              <a:t>The PHP </a:t>
            </a:r>
            <a:r>
              <a:rPr lang="en-US" dirty="0" err="1" smtClean="0"/>
              <a:t>str_word_count</a:t>
            </a:r>
            <a:r>
              <a:rPr lang="en-US" dirty="0" smtClean="0"/>
              <a:t>() function counts the number of words in a string.</a:t>
            </a:r>
          </a:p>
          <a:p>
            <a:r>
              <a:rPr lang="en-US" b="1" dirty="0" smtClean="0"/>
              <a:t>Example</a:t>
            </a:r>
          </a:p>
          <a:p>
            <a:r>
              <a:rPr lang="en-US" dirty="0" smtClean="0"/>
              <a:t>&lt;?</a:t>
            </a:r>
            <a:r>
              <a:rPr lang="en-US" dirty="0" err="1" smtClean="0"/>
              <a:t>php</a:t>
            </a:r>
            <a:r>
              <a:rPr lang="en-US" dirty="0" smtClean="0"/>
              <a:t/>
            </a:r>
            <a:br>
              <a:rPr lang="en-US" dirty="0" smtClean="0"/>
            </a:br>
            <a:r>
              <a:rPr lang="en-US" dirty="0" smtClean="0"/>
              <a:t>echo </a:t>
            </a:r>
            <a:r>
              <a:rPr lang="en-US" dirty="0" err="1" smtClean="0"/>
              <a:t>str_word_count</a:t>
            </a:r>
            <a:r>
              <a:rPr lang="en-US" dirty="0" smtClean="0"/>
              <a:t>("Hello world!"); // outputs 2</a:t>
            </a:r>
            <a:br>
              <a:rPr lang="en-US" dirty="0" smtClean="0"/>
            </a:br>
            <a:r>
              <a:rPr lang="en-US" dirty="0" smtClean="0"/>
              <a:t>?&gt;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lstStyle/>
          <a:p>
            <a:r>
              <a:rPr lang="en-US" b="1" dirty="0" err="1" smtClean="0"/>
              <a:t>strrev</a:t>
            </a:r>
            <a:r>
              <a:rPr lang="en-US" b="1" dirty="0" smtClean="0"/>
              <a:t>() </a:t>
            </a:r>
            <a:r>
              <a:rPr lang="en-US" dirty="0" smtClean="0"/>
              <a:t>- Reverse a String</a:t>
            </a:r>
          </a:p>
          <a:p>
            <a:r>
              <a:rPr lang="en-US" dirty="0" smtClean="0"/>
              <a:t>The PHP </a:t>
            </a:r>
            <a:r>
              <a:rPr lang="en-US" dirty="0" err="1" smtClean="0"/>
              <a:t>strrev</a:t>
            </a:r>
            <a:r>
              <a:rPr lang="en-US" dirty="0" smtClean="0"/>
              <a:t>() function reverses a string.</a:t>
            </a:r>
          </a:p>
          <a:p>
            <a:r>
              <a:rPr lang="en-US" b="1" dirty="0" smtClean="0"/>
              <a:t>Example</a:t>
            </a:r>
          </a:p>
          <a:p>
            <a:r>
              <a:rPr lang="en-US" dirty="0" smtClean="0"/>
              <a:t>Reverse the string "Hello world!":</a:t>
            </a:r>
          </a:p>
          <a:p>
            <a:r>
              <a:rPr lang="en-US" dirty="0" smtClean="0"/>
              <a:t>&lt;?</a:t>
            </a:r>
            <a:r>
              <a:rPr lang="en-US" dirty="0" err="1" smtClean="0"/>
              <a:t>php</a:t>
            </a:r>
            <a:r>
              <a:rPr lang="en-US" dirty="0" smtClean="0"/>
              <a:t/>
            </a:r>
            <a:br>
              <a:rPr lang="en-US" dirty="0" smtClean="0"/>
            </a:br>
            <a:r>
              <a:rPr lang="en-US" dirty="0" smtClean="0"/>
              <a:t>echo </a:t>
            </a:r>
            <a:r>
              <a:rPr lang="en-US" dirty="0" err="1" smtClean="0"/>
              <a:t>strrev</a:t>
            </a:r>
            <a:r>
              <a:rPr lang="en-US" dirty="0" smtClean="0"/>
              <a:t>("Hello world!"); // outputs !</a:t>
            </a:r>
            <a:r>
              <a:rPr lang="en-US" dirty="0" err="1" smtClean="0"/>
              <a:t>dlrow</a:t>
            </a:r>
            <a:r>
              <a:rPr lang="en-US" dirty="0" smtClean="0"/>
              <a:t> </a:t>
            </a:r>
            <a:r>
              <a:rPr lang="en-US" dirty="0" err="1" smtClean="0"/>
              <a:t>olleH</a:t>
            </a:r>
            <a:r>
              <a:rPr lang="en-US" dirty="0" smtClean="0"/>
              <a:t/>
            </a:r>
            <a:br>
              <a:rPr lang="en-US" dirty="0" smtClean="0"/>
            </a:br>
            <a:r>
              <a:rPr lang="en-US" dirty="0" smtClean="0"/>
              <a:t>?&gt;</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b="1" dirty="0" err="1" smtClean="0"/>
              <a:t>strpos</a:t>
            </a:r>
            <a:r>
              <a:rPr lang="en-US" b="1" dirty="0" smtClean="0"/>
              <a:t>() </a:t>
            </a:r>
            <a:r>
              <a:rPr lang="en-US" dirty="0" smtClean="0"/>
              <a:t>- Search For a Text Within a String. The function returns the character position of the first match. If no match is found, it will return FALSE.</a:t>
            </a:r>
          </a:p>
          <a:p>
            <a:r>
              <a:rPr lang="en-US" b="1" dirty="0" smtClean="0"/>
              <a:t>Example</a:t>
            </a:r>
          </a:p>
          <a:p>
            <a:r>
              <a:rPr lang="en-US" dirty="0" smtClean="0"/>
              <a:t>&lt;?</a:t>
            </a:r>
            <a:r>
              <a:rPr lang="en-US" dirty="0" err="1" smtClean="0"/>
              <a:t>php</a:t>
            </a:r>
            <a:r>
              <a:rPr lang="en-US" dirty="0" smtClean="0"/>
              <a:t/>
            </a:r>
            <a:br>
              <a:rPr lang="en-US" dirty="0" smtClean="0"/>
            </a:br>
            <a:r>
              <a:rPr lang="en-US" dirty="0" smtClean="0"/>
              <a:t>echo </a:t>
            </a:r>
            <a:r>
              <a:rPr lang="en-US" dirty="0" err="1" smtClean="0"/>
              <a:t>strpos</a:t>
            </a:r>
            <a:r>
              <a:rPr lang="en-US" dirty="0" smtClean="0"/>
              <a:t>("Hello world!", "world"); 		// outputs 6</a:t>
            </a:r>
            <a:br>
              <a:rPr lang="en-US" dirty="0" smtClean="0"/>
            </a:br>
            <a:r>
              <a:rPr lang="en-US" dirty="0" smtClean="0"/>
              <a:t>?&gt;</a:t>
            </a:r>
          </a:p>
          <a:p>
            <a:pPr>
              <a:buNone/>
            </a:pPr>
            <a:r>
              <a:rPr lang="en-US" dirty="0" smtClean="0"/>
              <a:t/>
            </a:r>
            <a:br>
              <a:rPr lang="en-US" dirty="0" smtClean="0"/>
            </a:b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err="1" smtClean="0"/>
              <a:t>str_replace</a:t>
            </a:r>
            <a:r>
              <a:rPr lang="en-US" b="1" dirty="0" smtClean="0"/>
              <a:t>() </a:t>
            </a:r>
            <a:r>
              <a:rPr lang="en-US" dirty="0" smtClean="0"/>
              <a:t>- Replace Text Within a String</a:t>
            </a:r>
          </a:p>
          <a:p>
            <a:r>
              <a:rPr lang="en-US" dirty="0" smtClean="0"/>
              <a:t>The PHP </a:t>
            </a:r>
            <a:r>
              <a:rPr lang="en-US" dirty="0" err="1" smtClean="0"/>
              <a:t>str_replace</a:t>
            </a:r>
            <a:r>
              <a:rPr lang="en-US" dirty="0" smtClean="0"/>
              <a:t>() function replaces some characters with some other characters in a string.</a:t>
            </a:r>
          </a:p>
          <a:p>
            <a:r>
              <a:rPr lang="en-US" b="1" dirty="0" smtClean="0"/>
              <a:t>Example</a:t>
            </a:r>
          </a:p>
          <a:p>
            <a:r>
              <a:rPr lang="en-US" dirty="0" smtClean="0"/>
              <a:t>Replace the text "world" with "Dolly":</a:t>
            </a:r>
          </a:p>
          <a:p>
            <a:pPr>
              <a:buNone/>
            </a:pPr>
            <a:r>
              <a:rPr lang="en-US" dirty="0" smtClean="0"/>
              <a:t>&lt;?</a:t>
            </a:r>
            <a:r>
              <a:rPr lang="en-US" dirty="0" err="1" smtClean="0"/>
              <a:t>php</a:t>
            </a:r>
            <a:r>
              <a:rPr lang="en-US" dirty="0" smtClean="0"/>
              <a:t/>
            </a:r>
            <a:br>
              <a:rPr lang="en-US" dirty="0" smtClean="0"/>
            </a:br>
            <a:r>
              <a:rPr lang="en-US" dirty="0" smtClean="0"/>
              <a:t>echo </a:t>
            </a:r>
            <a:r>
              <a:rPr lang="en-US" dirty="0" err="1" smtClean="0"/>
              <a:t>str_replace</a:t>
            </a:r>
            <a:r>
              <a:rPr lang="en-US" dirty="0" smtClean="0"/>
              <a:t>("world", "Dolly", "Hello world!");  // outputs Hello Dolly!</a:t>
            </a:r>
            <a:br>
              <a:rPr lang="en-US" dirty="0" smtClean="0"/>
            </a:br>
            <a:r>
              <a:rPr lang="en-US" dirty="0" smtClean="0"/>
              <a:t>?&gt;</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PHP - GET &amp; POST Methods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There are two ways the browser client can send information to the web server.</a:t>
            </a:r>
          </a:p>
          <a:p>
            <a:pPr algn="just"/>
            <a:r>
              <a:rPr lang="en-US" b="1" dirty="0"/>
              <a:t>The GET Method</a:t>
            </a:r>
          </a:p>
          <a:p>
            <a:pPr algn="just"/>
            <a:r>
              <a:rPr lang="en-US" b="1" dirty="0"/>
              <a:t>The POST Method</a:t>
            </a:r>
          </a:p>
          <a:p>
            <a:pPr algn="just"/>
            <a:r>
              <a:rPr lang="en-US" dirty="0"/>
              <a:t>Before the </a:t>
            </a:r>
            <a:r>
              <a:rPr lang="en-US" b="1" dirty="0"/>
              <a:t>browser sends the information, it encodes </a:t>
            </a:r>
            <a:r>
              <a:rPr lang="en-US" dirty="0"/>
              <a:t>it using a scheme </a:t>
            </a:r>
            <a:r>
              <a:rPr lang="en-US" b="1" dirty="0"/>
              <a:t>called URL encoding. </a:t>
            </a:r>
            <a:r>
              <a:rPr lang="en-US" dirty="0"/>
              <a:t>In this scheme, name/value pairs are joined with equal signs and different pairs are separated by the ampersand.</a:t>
            </a:r>
          </a:p>
          <a:p>
            <a:pPr algn="just"/>
            <a:r>
              <a:rPr lang="en-US" dirty="0"/>
              <a:t> name1=value1&amp;name2=value2&amp;name3=value3</a:t>
            </a:r>
          </a:p>
          <a:p>
            <a:pPr algn="just"/>
            <a:endParaRPr lang="en-US" dirty="0"/>
          </a:p>
          <a:p>
            <a:pPr algn="just"/>
            <a:endParaRPr lang="en-US" dirty="0"/>
          </a:p>
        </p:txBody>
      </p:sp>
    </p:spTree>
    <p:extLst>
      <p:ext uri="{BB962C8B-B14F-4D97-AF65-F5344CB8AC3E}">
        <p14:creationId xmlns:p14="http://schemas.microsoft.com/office/powerpoint/2010/main" val="2209746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Characteristics of PHP</a:t>
            </a:r>
            <a:endParaRPr lang="en-US" b="1" dirty="0"/>
          </a:p>
        </p:txBody>
      </p:sp>
      <p:sp>
        <p:nvSpPr>
          <p:cNvPr id="3" name="Content Placeholder 2"/>
          <p:cNvSpPr>
            <a:spLocks noGrp="1"/>
          </p:cNvSpPr>
          <p:nvPr>
            <p:ph idx="1"/>
          </p:nvPr>
        </p:nvSpPr>
        <p:spPr/>
        <p:txBody>
          <a:bodyPr>
            <a:normAutofit/>
          </a:bodyPr>
          <a:lstStyle/>
          <a:p>
            <a:r>
              <a:rPr lang="en-US" dirty="0" smtClean="0"/>
              <a:t>Five </a:t>
            </a:r>
            <a:r>
              <a:rPr lang="en-US" dirty="0"/>
              <a:t>important characteristics make PHP's practical nature possible −</a:t>
            </a:r>
          </a:p>
          <a:p>
            <a:r>
              <a:rPr lang="en-US" dirty="0"/>
              <a:t>Simplicity</a:t>
            </a:r>
          </a:p>
          <a:p>
            <a:r>
              <a:rPr lang="en-US" dirty="0"/>
              <a:t>Efficiency</a:t>
            </a:r>
          </a:p>
          <a:p>
            <a:r>
              <a:rPr lang="en-US" dirty="0"/>
              <a:t>Security</a:t>
            </a:r>
          </a:p>
          <a:p>
            <a:r>
              <a:rPr lang="en-US" dirty="0"/>
              <a:t>Flexibility</a:t>
            </a:r>
          </a:p>
          <a:p>
            <a:r>
              <a:rPr lang="en-US" dirty="0"/>
              <a:t>Familiarity</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GET Method</a:t>
            </a:r>
            <a:br>
              <a:rPr lang="en-US" dirty="0"/>
            </a:br>
            <a:r>
              <a:rPr lang="en-US" dirty="0" smtClean="0"/>
              <a:t> </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gn="just"/>
            <a:r>
              <a:rPr lang="en-US" dirty="0" smtClean="0"/>
              <a:t>The GET method </a:t>
            </a:r>
            <a:r>
              <a:rPr lang="en-US" b="1" dirty="0" smtClean="0"/>
              <a:t>sends the encoded user information </a:t>
            </a:r>
            <a:r>
              <a:rPr lang="en-US" dirty="0" smtClean="0"/>
              <a:t>appended to the page request. The page and the </a:t>
            </a:r>
            <a:r>
              <a:rPr lang="en-US" b="1" dirty="0" smtClean="0"/>
              <a:t>encoded information are separated by the ? character</a:t>
            </a:r>
            <a:r>
              <a:rPr lang="en-US" dirty="0" smtClean="0"/>
              <a:t>.</a:t>
            </a:r>
          </a:p>
          <a:p>
            <a:pPr algn="just"/>
            <a:endParaRPr lang="en-US" dirty="0" smtClean="0"/>
          </a:p>
          <a:p>
            <a:pPr algn="just"/>
            <a:r>
              <a:rPr lang="en-US" dirty="0" smtClean="0">
                <a:hlinkClick r:id="rId2"/>
              </a:rPr>
              <a:t>http://www.test.com/index.htm?name1=value1&amp;name2=value2</a:t>
            </a: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34629290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The </a:t>
            </a:r>
            <a:r>
              <a:rPr lang="en-US" dirty="0"/>
              <a:t>GET method is </a:t>
            </a:r>
            <a:r>
              <a:rPr lang="en-US" b="1" dirty="0"/>
              <a:t>restricted to send </a:t>
            </a:r>
            <a:r>
              <a:rPr lang="en-US" b="1" dirty="0" err="1"/>
              <a:t>upto</a:t>
            </a:r>
            <a:r>
              <a:rPr lang="en-US" b="1" dirty="0"/>
              <a:t> 1024 characters only.</a:t>
            </a:r>
          </a:p>
          <a:p>
            <a:pPr algn="just"/>
            <a:r>
              <a:rPr lang="en-US" b="1" dirty="0"/>
              <a:t>Never use GET method if you have password or other sensitive information to be sent to the server.</a:t>
            </a:r>
          </a:p>
          <a:p>
            <a:pPr algn="just"/>
            <a:r>
              <a:rPr lang="en-US" b="1" dirty="0"/>
              <a:t>GET can't be used to send binary data</a:t>
            </a:r>
            <a:r>
              <a:rPr lang="en-US" dirty="0"/>
              <a:t>, like images or word documents, to the server.</a:t>
            </a:r>
          </a:p>
          <a:p>
            <a:pPr algn="just"/>
            <a:r>
              <a:rPr lang="en-US" dirty="0" smtClean="0"/>
              <a:t>The </a:t>
            </a:r>
            <a:r>
              <a:rPr lang="en-US" dirty="0"/>
              <a:t>PHP provides </a:t>
            </a:r>
            <a:r>
              <a:rPr lang="en-US" b="1" dirty="0"/>
              <a:t>$_GET</a:t>
            </a:r>
            <a:r>
              <a:rPr lang="en-US" dirty="0"/>
              <a:t> associative array to access all the sent information using GET method.</a:t>
            </a:r>
          </a:p>
          <a:p>
            <a:pPr marL="0" indent="0" algn="just">
              <a:buNone/>
            </a:pPr>
            <a:endParaRPr lang="en-US" dirty="0"/>
          </a:p>
        </p:txBody>
      </p:sp>
    </p:spTree>
    <p:extLst>
      <p:ext uri="{BB962C8B-B14F-4D97-AF65-F5344CB8AC3E}">
        <p14:creationId xmlns:p14="http://schemas.microsoft.com/office/powerpoint/2010/main" val="41952259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5897563"/>
          </a:xfrm>
        </p:spPr>
        <p:txBody>
          <a:bodyPr>
            <a:normAutofit lnSpcReduction="10000"/>
          </a:bodyPr>
          <a:lstStyle/>
          <a:p>
            <a:pPr marL="0" indent="0">
              <a:buNone/>
            </a:pPr>
            <a:r>
              <a:rPr lang="en-US" dirty="0" smtClean="0"/>
              <a:t>&lt;html&gt;&lt;body&gt;</a:t>
            </a:r>
            <a:br>
              <a:rPr lang="en-US" dirty="0" smtClean="0"/>
            </a:br>
            <a:r>
              <a:rPr lang="en-US" dirty="0" smtClean="0"/>
              <a:t>&lt;form action="welcome_get.php" method="get"&gt;</a:t>
            </a:r>
            <a:br>
              <a:rPr lang="en-US" dirty="0" smtClean="0"/>
            </a:br>
            <a:r>
              <a:rPr lang="en-US" dirty="0" smtClean="0"/>
              <a:t>Name: &lt;input type="text" name="name"&gt;&lt;</a:t>
            </a:r>
            <a:r>
              <a:rPr lang="en-US" dirty="0" err="1" smtClean="0"/>
              <a:t>br</a:t>
            </a:r>
            <a:r>
              <a:rPr lang="en-US" dirty="0" smtClean="0"/>
              <a:t>&gt;</a:t>
            </a:r>
            <a:br>
              <a:rPr lang="en-US" dirty="0" smtClean="0"/>
            </a:br>
            <a:r>
              <a:rPr lang="en-US" dirty="0" smtClean="0"/>
              <a:t>E-mail: &lt;input type="text" name="email"&gt;&lt;</a:t>
            </a:r>
            <a:r>
              <a:rPr lang="en-US" dirty="0" err="1" smtClean="0"/>
              <a:t>br</a:t>
            </a:r>
            <a:r>
              <a:rPr lang="en-US" dirty="0" smtClean="0"/>
              <a:t>&gt;</a:t>
            </a:r>
            <a:br>
              <a:rPr lang="en-US" dirty="0" smtClean="0"/>
            </a:br>
            <a:r>
              <a:rPr lang="en-US" dirty="0" smtClean="0"/>
              <a:t>&lt;input type="submit"&gt;</a:t>
            </a:r>
            <a:br>
              <a:rPr lang="en-US" dirty="0" smtClean="0"/>
            </a:br>
            <a:r>
              <a:rPr lang="en-US" dirty="0" smtClean="0"/>
              <a:t>&lt;/form&gt;&lt;/body&gt;&lt;/html&gt;</a:t>
            </a:r>
          </a:p>
          <a:p>
            <a:pPr marL="0" indent="0">
              <a:buNone/>
            </a:pPr>
            <a:endParaRPr lang="en-US" dirty="0" smtClean="0"/>
          </a:p>
          <a:p>
            <a:pPr marL="0" indent="0">
              <a:buNone/>
            </a:pPr>
            <a:r>
              <a:rPr lang="en-US" dirty="0" smtClean="0"/>
              <a:t>&lt;html&gt;&lt;body&gt;</a:t>
            </a:r>
            <a:br>
              <a:rPr lang="en-US" dirty="0" smtClean="0"/>
            </a:br>
            <a:r>
              <a:rPr lang="en-US" dirty="0" smtClean="0"/>
              <a:t>Welcome &lt;?</a:t>
            </a:r>
            <a:r>
              <a:rPr lang="en-US" dirty="0" err="1" smtClean="0"/>
              <a:t>php</a:t>
            </a:r>
            <a:r>
              <a:rPr lang="en-US" dirty="0" smtClean="0"/>
              <a:t> echo $_GET["name"]; ?&gt;&lt;</a:t>
            </a:r>
            <a:r>
              <a:rPr lang="en-US" dirty="0" err="1" smtClean="0"/>
              <a:t>br</a:t>
            </a:r>
            <a:r>
              <a:rPr lang="en-US" dirty="0" smtClean="0"/>
              <a:t>&gt;</a:t>
            </a:r>
            <a:br>
              <a:rPr lang="en-US" dirty="0" smtClean="0"/>
            </a:br>
            <a:r>
              <a:rPr lang="en-US" dirty="0" smtClean="0"/>
              <a:t>Your email address is: &lt;?</a:t>
            </a:r>
            <a:r>
              <a:rPr lang="en-US" dirty="0" err="1" smtClean="0"/>
              <a:t>php</a:t>
            </a:r>
            <a:r>
              <a:rPr lang="en-US" dirty="0" smtClean="0"/>
              <a:t> echo $_GET["email"]; ?&gt;</a:t>
            </a:r>
            <a:br>
              <a:rPr lang="en-US" dirty="0" smtClean="0"/>
            </a:br>
            <a:r>
              <a:rPr lang="en-US" dirty="0" smtClean="0"/>
              <a:t>&lt;/body&gt;&lt;/html&gt;</a:t>
            </a:r>
            <a:endParaRPr lang="en-US" dirty="0"/>
          </a:p>
        </p:txBody>
      </p:sp>
      <p:pic>
        <p:nvPicPr>
          <p:cNvPr id="2050" name="Picture 2"/>
          <p:cNvPicPr>
            <a:picLocks noChangeAspect="1" noChangeArrowheads="1"/>
          </p:cNvPicPr>
          <p:nvPr/>
        </p:nvPicPr>
        <p:blipFill>
          <a:blip r:embed="rId2"/>
          <a:srcRect/>
          <a:stretch>
            <a:fillRect/>
          </a:stretch>
        </p:blipFill>
        <p:spPr bwMode="auto">
          <a:xfrm>
            <a:off x="4724400" y="2819400"/>
            <a:ext cx="2743200" cy="857250"/>
          </a:xfrm>
          <a:prstGeom prst="rect">
            <a:avLst/>
          </a:prstGeom>
          <a:noFill/>
          <a:ln w="9525">
            <a:noFill/>
            <a:miter lim="800000"/>
            <a:headEnd/>
            <a:tailEnd/>
          </a:ln>
          <a:effectLst/>
        </p:spPr>
      </p:pic>
      <p:pic>
        <p:nvPicPr>
          <p:cNvPr id="6" name="Picture 4"/>
          <p:cNvPicPr>
            <a:picLocks noChangeAspect="1" noChangeArrowheads="1"/>
          </p:cNvPicPr>
          <p:nvPr/>
        </p:nvPicPr>
        <p:blipFill>
          <a:blip r:embed="rId3"/>
          <a:srcRect/>
          <a:stretch>
            <a:fillRect/>
          </a:stretch>
        </p:blipFill>
        <p:spPr bwMode="auto">
          <a:xfrm>
            <a:off x="4114800" y="5257800"/>
            <a:ext cx="4485105" cy="838200"/>
          </a:xfrm>
          <a:prstGeom prst="rect">
            <a:avLst/>
          </a:prstGeom>
          <a:noFill/>
          <a:ln w="9525">
            <a:noFill/>
            <a:miter lim="800000"/>
            <a:headEnd/>
            <a:tailEnd/>
          </a:ln>
          <a:effectLst/>
        </p:spPr>
      </p:pic>
    </p:spTree>
    <p:extLst>
      <p:ext uri="{BB962C8B-B14F-4D97-AF65-F5344CB8AC3E}">
        <p14:creationId xmlns:p14="http://schemas.microsoft.com/office/powerpoint/2010/main" val="18020353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POST Method</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POST method </a:t>
            </a:r>
            <a:r>
              <a:rPr lang="en-US" b="1" dirty="0"/>
              <a:t>does not have any restriction on data size to be sent.</a:t>
            </a:r>
          </a:p>
          <a:p>
            <a:pPr algn="just"/>
            <a:r>
              <a:rPr lang="en-US" dirty="0"/>
              <a:t>The POST method can be used to </a:t>
            </a:r>
            <a:r>
              <a:rPr lang="en-US" b="1" dirty="0"/>
              <a:t>send ASCII as well as binary data.</a:t>
            </a:r>
          </a:p>
          <a:p>
            <a:pPr algn="just"/>
            <a:r>
              <a:rPr lang="en-US" dirty="0"/>
              <a:t>The data sent by POST method </a:t>
            </a:r>
            <a:r>
              <a:rPr lang="en-US" b="1" dirty="0"/>
              <a:t>goes through HTTP header so security depends on HTTP protocol.</a:t>
            </a:r>
            <a:r>
              <a:rPr lang="en-US" dirty="0"/>
              <a:t> </a:t>
            </a:r>
          </a:p>
          <a:p>
            <a:pPr algn="just"/>
            <a:r>
              <a:rPr lang="en-US" dirty="0"/>
              <a:t>The PHP provides </a:t>
            </a:r>
            <a:r>
              <a:rPr lang="en-US" b="1" dirty="0"/>
              <a:t>$_POST</a:t>
            </a:r>
            <a:r>
              <a:rPr lang="en-US" dirty="0"/>
              <a:t> associative array to access all the sent information using POST method.</a:t>
            </a:r>
          </a:p>
          <a:p>
            <a:pPr algn="just"/>
            <a:endParaRPr lang="en-US" dirty="0"/>
          </a:p>
        </p:txBody>
      </p:sp>
    </p:spTree>
    <p:extLst>
      <p:ext uri="{BB962C8B-B14F-4D97-AF65-F5344CB8AC3E}">
        <p14:creationId xmlns:p14="http://schemas.microsoft.com/office/powerpoint/2010/main" val="3044629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3075"/>
            <a:ext cx="8458200" cy="5851525"/>
          </a:xfrm>
        </p:spPr>
        <p:txBody>
          <a:bodyPr>
            <a:noAutofit/>
          </a:bodyPr>
          <a:lstStyle/>
          <a:p>
            <a:pPr marL="0" indent="0">
              <a:buNone/>
            </a:pPr>
            <a:r>
              <a:rPr lang="en-US" sz="2000" dirty="0" smtClean="0"/>
              <a:t>&lt;html&gt;&lt;body&gt;</a:t>
            </a:r>
            <a:br>
              <a:rPr lang="en-US" sz="2000" dirty="0" smtClean="0"/>
            </a:br>
            <a:r>
              <a:rPr lang="en-US" sz="2000" dirty="0" smtClean="0"/>
              <a:t>&lt;form action="welcome_get.php" method="get"&gt;</a:t>
            </a:r>
            <a:br>
              <a:rPr lang="en-US" sz="2000" dirty="0" smtClean="0"/>
            </a:br>
            <a:r>
              <a:rPr lang="en-US" sz="2000" dirty="0" smtClean="0"/>
              <a:t>Name: &lt;input type="text" name="name"&gt;&lt;</a:t>
            </a:r>
            <a:r>
              <a:rPr lang="en-US" sz="2000" dirty="0" err="1" smtClean="0"/>
              <a:t>br</a:t>
            </a:r>
            <a:r>
              <a:rPr lang="en-US" sz="2000" dirty="0" smtClean="0"/>
              <a:t>&gt;</a:t>
            </a:r>
            <a:br>
              <a:rPr lang="en-US" sz="2000" dirty="0" smtClean="0"/>
            </a:br>
            <a:r>
              <a:rPr lang="en-US" sz="2000" dirty="0" smtClean="0"/>
              <a:t>E-mail: &lt;input type="text" name="email"&gt;&lt;</a:t>
            </a:r>
            <a:r>
              <a:rPr lang="en-US" sz="2000" dirty="0" err="1" smtClean="0"/>
              <a:t>br</a:t>
            </a:r>
            <a:r>
              <a:rPr lang="en-US" sz="2000" dirty="0" smtClean="0"/>
              <a:t>&gt;</a:t>
            </a:r>
            <a:br>
              <a:rPr lang="en-US" sz="2000" dirty="0" smtClean="0"/>
            </a:br>
            <a:r>
              <a:rPr lang="en-US" sz="2000" dirty="0" smtClean="0"/>
              <a:t>&lt;input type="submit"&gt;</a:t>
            </a:r>
            <a:br>
              <a:rPr lang="en-US" sz="2000" dirty="0" smtClean="0"/>
            </a:br>
            <a:r>
              <a:rPr lang="en-US" sz="2000" dirty="0" smtClean="0"/>
              <a:t>&lt;/form&gt;&lt;/body&gt;&lt;/html&gt;</a:t>
            </a:r>
          </a:p>
          <a:p>
            <a:pPr>
              <a:buNone/>
            </a:pPr>
            <a:r>
              <a:rPr lang="en-US" sz="2000" dirty="0" smtClean="0"/>
              <a:t>"welcome_get.php" looks like this:</a:t>
            </a:r>
          </a:p>
          <a:p>
            <a:pPr>
              <a:buNone/>
            </a:pPr>
            <a:r>
              <a:rPr lang="en-US" sz="2000" dirty="0" smtClean="0"/>
              <a:t>&lt;html&gt; &lt;body&gt;</a:t>
            </a:r>
            <a:br>
              <a:rPr lang="en-US" sz="2000" dirty="0" smtClean="0"/>
            </a:br>
            <a:r>
              <a:rPr lang="en-US" sz="2000" dirty="0" smtClean="0"/>
              <a:t>Welcome &lt;?</a:t>
            </a:r>
            <a:r>
              <a:rPr lang="en-US" sz="2000" dirty="0" err="1" smtClean="0"/>
              <a:t>php</a:t>
            </a:r>
            <a:r>
              <a:rPr lang="en-US" sz="2000" dirty="0" smtClean="0"/>
              <a:t> echo $_POST["name"]; ?&gt;&lt;</a:t>
            </a:r>
            <a:r>
              <a:rPr lang="en-US" sz="2000" dirty="0" err="1" smtClean="0"/>
              <a:t>br</a:t>
            </a:r>
            <a:r>
              <a:rPr lang="en-US" sz="2000" dirty="0" smtClean="0"/>
              <a:t>&gt;</a:t>
            </a:r>
            <a:br>
              <a:rPr lang="en-US" sz="2000" dirty="0" smtClean="0"/>
            </a:br>
            <a:r>
              <a:rPr lang="en-US" sz="2000" dirty="0" smtClean="0"/>
              <a:t>Your email address is: &lt;?</a:t>
            </a:r>
            <a:r>
              <a:rPr lang="en-US" sz="2000" dirty="0" err="1" smtClean="0"/>
              <a:t>php</a:t>
            </a:r>
            <a:r>
              <a:rPr lang="en-US" sz="2000" dirty="0" smtClean="0"/>
              <a:t> echo $_POST["email"]; ?&gt;</a:t>
            </a:r>
            <a:br>
              <a:rPr lang="en-US" sz="2000" dirty="0" smtClean="0"/>
            </a:br>
            <a:r>
              <a:rPr lang="en-US" sz="2000" dirty="0" smtClean="0"/>
              <a:t>&lt;/body&gt; &lt;/html&gt;</a:t>
            </a:r>
          </a:p>
          <a:p>
            <a:pPr marL="0" indent="0">
              <a:buNone/>
            </a:pPr>
            <a:endParaRPr lang="en-US" sz="2000" dirty="0"/>
          </a:p>
        </p:txBody>
      </p:sp>
      <p:pic>
        <p:nvPicPr>
          <p:cNvPr id="1027" name="Picture 3"/>
          <p:cNvPicPr>
            <a:picLocks noChangeAspect="1" noChangeArrowheads="1"/>
          </p:cNvPicPr>
          <p:nvPr/>
        </p:nvPicPr>
        <p:blipFill>
          <a:blip r:embed="rId2"/>
          <a:srcRect/>
          <a:stretch>
            <a:fillRect/>
          </a:stretch>
        </p:blipFill>
        <p:spPr bwMode="auto">
          <a:xfrm>
            <a:off x="304800" y="4724400"/>
            <a:ext cx="3416643" cy="10668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962400" y="4648200"/>
            <a:ext cx="4485105" cy="838200"/>
          </a:xfrm>
          <a:prstGeom prst="rect">
            <a:avLst/>
          </a:prstGeom>
          <a:noFill/>
          <a:ln w="9525">
            <a:noFill/>
            <a:miter lim="800000"/>
            <a:headEnd/>
            <a:tailEnd/>
          </a:ln>
          <a:effectLst/>
        </p:spPr>
      </p:pic>
    </p:spTree>
    <p:extLst>
      <p:ext uri="{BB962C8B-B14F-4D97-AF65-F5344CB8AC3E}">
        <p14:creationId xmlns:p14="http://schemas.microsoft.com/office/powerpoint/2010/main" val="34407956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sprintf</a:t>
            </a:r>
            <a:r>
              <a:rPr lang="en-US" dirty="0" smtClean="0"/>
              <a:t>() function in PHP(Formatting Variables)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sprintf</a:t>
            </a:r>
            <a:r>
              <a:rPr lang="en-US" dirty="0" smtClean="0"/>
              <a:t>() function is used to output a formatted string.</a:t>
            </a:r>
          </a:p>
          <a:p>
            <a:r>
              <a:rPr lang="en-US" b="1" dirty="0" smtClean="0"/>
              <a:t>Syntax</a:t>
            </a:r>
          </a:p>
          <a:p>
            <a:r>
              <a:rPr lang="en-US" dirty="0" err="1" smtClean="0"/>
              <a:t>sprintf</a:t>
            </a:r>
            <a:r>
              <a:rPr lang="en-US" dirty="0" smtClean="0"/>
              <a:t>(format, arg1, arg2, </a:t>
            </a:r>
            <a:r>
              <a:rPr lang="en-US" dirty="0" err="1" smtClean="0"/>
              <a:t>arg</a:t>
            </a:r>
            <a:r>
              <a:rPr lang="en-US" dirty="0" smtClean="0"/>
              <a: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5821363"/>
          </a:xfrm>
        </p:spPr>
        <p:txBody>
          <a:bodyPr>
            <a:normAutofit fontScale="70000" lnSpcReduction="20000"/>
          </a:bodyPr>
          <a:lstStyle/>
          <a:p>
            <a:pPr algn="just"/>
            <a:r>
              <a:rPr lang="en-US" b="1" dirty="0" smtClean="0"/>
              <a:t>Parameters</a:t>
            </a:r>
          </a:p>
          <a:p>
            <a:pPr algn="just"/>
            <a:r>
              <a:rPr lang="en-US" b="1" dirty="0" smtClean="0"/>
              <a:t>format</a:t>
            </a:r>
            <a:r>
              <a:rPr lang="en-US" dirty="0" smtClean="0"/>
              <a:t> − Specifies the string and how to format the variables in it.</a:t>
            </a:r>
          </a:p>
          <a:p>
            <a:pPr algn="just"/>
            <a:r>
              <a:rPr lang="en-US" dirty="0" smtClean="0"/>
              <a:t>The following are the possible format values −</a:t>
            </a:r>
          </a:p>
          <a:p>
            <a:pPr lvl="1" algn="just"/>
            <a:r>
              <a:rPr lang="en-US" dirty="0" smtClean="0"/>
              <a:t>%% - Returns a percent sign</a:t>
            </a:r>
          </a:p>
          <a:p>
            <a:pPr lvl="1" algn="just"/>
            <a:r>
              <a:rPr lang="en-US" dirty="0" smtClean="0"/>
              <a:t>%b - Binary number</a:t>
            </a:r>
          </a:p>
          <a:p>
            <a:pPr lvl="1" algn="just"/>
            <a:r>
              <a:rPr lang="en-US" dirty="0" smtClean="0"/>
              <a:t>%c - The character according to the ASCII value</a:t>
            </a:r>
          </a:p>
          <a:p>
            <a:pPr lvl="1" algn="just"/>
            <a:r>
              <a:rPr lang="en-US" dirty="0" smtClean="0"/>
              <a:t>%d - Signed decimal number (negative, zero or positive)</a:t>
            </a:r>
          </a:p>
          <a:p>
            <a:pPr lvl="1" algn="just"/>
            <a:r>
              <a:rPr lang="en-US" dirty="0" smtClean="0"/>
              <a:t>%e - Scientific notation using a lowercase (e.g. 1.2e+2)</a:t>
            </a:r>
          </a:p>
          <a:p>
            <a:pPr lvl="1" algn="just"/>
            <a:r>
              <a:rPr lang="en-US" dirty="0" smtClean="0"/>
              <a:t>%E - Scientific notation using a uppercase (e.g. 1.2E+2)</a:t>
            </a:r>
          </a:p>
          <a:p>
            <a:pPr lvl="1" algn="just"/>
            <a:r>
              <a:rPr lang="en-US" dirty="0" smtClean="0"/>
              <a:t>%u - Unsigned decimal number (equal to or greater than zero)</a:t>
            </a:r>
          </a:p>
          <a:p>
            <a:pPr lvl="1" algn="just"/>
            <a:r>
              <a:rPr lang="en-US" dirty="0" smtClean="0"/>
              <a:t>%f - Floating-point number (local settings aware)</a:t>
            </a:r>
          </a:p>
          <a:p>
            <a:pPr lvl="1" algn="just"/>
            <a:r>
              <a:rPr lang="en-US" dirty="0" smtClean="0"/>
              <a:t>%F - Floating-point number (not local settings aware)</a:t>
            </a:r>
          </a:p>
          <a:p>
            <a:pPr lvl="1" algn="just"/>
            <a:r>
              <a:rPr lang="en-US" dirty="0" smtClean="0"/>
              <a:t>%g - shorter of %e and %f</a:t>
            </a:r>
          </a:p>
          <a:p>
            <a:pPr lvl="1" algn="just"/>
            <a:r>
              <a:rPr lang="en-US" dirty="0" smtClean="0"/>
              <a:t>%G - shorter of %E and %f</a:t>
            </a:r>
          </a:p>
          <a:p>
            <a:pPr lvl="1" algn="just"/>
            <a:r>
              <a:rPr lang="en-US" dirty="0" smtClean="0"/>
              <a:t>%o - Octal number</a:t>
            </a:r>
          </a:p>
          <a:p>
            <a:pPr lvl="1" algn="just"/>
            <a:r>
              <a:rPr lang="en-US" dirty="0" smtClean="0"/>
              <a:t>%s - String</a:t>
            </a:r>
          </a:p>
          <a:p>
            <a:pPr lvl="1" algn="just"/>
            <a:r>
              <a:rPr lang="en-US" dirty="0" smtClean="0"/>
              <a:t>%x - Hexadecimal number (lowercase letters)</a:t>
            </a:r>
          </a:p>
          <a:p>
            <a:pPr lvl="1" algn="just"/>
            <a:r>
              <a:rPr lang="en-US" dirty="0" smtClean="0"/>
              <a:t>%X - Hexadecimal number (uppercase letters)</a:t>
            </a:r>
          </a:p>
          <a:p>
            <a:pPr algn="just"/>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b="1" dirty="0" smtClean="0"/>
              <a:t>Example</a:t>
            </a:r>
          </a:p>
          <a:p>
            <a:r>
              <a:rPr lang="en-US" dirty="0" smtClean="0"/>
              <a:t>The following is an example −</a:t>
            </a:r>
          </a:p>
          <a:p>
            <a:r>
              <a:rPr lang="en-US" dirty="0" smtClean="0"/>
              <a:t>&lt;?</a:t>
            </a:r>
            <a:r>
              <a:rPr lang="en-US" dirty="0" err="1" smtClean="0"/>
              <a:t>php</a:t>
            </a:r>
            <a:r>
              <a:rPr lang="en-US" dirty="0" smtClean="0"/>
              <a:t>    </a:t>
            </a:r>
          </a:p>
          <a:p>
            <a:r>
              <a:rPr lang="en-US" dirty="0" smtClean="0"/>
              <a:t>$</a:t>
            </a:r>
            <a:r>
              <a:rPr lang="en-US" dirty="0" err="1" smtClean="0"/>
              <a:t>val</a:t>
            </a:r>
            <a:r>
              <a:rPr lang="en-US" dirty="0" smtClean="0"/>
              <a:t> = 299;    </a:t>
            </a:r>
          </a:p>
          <a:p>
            <a:r>
              <a:rPr lang="en-US" dirty="0" smtClean="0"/>
              <a:t>$txt = </a:t>
            </a:r>
            <a:r>
              <a:rPr lang="en-US" dirty="0" err="1" smtClean="0"/>
              <a:t>sprintf</a:t>
            </a:r>
            <a:r>
              <a:rPr lang="en-US" dirty="0" smtClean="0"/>
              <a:t>("%</a:t>
            </a:r>
            <a:r>
              <a:rPr lang="en-US" dirty="0" err="1" smtClean="0"/>
              <a:t>f",$val</a:t>
            </a:r>
            <a:r>
              <a:rPr lang="en-US" dirty="0" smtClean="0"/>
              <a:t>);    </a:t>
            </a:r>
          </a:p>
          <a:p>
            <a:r>
              <a:rPr lang="en-US" dirty="0" smtClean="0"/>
              <a:t>echo $txt; ?&gt;</a:t>
            </a:r>
          </a:p>
          <a:p>
            <a:endParaRPr lang="en-US" b="1" dirty="0" smtClean="0"/>
          </a:p>
          <a:p>
            <a:r>
              <a:rPr lang="en-US" b="1" dirty="0" smtClean="0"/>
              <a:t>Output</a:t>
            </a:r>
          </a:p>
          <a:p>
            <a:r>
              <a:rPr lang="en-US" dirty="0" smtClean="0"/>
              <a:t>The following is the output −</a:t>
            </a:r>
          </a:p>
          <a:p>
            <a:r>
              <a:rPr lang="en-US" dirty="0" smtClean="0"/>
              <a:t>299.000000</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b="1" dirty="0" smtClean="0"/>
              <a:t>Example</a:t>
            </a:r>
          </a:p>
          <a:p>
            <a:r>
              <a:rPr lang="en-US" dirty="0" smtClean="0"/>
              <a:t>Let us see another example −</a:t>
            </a:r>
          </a:p>
          <a:p>
            <a:r>
              <a:rPr lang="en-US" dirty="0" smtClean="0"/>
              <a:t>&lt;?</a:t>
            </a:r>
            <a:r>
              <a:rPr lang="en-US" dirty="0" err="1" smtClean="0"/>
              <a:t>php</a:t>
            </a:r>
            <a:r>
              <a:rPr lang="en-US" dirty="0" smtClean="0"/>
              <a:t>    </a:t>
            </a:r>
          </a:p>
          <a:p>
            <a:r>
              <a:rPr lang="en-US" dirty="0" smtClean="0"/>
              <a:t>$</a:t>
            </a:r>
            <a:r>
              <a:rPr lang="en-US" dirty="0" err="1" smtClean="0"/>
              <a:t>val</a:t>
            </a:r>
            <a:r>
              <a:rPr lang="en-US" dirty="0" smtClean="0"/>
              <a:t> = 768776;    </a:t>
            </a:r>
          </a:p>
          <a:p>
            <a:r>
              <a:rPr lang="en-US" dirty="0" smtClean="0"/>
              <a:t>$char = 95;    </a:t>
            </a:r>
          </a:p>
          <a:p>
            <a:r>
              <a:rPr lang="en-US" dirty="0" smtClean="0"/>
              <a:t>echo </a:t>
            </a:r>
            <a:r>
              <a:rPr lang="en-US" dirty="0" err="1" smtClean="0"/>
              <a:t>sprintf</a:t>
            </a:r>
            <a:r>
              <a:rPr lang="en-US" dirty="0" smtClean="0"/>
              <a:t>("%%b = %</a:t>
            </a:r>
            <a:r>
              <a:rPr lang="en-US" dirty="0" err="1" smtClean="0"/>
              <a:t>b",$val</a:t>
            </a:r>
            <a:r>
              <a:rPr lang="en-US" dirty="0" smtClean="0"/>
              <a:t>)."&lt;</a:t>
            </a:r>
            <a:r>
              <a:rPr lang="en-US" dirty="0" err="1" smtClean="0"/>
              <a:t>br</a:t>
            </a:r>
            <a:r>
              <a:rPr lang="en-US" dirty="0" smtClean="0"/>
              <a:t>&gt;";    </a:t>
            </a:r>
          </a:p>
          <a:p>
            <a:r>
              <a:rPr lang="en-US" dirty="0" smtClean="0"/>
              <a:t>echo </a:t>
            </a:r>
            <a:r>
              <a:rPr lang="en-US" dirty="0" err="1" smtClean="0"/>
              <a:t>sprintf</a:t>
            </a:r>
            <a:r>
              <a:rPr lang="en-US" dirty="0" smtClean="0"/>
              <a:t>("%%c = %</a:t>
            </a:r>
            <a:r>
              <a:rPr lang="en-US" dirty="0" err="1" smtClean="0"/>
              <a:t>c",$char</a:t>
            </a:r>
            <a:r>
              <a:rPr lang="en-US" dirty="0" smtClean="0"/>
              <a:t>); ?&gt;</a:t>
            </a:r>
          </a:p>
          <a:p>
            <a:endParaRPr lang="en-US" b="1" dirty="0" smtClean="0"/>
          </a:p>
          <a:p>
            <a:r>
              <a:rPr lang="en-US" b="1" dirty="0" smtClean="0"/>
              <a:t>Output</a:t>
            </a:r>
          </a:p>
          <a:p>
            <a:r>
              <a:rPr lang="en-US" dirty="0" smtClean="0"/>
              <a:t>The following is the output −</a:t>
            </a:r>
          </a:p>
          <a:p>
            <a:r>
              <a:rPr lang="en-US" dirty="0" smtClean="0"/>
              <a:t>%b = 10111011101100001000 %c = _</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Global Variables - </a:t>
            </a:r>
            <a:r>
              <a:rPr lang="en-US" dirty="0" err="1" smtClean="0"/>
              <a:t>Superglobals</a:t>
            </a:r>
            <a:endParaRPr lang="en-US" dirty="0"/>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algn="just"/>
            <a:r>
              <a:rPr lang="en-US" dirty="0" err="1" smtClean="0"/>
              <a:t>Superglobals</a:t>
            </a:r>
            <a:r>
              <a:rPr lang="en-US" dirty="0" smtClean="0"/>
              <a:t> </a:t>
            </a:r>
            <a:r>
              <a:rPr lang="en-US" b="1" dirty="0" smtClean="0"/>
              <a:t>were introduced in PHP 4.1.0</a:t>
            </a:r>
            <a:r>
              <a:rPr lang="en-US" dirty="0" smtClean="0"/>
              <a:t>, and are </a:t>
            </a:r>
            <a:r>
              <a:rPr lang="en-US" b="1" dirty="0" smtClean="0"/>
              <a:t>built-in variables </a:t>
            </a:r>
            <a:r>
              <a:rPr lang="en-US" dirty="0" smtClean="0"/>
              <a:t>that are </a:t>
            </a:r>
            <a:r>
              <a:rPr lang="en-US" b="1" dirty="0" smtClean="0"/>
              <a:t>always available in all scopes</a:t>
            </a:r>
            <a:r>
              <a:rPr lang="en-US" dirty="0" smtClean="0"/>
              <a:t>.</a:t>
            </a:r>
          </a:p>
          <a:p>
            <a:pPr algn="just"/>
            <a:endParaRPr lang="en-US" dirty="0" smtClean="0"/>
          </a:p>
          <a:p>
            <a:pPr algn="just"/>
            <a:r>
              <a:rPr lang="en-US" dirty="0" smtClean="0"/>
              <a:t>The PHP </a:t>
            </a:r>
            <a:r>
              <a:rPr lang="en-US" dirty="0" err="1" smtClean="0"/>
              <a:t>superglobal</a:t>
            </a:r>
            <a:r>
              <a:rPr lang="en-US" dirty="0" smtClean="0"/>
              <a:t> variables are:</a:t>
            </a:r>
          </a:p>
          <a:p>
            <a:pPr algn="just"/>
            <a:r>
              <a:rPr lang="en-US" dirty="0" smtClean="0"/>
              <a:t>$GLOBALS</a:t>
            </a:r>
          </a:p>
          <a:p>
            <a:pPr algn="just"/>
            <a:r>
              <a:rPr lang="en-US" dirty="0" smtClean="0"/>
              <a:t>$_SERVER</a:t>
            </a:r>
          </a:p>
          <a:p>
            <a:pPr algn="just"/>
            <a:r>
              <a:rPr lang="en-US" dirty="0" smtClean="0"/>
              <a:t>$_REQUEST</a:t>
            </a:r>
          </a:p>
          <a:p>
            <a:pPr algn="just"/>
            <a:r>
              <a:rPr lang="en-US" dirty="0" smtClean="0"/>
              <a:t>$_POST</a:t>
            </a:r>
          </a:p>
          <a:p>
            <a:pPr algn="just"/>
            <a:r>
              <a:rPr lang="en-US" dirty="0" smtClean="0"/>
              <a:t>$_GET</a:t>
            </a:r>
          </a:p>
          <a:p>
            <a:pPr algn="just"/>
            <a:r>
              <a:rPr lang="en-US" dirty="0" smtClean="0"/>
              <a:t>$_FILES</a:t>
            </a:r>
          </a:p>
          <a:p>
            <a:pPr algn="just"/>
            <a:r>
              <a:rPr lang="en-US" dirty="0" smtClean="0"/>
              <a:t>$_ENV</a:t>
            </a:r>
          </a:p>
          <a:p>
            <a:pPr algn="just"/>
            <a:r>
              <a:rPr lang="en-US" dirty="0" smtClean="0"/>
              <a:t>$_COOKIE</a:t>
            </a:r>
          </a:p>
          <a:p>
            <a:pPr algn="just"/>
            <a:r>
              <a:rPr lang="en-US" dirty="0" smtClean="0"/>
              <a:t>$_SESSION</a:t>
            </a:r>
          </a:p>
          <a:p>
            <a:pPr algn="just">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of PHP</a:t>
            </a:r>
          </a:p>
        </p:txBody>
      </p:sp>
      <p:sp>
        <p:nvSpPr>
          <p:cNvPr id="3" name="Content Placeholder 2"/>
          <p:cNvSpPr>
            <a:spLocks noGrp="1"/>
          </p:cNvSpPr>
          <p:nvPr>
            <p:ph idx="1"/>
          </p:nvPr>
        </p:nvSpPr>
        <p:spPr/>
        <p:txBody>
          <a:bodyPr>
            <a:normAutofit fontScale="85000" lnSpcReduction="20000"/>
          </a:bodyPr>
          <a:lstStyle/>
          <a:p>
            <a:pPr algn="just"/>
            <a:r>
              <a:rPr lang="en-US" dirty="0"/>
              <a:t>PHP performs system functions, i.e. from files on a system it can create, open, read, write, and close them.</a:t>
            </a:r>
          </a:p>
          <a:p>
            <a:pPr algn="just"/>
            <a:r>
              <a:rPr lang="en-US" dirty="0"/>
              <a:t>PHP can handle forms, i.e. gather data from files, save data to a file, through email you can send data, return data to the user.</a:t>
            </a:r>
          </a:p>
          <a:p>
            <a:pPr algn="just"/>
            <a:r>
              <a:rPr lang="en-US" dirty="0"/>
              <a:t>You add, delete, modify elements within your database through PHP.</a:t>
            </a:r>
          </a:p>
          <a:p>
            <a:pPr algn="just"/>
            <a:r>
              <a:rPr lang="en-US" dirty="0"/>
              <a:t>Access cookies variables and set cookies.</a:t>
            </a:r>
          </a:p>
          <a:p>
            <a:pPr algn="just"/>
            <a:r>
              <a:rPr lang="en-US" dirty="0"/>
              <a:t>Using PHP, you can restrict users to access some pages of your website.</a:t>
            </a:r>
          </a:p>
          <a:p>
            <a:pPr algn="just"/>
            <a:r>
              <a:rPr lang="en-US" dirty="0"/>
              <a:t>It can encrypt data.</a:t>
            </a:r>
          </a:p>
          <a:p>
            <a:pPr algn="just"/>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$GLOBALS</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$GLOBALS is a PHP super global variable which is used to access global variables from anywhere in the PHP script (also from within functions or methods).</a:t>
            </a:r>
          </a:p>
          <a:p>
            <a:pPr algn="just"/>
            <a:r>
              <a:rPr lang="en-US" dirty="0" smtClean="0"/>
              <a:t>PHP stores all global variables in an array called </a:t>
            </a:r>
            <a:r>
              <a:rPr lang="en-US" b="1" dirty="0" smtClean="0"/>
              <a:t>$GLOBALS[</a:t>
            </a:r>
            <a:r>
              <a:rPr lang="en-US" b="1" i="1" dirty="0" smtClean="0"/>
              <a:t>index</a:t>
            </a:r>
            <a:r>
              <a:rPr lang="en-US" b="1" dirty="0" smtClean="0"/>
              <a:t>]</a:t>
            </a:r>
            <a:r>
              <a:rPr lang="en-US" dirty="0" smtClean="0"/>
              <a:t>. The </a:t>
            </a:r>
            <a:r>
              <a:rPr lang="en-US" b="1" i="1" dirty="0" smtClean="0"/>
              <a:t>index</a:t>
            </a:r>
            <a:r>
              <a:rPr lang="en-US" b="1" dirty="0" smtClean="0"/>
              <a:t> holds the name of the variable.</a:t>
            </a:r>
          </a:p>
          <a:p>
            <a:pPr algn="just"/>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&lt;?</a:t>
            </a:r>
            <a:r>
              <a:rPr lang="en-US" dirty="0" err="1" smtClean="0"/>
              <a:t>php</a:t>
            </a:r>
            <a:r>
              <a:rPr lang="en-US" dirty="0" smtClean="0"/>
              <a:t/>
            </a:r>
            <a:br>
              <a:rPr lang="en-US" dirty="0" smtClean="0"/>
            </a:br>
            <a:r>
              <a:rPr lang="en-US" dirty="0" smtClean="0"/>
              <a:t>$x = 75;</a:t>
            </a:r>
            <a:br>
              <a:rPr lang="en-US" dirty="0" smtClean="0"/>
            </a:br>
            <a:r>
              <a:rPr lang="en-US" dirty="0" smtClean="0"/>
              <a:t>$y = 25;</a:t>
            </a:r>
            <a:br>
              <a:rPr lang="en-US" dirty="0" smtClean="0"/>
            </a:br>
            <a:r>
              <a:rPr lang="en-US" dirty="0" smtClean="0"/>
              <a:t> </a:t>
            </a:r>
            <a:br>
              <a:rPr lang="en-US" dirty="0" smtClean="0"/>
            </a:br>
            <a:r>
              <a:rPr lang="en-US" dirty="0" smtClean="0"/>
              <a:t>function addition() {</a:t>
            </a:r>
            <a:br>
              <a:rPr lang="en-US" dirty="0" smtClean="0"/>
            </a:br>
            <a:r>
              <a:rPr lang="en-US" dirty="0" smtClean="0"/>
              <a:t>    $GLOBALS['z'] = $GLOBALS['x'] + $GLOBALS['y'];</a:t>
            </a:r>
            <a:br>
              <a:rPr lang="en-US" dirty="0" smtClean="0"/>
            </a:br>
            <a:r>
              <a:rPr lang="en-US" dirty="0" smtClean="0"/>
              <a:t>}</a:t>
            </a:r>
            <a:br>
              <a:rPr lang="en-US" dirty="0" smtClean="0"/>
            </a:br>
            <a:r>
              <a:rPr lang="en-US" dirty="0" smtClean="0"/>
              <a:t> addition();</a:t>
            </a:r>
            <a:br>
              <a:rPr lang="en-US" dirty="0" smtClean="0"/>
            </a:br>
            <a:r>
              <a:rPr lang="en-US" dirty="0" smtClean="0"/>
              <a:t>echo $z;</a:t>
            </a:r>
            <a:br>
              <a:rPr lang="en-US" dirty="0" smtClean="0"/>
            </a:br>
            <a:r>
              <a:rPr lang="en-US" dirty="0" smtClean="0"/>
              <a:t>?&gt;</a:t>
            </a:r>
          </a:p>
          <a:p>
            <a:pPr>
              <a:buNone/>
            </a:pPr>
            <a:endParaRPr lang="en-US" dirty="0" smtClean="0"/>
          </a:p>
          <a:p>
            <a:pPr>
              <a:buNone/>
            </a:pPr>
            <a:r>
              <a:rPr lang="en-US" dirty="0" smtClean="0"/>
              <a:t>Output:</a:t>
            </a:r>
          </a:p>
          <a:p>
            <a:pPr>
              <a:buNone/>
            </a:pPr>
            <a:r>
              <a:rPr lang="en-US" dirty="0" smtClean="0"/>
              <a:t>100</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$_SERVER</a:t>
            </a:r>
            <a:br>
              <a:rPr lang="en-US" dirty="0" smtClean="0"/>
            </a:b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dirty="0" smtClean="0"/>
              <a:t>$_SERVER is a PHP super global variable which </a:t>
            </a:r>
            <a:r>
              <a:rPr lang="en-US" b="1" dirty="0" smtClean="0"/>
              <a:t>holds information about headers, paths, and script locations.</a:t>
            </a:r>
          </a:p>
          <a:p>
            <a:r>
              <a:rPr lang="en-US" dirty="0" smtClean="0"/>
              <a:t>The example below shows how to use some of the elements in $_SERVER:</a:t>
            </a:r>
          </a:p>
          <a:p>
            <a:r>
              <a:rPr lang="en-US" dirty="0" smtClean="0"/>
              <a:t>Example</a:t>
            </a:r>
          </a:p>
          <a:p>
            <a:r>
              <a:rPr lang="en-US" dirty="0" smtClean="0"/>
              <a:t>&lt;?</a:t>
            </a:r>
            <a:r>
              <a:rPr lang="en-US" dirty="0" err="1" smtClean="0"/>
              <a:t>php</a:t>
            </a:r>
            <a:r>
              <a:rPr lang="en-US" dirty="0" smtClean="0"/>
              <a:t/>
            </a:r>
            <a:br>
              <a:rPr lang="en-US" dirty="0" smtClean="0"/>
            </a:br>
            <a:r>
              <a:rPr lang="en-US" dirty="0" smtClean="0"/>
              <a:t>echo $_SERVER['PHP_SELF'];</a:t>
            </a:r>
            <a:br>
              <a:rPr lang="en-US" dirty="0" smtClean="0"/>
            </a:br>
            <a:r>
              <a:rPr lang="en-US" dirty="0" smtClean="0"/>
              <a:t>echo "&lt;</a:t>
            </a:r>
            <a:r>
              <a:rPr lang="en-US" dirty="0" err="1" smtClean="0"/>
              <a:t>br</a:t>
            </a:r>
            <a:r>
              <a:rPr lang="en-US" dirty="0" smtClean="0"/>
              <a:t>&gt;";</a:t>
            </a:r>
            <a:br>
              <a:rPr lang="en-US" dirty="0" smtClean="0"/>
            </a:br>
            <a:r>
              <a:rPr lang="en-US" dirty="0" smtClean="0"/>
              <a:t>echo $_SERVER['SERVER_NAME'];</a:t>
            </a:r>
            <a:br>
              <a:rPr lang="en-US" dirty="0" smtClean="0"/>
            </a:br>
            <a:r>
              <a:rPr lang="en-US" dirty="0" smtClean="0"/>
              <a:t>echo "&lt;</a:t>
            </a:r>
            <a:r>
              <a:rPr lang="en-US" dirty="0" err="1" smtClean="0"/>
              <a:t>br</a:t>
            </a:r>
            <a:r>
              <a:rPr lang="en-US" dirty="0" smtClean="0"/>
              <a:t>&gt;";</a:t>
            </a:r>
            <a:br>
              <a:rPr lang="en-US" dirty="0" smtClean="0"/>
            </a:br>
            <a:r>
              <a:rPr lang="en-US" dirty="0" smtClean="0"/>
              <a:t>echo $_SERVER['HTTP_HOST'];</a:t>
            </a:r>
            <a:br>
              <a:rPr lang="en-US" dirty="0" smtClean="0"/>
            </a:br>
            <a:r>
              <a:rPr lang="en-US" dirty="0" smtClean="0"/>
              <a:t>echo "&lt;</a:t>
            </a:r>
            <a:r>
              <a:rPr lang="en-US" dirty="0" err="1" smtClean="0"/>
              <a:t>br</a:t>
            </a:r>
            <a:r>
              <a:rPr lang="en-US" dirty="0" smtClean="0"/>
              <a:t>&gt;";</a:t>
            </a:r>
            <a:br>
              <a:rPr lang="en-US" dirty="0" smtClean="0"/>
            </a:br>
            <a:r>
              <a:rPr lang="en-US" dirty="0" smtClean="0"/>
              <a:t>echo $_SERVER['HTTP_REFERER'];</a:t>
            </a:r>
            <a:br>
              <a:rPr lang="en-US" dirty="0" smtClean="0"/>
            </a:br>
            <a:r>
              <a:rPr lang="en-US" dirty="0" smtClean="0"/>
              <a:t>echo "&lt;</a:t>
            </a:r>
            <a:r>
              <a:rPr lang="en-US" dirty="0" err="1" smtClean="0"/>
              <a:t>br</a:t>
            </a:r>
            <a:r>
              <a:rPr lang="en-US" dirty="0" smtClean="0"/>
              <a:t>&gt;";</a:t>
            </a:r>
            <a:br>
              <a:rPr lang="en-US" dirty="0" smtClean="0"/>
            </a:br>
            <a:r>
              <a:rPr lang="en-US" dirty="0" smtClean="0"/>
              <a:t>echo $_SERVER['HTTP_USER_AGENT'];</a:t>
            </a:r>
            <a:br>
              <a:rPr lang="en-US" dirty="0" smtClean="0"/>
            </a:br>
            <a:r>
              <a:rPr lang="en-US" dirty="0" smtClean="0"/>
              <a:t>echo "&lt;</a:t>
            </a:r>
            <a:r>
              <a:rPr lang="en-US" dirty="0" err="1" smtClean="0"/>
              <a:t>br</a:t>
            </a:r>
            <a:r>
              <a:rPr lang="en-US" dirty="0" smtClean="0"/>
              <a:t>&gt;";</a:t>
            </a:r>
            <a:br>
              <a:rPr lang="en-US" dirty="0" smtClean="0"/>
            </a:br>
            <a:r>
              <a:rPr lang="en-US" dirty="0" smtClean="0"/>
              <a:t>echo $_SERVER['SCRIPT_NAME'];</a:t>
            </a:r>
            <a:br>
              <a:rPr lang="en-US" dirty="0" smtClean="0"/>
            </a:br>
            <a:r>
              <a:rPr lang="en-US" dirty="0" smtClean="0"/>
              <a:t>?&gt;</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/demo/demo_global_server.php</a:t>
            </a:r>
          </a:p>
          <a:p>
            <a:r>
              <a:rPr lang="en-US" dirty="0" smtClean="0"/>
              <a:t>35.194.26.41</a:t>
            </a:r>
          </a:p>
          <a:p>
            <a:r>
              <a:rPr lang="en-US" dirty="0" smtClean="0"/>
              <a:t>35.194.26.41</a:t>
            </a:r>
          </a:p>
          <a:p>
            <a:r>
              <a:rPr lang="en-US" dirty="0" smtClean="0">
                <a:hlinkClick r:id="rId2"/>
              </a:rPr>
              <a:t>https://tryphp.abc.com/showphp.php?filename=demo_global_server</a:t>
            </a:r>
            <a:endParaRPr lang="en-US" dirty="0" smtClean="0"/>
          </a:p>
          <a:p>
            <a:r>
              <a:rPr lang="en-US" dirty="0" smtClean="0"/>
              <a:t>Mozilla/5.0 (Windows NT 6.1) </a:t>
            </a:r>
          </a:p>
          <a:p>
            <a:r>
              <a:rPr lang="en-US" dirty="0" err="1" smtClean="0"/>
              <a:t>AppleWebKit</a:t>
            </a:r>
            <a:r>
              <a:rPr lang="en-US" dirty="0" smtClean="0"/>
              <a:t>/537.36 (KHTML, like Gecko) Chrome/80.0.3987.116 Safari/537.36</a:t>
            </a:r>
            <a:br>
              <a:rPr lang="en-US" dirty="0" smtClean="0"/>
            </a:br>
            <a:r>
              <a:rPr lang="en-US" dirty="0" smtClean="0"/>
              <a:t>/demo/demo_global_server.php</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$_REQUEST</a:t>
            </a:r>
            <a:br>
              <a:rPr lang="en-US" dirty="0" smtClean="0"/>
            </a:br>
            <a:endParaRPr lang="en-US" dirty="0"/>
          </a:p>
        </p:txBody>
      </p:sp>
      <p:sp>
        <p:nvSpPr>
          <p:cNvPr id="3" name="Content Placeholder 2"/>
          <p:cNvSpPr>
            <a:spLocks noGrp="1"/>
          </p:cNvSpPr>
          <p:nvPr>
            <p:ph idx="1"/>
          </p:nvPr>
        </p:nvSpPr>
        <p:spPr/>
        <p:txBody>
          <a:bodyPr/>
          <a:lstStyle/>
          <a:p>
            <a:r>
              <a:rPr lang="en-US" dirty="0" smtClean="0"/>
              <a:t>PHP $_REQUEST is a PHP super global variable which is </a:t>
            </a:r>
            <a:r>
              <a:rPr lang="en-US" b="1" dirty="0" smtClean="0"/>
              <a:t>used to collect data after submitting an HTML form.</a:t>
            </a:r>
            <a:endParaRPr lang="en-US"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fontScale="85000" lnSpcReduction="20000"/>
          </a:bodyPr>
          <a:lstStyle/>
          <a:p>
            <a:pPr>
              <a:buNone/>
            </a:pPr>
            <a:r>
              <a:rPr lang="en-US" dirty="0" smtClean="0"/>
              <a:t>&lt;html&gt; &lt;body&gt;</a:t>
            </a:r>
          </a:p>
          <a:p>
            <a:pPr>
              <a:buNone/>
            </a:pPr>
            <a:r>
              <a:rPr lang="en-US" dirty="0" smtClean="0"/>
              <a:t>&lt;form method="post" action="&lt;?</a:t>
            </a:r>
            <a:r>
              <a:rPr lang="en-US" dirty="0" err="1" smtClean="0"/>
              <a:t>php</a:t>
            </a:r>
            <a:r>
              <a:rPr lang="en-US" dirty="0" smtClean="0"/>
              <a:t> echo $_SERVER['PHP_SELF']; ?&gt;"&gt;</a:t>
            </a:r>
            <a:br>
              <a:rPr lang="en-US" dirty="0" smtClean="0"/>
            </a:br>
            <a:r>
              <a:rPr lang="en-US" dirty="0" smtClean="0"/>
              <a:t>  Name: &lt;input type="text" name="</a:t>
            </a:r>
            <a:r>
              <a:rPr lang="en-US" dirty="0" err="1" smtClean="0"/>
              <a:t>fname</a:t>
            </a:r>
            <a:r>
              <a:rPr lang="en-US" dirty="0" smtClean="0"/>
              <a:t>"&gt;</a:t>
            </a:r>
            <a:br>
              <a:rPr lang="en-US" dirty="0" smtClean="0"/>
            </a:br>
            <a:r>
              <a:rPr lang="en-US" dirty="0" smtClean="0"/>
              <a:t>  &lt;input type="submit"&gt;</a:t>
            </a:r>
            <a:br>
              <a:rPr lang="en-US" dirty="0" smtClean="0"/>
            </a:br>
            <a:r>
              <a:rPr lang="en-US" dirty="0" smtClean="0"/>
              <a:t>&lt;/form&gt;</a:t>
            </a:r>
            <a:br>
              <a:rPr lang="en-US" dirty="0" smtClean="0"/>
            </a:br>
            <a:r>
              <a:rPr lang="en-US" dirty="0" smtClean="0"/>
              <a:t>&lt;?</a:t>
            </a:r>
            <a:r>
              <a:rPr lang="en-US" dirty="0" err="1" smtClean="0"/>
              <a:t>php</a:t>
            </a:r>
            <a:r>
              <a:rPr lang="en-US" dirty="0" smtClean="0"/>
              <a:t/>
            </a:r>
            <a:br>
              <a:rPr lang="en-US" dirty="0" smtClean="0"/>
            </a:br>
            <a:r>
              <a:rPr lang="en-US" dirty="0" smtClean="0"/>
              <a:t>if ($_SERVER["REQUEST_METHOD"] == "POST") {</a:t>
            </a:r>
            <a:br>
              <a:rPr lang="en-US" dirty="0" smtClean="0"/>
            </a:br>
            <a:r>
              <a:rPr lang="en-US" dirty="0" smtClean="0"/>
              <a:t>    // collect value of input field</a:t>
            </a:r>
            <a:br>
              <a:rPr lang="en-US" dirty="0" smtClean="0"/>
            </a:br>
            <a:r>
              <a:rPr lang="en-US" dirty="0" smtClean="0"/>
              <a:t>    $name = $_REQUEST['</a:t>
            </a:r>
            <a:r>
              <a:rPr lang="en-US" dirty="0" err="1" smtClean="0"/>
              <a:t>fname</a:t>
            </a:r>
            <a:r>
              <a:rPr lang="en-US" dirty="0" smtClean="0"/>
              <a:t>'];</a:t>
            </a:r>
            <a:br>
              <a:rPr lang="en-US" dirty="0" smtClean="0"/>
            </a:br>
            <a:r>
              <a:rPr lang="en-US" dirty="0" smtClean="0"/>
              <a:t>    if (empty($name)) {</a:t>
            </a:r>
            <a:br>
              <a:rPr lang="en-US" dirty="0" smtClean="0"/>
            </a:br>
            <a:r>
              <a:rPr lang="en-US" dirty="0" smtClean="0"/>
              <a:t>        echo "Name is empty";</a:t>
            </a:r>
            <a:br>
              <a:rPr lang="en-US" dirty="0" smtClean="0"/>
            </a:br>
            <a:r>
              <a:rPr lang="en-US" dirty="0" smtClean="0"/>
              <a:t>    } else {</a:t>
            </a:r>
            <a:br>
              <a:rPr lang="en-US" dirty="0" smtClean="0"/>
            </a:br>
            <a:r>
              <a:rPr lang="en-US" dirty="0" smtClean="0"/>
              <a:t>        echo $name;</a:t>
            </a:r>
            <a:br>
              <a:rPr lang="en-US" dirty="0" smtClean="0"/>
            </a:br>
            <a:r>
              <a:rPr lang="en-US" dirty="0" smtClean="0"/>
              <a:t>    }}</a:t>
            </a:r>
            <a:br>
              <a:rPr lang="en-US" dirty="0" smtClean="0"/>
            </a:br>
            <a:r>
              <a:rPr lang="en-US" dirty="0" smtClean="0"/>
              <a:t>?&gt;</a:t>
            </a:r>
            <a:br>
              <a:rPr lang="en-US" dirty="0" smtClean="0"/>
            </a:br>
            <a:r>
              <a:rPr lang="en-US" dirty="0" smtClean="0"/>
              <a:t>&lt;/body&gt; &lt;/html&gt;</a:t>
            </a:r>
            <a:endParaRPr lang="en-US" dirty="0"/>
          </a:p>
        </p:txBody>
      </p:sp>
      <p:pic>
        <p:nvPicPr>
          <p:cNvPr id="1026" name="Picture 2"/>
          <p:cNvPicPr>
            <a:picLocks noChangeAspect="1" noChangeArrowheads="1"/>
          </p:cNvPicPr>
          <p:nvPr/>
        </p:nvPicPr>
        <p:blipFill>
          <a:blip r:embed="rId2"/>
          <a:srcRect/>
          <a:stretch>
            <a:fillRect/>
          </a:stretch>
        </p:blipFill>
        <p:spPr bwMode="auto">
          <a:xfrm>
            <a:off x="3733800" y="4876800"/>
            <a:ext cx="5136204"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Arrays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An array is a special variable, which can hold more than one value at a time.</a:t>
            </a:r>
          </a:p>
          <a:p>
            <a:pPr algn="just"/>
            <a:r>
              <a:rPr lang="en-US" dirty="0" smtClean="0"/>
              <a:t>Create an Array in PHP</a:t>
            </a:r>
          </a:p>
          <a:p>
            <a:pPr algn="just"/>
            <a:r>
              <a:rPr lang="en-US" dirty="0" smtClean="0"/>
              <a:t>In PHP, the array() function is used to create an array:</a:t>
            </a:r>
          </a:p>
          <a:p>
            <a:pPr algn="just"/>
            <a:r>
              <a:rPr lang="en-US" dirty="0" smtClean="0"/>
              <a:t>array();</a:t>
            </a:r>
          </a:p>
          <a:p>
            <a:pPr algn="just"/>
            <a:r>
              <a:rPr lang="en-US" dirty="0" smtClean="0"/>
              <a:t>In PHP, there are three types of arrays:</a:t>
            </a:r>
          </a:p>
          <a:p>
            <a:pPr algn="just"/>
            <a:r>
              <a:rPr lang="en-US" b="1" dirty="0" smtClean="0"/>
              <a:t>Indexed arrays</a:t>
            </a:r>
            <a:r>
              <a:rPr lang="en-US" dirty="0" smtClean="0"/>
              <a:t> - Arrays with a numeric index</a:t>
            </a:r>
          </a:p>
          <a:p>
            <a:pPr algn="just"/>
            <a:r>
              <a:rPr lang="en-US" b="1" dirty="0" smtClean="0"/>
              <a:t>Associative Arrays </a:t>
            </a:r>
            <a:r>
              <a:rPr lang="en-US" dirty="0" smtClean="0"/>
              <a:t>– contains value</a:t>
            </a:r>
          </a:p>
          <a:p>
            <a:pPr algn="just"/>
            <a:r>
              <a:rPr lang="en-US" b="1" dirty="0" smtClean="0"/>
              <a:t>Multidimensional arrays</a:t>
            </a:r>
            <a:r>
              <a:rPr lang="en-US" dirty="0" smtClean="0"/>
              <a:t> - Arrays containing one or more arrays</a:t>
            </a:r>
          </a:p>
          <a:p>
            <a:pPr algn="just"/>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Example</a:t>
            </a:r>
          </a:p>
          <a:p>
            <a:r>
              <a:rPr lang="en-US" dirty="0" smtClean="0"/>
              <a:t>&lt;?</a:t>
            </a:r>
            <a:r>
              <a:rPr lang="en-US" dirty="0" err="1" smtClean="0"/>
              <a:t>php</a:t>
            </a:r>
            <a:r>
              <a:rPr lang="en-US" dirty="0" smtClean="0"/>
              <a:t/>
            </a:r>
            <a:br>
              <a:rPr lang="en-US" dirty="0" smtClean="0"/>
            </a:br>
            <a:r>
              <a:rPr lang="en-US" dirty="0" smtClean="0"/>
              <a:t>$cars = array("Volvo", "BMW", "Toyota");</a:t>
            </a:r>
            <a:br>
              <a:rPr lang="en-US" dirty="0" smtClean="0"/>
            </a:br>
            <a:r>
              <a:rPr lang="en-US" dirty="0" smtClean="0"/>
              <a:t>echo "I like " . $cars[0] . ", " . $cars[1] . " and " . $cars[2] . ".";</a:t>
            </a:r>
            <a:br>
              <a:rPr lang="en-US" dirty="0" smtClean="0"/>
            </a:br>
            <a:r>
              <a:rPr lang="en-US" dirty="0" smtClean="0"/>
              <a:t>?&gt;</a:t>
            </a:r>
          </a:p>
          <a:p>
            <a:pPr>
              <a:buNone/>
            </a:pPr>
            <a:endParaRPr lang="en-US" dirty="0" smtClean="0"/>
          </a:p>
          <a:p>
            <a:pPr>
              <a:buNone/>
            </a:pPr>
            <a:r>
              <a:rPr lang="en-US" dirty="0" smtClean="0"/>
              <a:t>Output</a:t>
            </a:r>
          </a:p>
          <a:p>
            <a:pPr>
              <a:buNone/>
            </a:pPr>
            <a:r>
              <a:rPr lang="en-US" dirty="0" smtClean="0"/>
              <a:t>I like Volvo, BMW and Toyota.</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Associative Arrays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Associative arrays are arrays that use named keys that you assign to them.</a:t>
            </a:r>
          </a:p>
          <a:p>
            <a:r>
              <a:rPr lang="en-US" dirty="0" smtClean="0"/>
              <a:t>There are two ways to create an associative array: </a:t>
            </a:r>
          </a:p>
          <a:p>
            <a:r>
              <a:rPr lang="en-US" dirty="0" smtClean="0"/>
              <a:t>$age = array("Peter"=&gt;"35", "Ben"=&gt;"37", "Joe"=&gt;"43");</a:t>
            </a:r>
          </a:p>
          <a:p>
            <a:r>
              <a:rPr lang="en-US" dirty="0" smtClean="0"/>
              <a:t>or:</a:t>
            </a:r>
          </a:p>
          <a:p>
            <a:r>
              <a:rPr lang="en-US" dirty="0" smtClean="0"/>
              <a:t>$age['Peter'] = "35";</a:t>
            </a:r>
            <a:br>
              <a:rPr lang="en-US" dirty="0" smtClean="0"/>
            </a:br>
            <a:r>
              <a:rPr lang="en-US" dirty="0" smtClean="0"/>
              <a:t>$age['Ben'] = "37";</a:t>
            </a:r>
            <a:br>
              <a:rPr lang="en-US" dirty="0" smtClean="0"/>
            </a:br>
            <a:r>
              <a:rPr lang="en-US" dirty="0" smtClean="0"/>
              <a:t>$age['Joe'] = "43";</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 The Length of an Array - The count() Function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count() function is used to return the length (the number of elements) of an array:</a:t>
            </a:r>
          </a:p>
          <a:p>
            <a:r>
              <a:rPr lang="en-US" b="1" dirty="0" smtClean="0"/>
              <a:t>Example</a:t>
            </a:r>
          </a:p>
          <a:p>
            <a:r>
              <a:rPr lang="en-US" dirty="0" smtClean="0"/>
              <a:t>&lt;?</a:t>
            </a:r>
            <a:r>
              <a:rPr lang="en-US" dirty="0" err="1" smtClean="0"/>
              <a:t>php</a:t>
            </a:r>
            <a:r>
              <a:rPr lang="en-US" dirty="0" smtClean="0"/>
              <a:t/>
            </a:r>
            <a:br>
              <a:rPr lang="en-US" dirty="0" smtClean="0"/>
            </a:br>
            <a:r>
              <a:rPr lang="en-US" dirty="0" smtClean="0"/>
              <a:t>$cars = array("Volvo", "BMW", "Toyota");</a:t>
            </a:r>
            <a:br>
              <a:rPr lang="en-US" dirty="0" smtClean="0"/>
            </a:br>
            <a:r>
              <a:rPr lang="en-US" dirty="0" smtClean="0"/>
              <a:t>echo count($cars);</a:t>
            </a:r>
            <a:br>
              <a:rPr lang="en-US" dirty="0" smtClean="0"/>
            </a:br>
            <a:r>
              <a:rPr lang="en-US" dirty="0" smtClean="0"/>
              <a:t>?&gt;</a:t>
            </a:r>
          </a:p>
          <a:p>
            <a:r>
              <a:rPr lang="en-US" dirty="0" smtClean="0"/>
              <a:t>Output:</a:t>
            </a:r>
          </a:p>
          <a:p>
            <a:r>
              <a:rPr lang="en-US" dirty="0" smtClean="0"/>
              <a:t>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of PHP</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1) </a:t>
            </a:r>
            <a:r>
              <a:rPr lang="en-US" b="1" dirty="0"/>
              <a:t>Free of Cost</a:t>
            </a:r>
            <a:r>
              <a:rPr lang="en-US" dirty="0"/>
              <a:t>: PHP is open source and all its components are free to use and distribute.</a:t>
            </a:r>
          </a:p>
          <a:p>
            <a:pPr algn="just"/>
            <a:r>
              <a:rPr lang="en-US" dirty="0"/>
              <a:t>2) </a:t>
            </a:r>
            <a:r>
              <a:rPr lang="en-US" b="1" dirty="0"/>
              <a:t>Platform independent</a:t>
            </a:r>
            <a:r>
              <a:rPr lang="en-US" dirty="0"/>
              <a:t>: PHP is platform independent and can be run on all major operating systems.</a:t>
            </a:r>
          </a:p>
          <a:p>
            <a:pPr algn="just"/>
            <a:r>
              <a:rPr lang="en-US" dirty="0"/>
              <a:t>3) </a:t>
            </a:r>
            <a:r>
              <a:rPr lang="en-US" b="1" dirty="0"/>
              <a:t>Compatible with almost all servers</a:t>
            </a:r>
            <a:r>
              <a:rPr lang="en-US" dirty="0"/>
              <a:t>: PHP is compatible with almost all servers used today.</a:t>
            </a:r>
          </a:p>
          <a:p>
            <a:pPr algn="just"/>
            <a:r>
              <a:rPr lang="en-US" dirty="0"/>
              <a:t>4) </a:t>
            </a:r>
            <a:r>
              <a:rPr lang="en-US" b="1" dirty="0"/>
              <a:t>Secure</a:t>
            </a:r>
            <a:r>
              <a:rPr lang="en-US" dirty="0"/>
              <a:t>: PHP has multiple layers of security to prevent threats and other malicious attacks.</a:t>
            </a:r>
          </a:p>
          <a:p>
            <a:pPr algn="just"/>
            <a:r>
              <a:rPr lang="en-US" dirty="0"/>
              <a:t>5) </a:t>
            </a:r>
            <a:r>
              <a:rPr lang="en-US" b="1" dirty="0"/>
              <a:t>Easy to learn</a:t>
            </a:r>
            <a:r>
              <a:rPr lang="en-US" dirty="0"/>
              <a:t>: PHP has a very easy and understandable syntax. Its codes are based on C, C++ and embedded with HTML so it is very easy to learn for a programmer.</a:t>
            </a:r>
          </a:p>
          <a:p>
            <a:pPr algn="just"/>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763000" cy="4525963"/>
          </a:xfrm>
        </p:spPr>
        <p:txBody>
          <a:bodyPr>
            <a:normAutofit/>
          </a:bodyPr>
          <a:lstStyle/>
          <a:p>
            <a:r>
              <a:rPr lang="en-US" sz="2800" dirty="0" smtClean="0"/>
              <a:t>Example</a:t>
            </a:r>
          </a:p>
          <a:p>
            <a:r>
              <a:rPr lang="en-US" sz="2800" dirty="0" smtClean="0"/>
              <a:t>&lt;?</a:t>
            </a:r>
            <a:r>
              <a:rPr lang="en-US" sz="2800" dirty="0" err="1" smtClean="0"/>
              <a:t>php</a:t>
            </a:r>
            <a:r>
              <a:rPr lang="en-US" sz="2800" dirty="0" smtClean="0"/>
              <a:t/>
            </a:r>
            <a:br>
              <a:rPr lang="en-US" sz="2800" dirty="0" smtClean="0"/>
            </a:br>
            <a:r>
              <a:rPr lang="en-US" sz="2800" dirty="0" smtClean="0"/>
              <a:t>$age = array("Peter"=&gt;"35", "Ben"=&gt;"37", "Joe"=&gt;"43");</a:t>
            </a:r>
            <a:br>
              <a:rPr lang="en-US" sz="2800" dirty="0" smtClean="0"/>
            </a:br>
            <a:r>
              <a:rPr lang="en-US" sz="2800" dirty="0" smtClean="0"/>
              <a:t>echo "Peter is " . $age['Peter'] . " years old.";</a:t>
            </a:r>
            <a:br>
              <a:rPr lang="en-US" sz="2800" dirty="0" smtClean="0"/>
            </a:br>
            <a:r>
              <a:rPr lang="en-US" sz="2800" dirty="0" smtClean="0"/>
              <a:t>?&gt;</a:t>
            </a:r>
          </a:p>
          <a:p>
            <a:endParaRPr lang="en-US" sz="2800" dirty="0" smtClean="0"/>
          </a:p>
          <a:p>
            <a:r>
              <a:rPr lang="en-US" sz="2800" dirty="0" smtClean="0"/>
              <a:t>Output:</a:t>
            </a:r>
          </a:p>
          <a:p>
            <a:r>
              <a:rPr lang="en-US" sz="2800" dirty="0" smtClean="0"/>
              <a:t>Peter is 35 years old.</a:t>
            </a:r>
            <a:endParaRPr lang="en-US" sz="28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Indexed Arrays</a:t>
            </a:r>
            <a:br>
              <a:rPr lang="en-US" dirty="0" smtClean="0"/>
            </a:br>
            <a:endParaRPr lang="en-US" dirty="0"/>
          </a:p>
        </p:txBody>
      </p:sp>
      <p:sp>
        <p:nvSpPr>
          <p:cNvPr id="3" name="Content Placeholder 2"/>
          <p:cNvSpPr>
            <a:spLocks noGrp="1"/>
          </p:cNvSpPr>
          <p:nvPr>
            <p:ph idx="1"/>
          </p:nvPr>
        </p:nvSpPr>
        <p:spPr/>
        <p:txBody>
          <a:bodyPr/>
          <a:lstStyle/>
          <a:p>
            <a:r>
              <a:rPr lang="en-US" dirty="0" smtClean="0"/>
              <a:t>The index can be assigned automatically (index always starts at 0), like this:</a:t>
            </a:r>
          </a:p>
          <a:p>
            <a:r>
              <a:rPr lang="en-US" dirty="0" smtClean="0"/>
              <a:t>$cars = array("Volvo", "BMW", "Toyota");</a:t>
            </a:r>
          </a:p>
          <a:p>
            <a:r>
              <a:rPr lang="en-US" dirty="0" smtClean="0"/>
              <a:t>or the index can be assigned manually:</a:t>
            </a:r>
          </a:p>
          <a:p>
            <a:r>
              <a:rPr lang="en-US" dirty="0" smtClean="0"/>
              <a:t>$cars[0] = "Volvo";</a:t>
            </a:r>
            <a:br>
              <a:rPr lang="en-US" dirty="0" smtClean="0"/>
            </a:br>
            <a:r>
              <a:rPr lang="en-US" dirty="0" smtClean="0"/>
              <a:t>$cars[1] = "BMW";</a:t>
            </a:r>
            <a:br>
              <a:rPr lang="en-US" dirty="0" smtClean="0"/>
            </a:br>
            <a:r>
              <a:rPr lang="en-US" dirty="0" smtClean="0"/>
              <a:t>$cars[2] = "Toyota";</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a:t>
            </a:r>
          </a:p>
          <a:p>
            <a:r>
              <a:rPr lang="en-US" dirty="0" smtClean="0"/>
              <a:t>&lt;?</a:t>
            </a:r>
            <a:r>
              <a:rPr lang="en-US" dirty="0" err="1" smtClean="0"/>
              <a:t>php</a:t>
            </a:r>
            <a:r>
              <a:rPr lang="en-US" dirty="0" smtClean="0"/>
              <a:t/>
            </a:r>
            <a:br>
              <a:rPr lang="en-US" dirty="0" smtClean="0"/>
            </a:br>
            <a:r>
              <a:rPr lang="en-US" dirty="0" smtClean="0"/>
              <a:t>$cars = array("Volvo", "BMW", "Toyota");</a:t>
            </a:r>
            <a:br>
              <a:rPr lang="en-US" dirty="0" smtClean="0"/>
            </a:br>
            <a:r>
              <a:rPr lang="en-US" dirty="0" smtClean="0"/>
              <a:t>echo "I like " . $cars[0] . ", " . $cars[1] . " and " . $cars[2] . ".";</a:t>
            </a:r>
            <a:br>
              <a:rPr lang="en-US" dirty="0" smtClean="0"/>
            </a:br>
            <a:r>
              <a:rPr lang="en-US" dirty="0" smtClean="0"/>
              <a:t>?&gt;</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Sorting Arrays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sort() - sort arrays in ascending order</a:t>
            </a:r>
          </a:p>
          <a:p>
            <a:r>
              <a:rPr lang="en-US" dirty="0" err="1" smtClean="0"/>
              <a:t>rsort</a:t>
            </a:r>
            <a:r>
              <a:rPr lang="en-US" dirty="0" smtClean="0"/>
              <a:t>() - sort arrays in descending order</a:t>
            </a:r>
          </a:p>
          <a:p>
            <a:r>
              <a:rPr lang="en-US" dirty="0" err="1" smtClean="0"/>
              <a:t>asort</a:t>
            </a:r>
            <a:r>
              <a:rPr lang="en-US" dirty="0" smtClean="0"/>
              <a:t>() - sort associative arrays in ascending order, according to the value</a:t>
            </a:r>
          </a:p>
          <a:p>
            <a:r>
              <a:rPr lang="en-US" dirty="0" err="1" smtClean="0"/>
              <a:t>ksort</a:t>
            </a:r>
            <a:r>
              <a:rPr lang="en-US" dirty="0" smtClean="0"/>
              <a:t>() - sort associative arrays in ascending order, according to the key</a:t>
            </a:r>
          </a:p>
          <a:p>
            <a:r>
              <a:rPr lang="en-US" dirty="0" err="1" smtClean="0"/>
              <a:t>arsort</a:t>
            </a:r>
            <a:r>
              <a:rPr lang="en-US" dirty="0" smtClean="0"/>
              <a:t>() - sort associative arrays in descending order, according to the value</a:t>
            </a:r>
          </a:p>
          <a:p>
            <a:r>
              <a:rPr lang="en-US" dirty="0" err="1" smtClean="0"/>
              <a:t>krsort</a:t>
            </a:r>
            <a:r>
              <a:rPr lang="en-US" dirty="0" smtClean="0"/>
              <a:t>() - sort associative arrays in descending order, according to the key</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in Ascending Order - sort()</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following example sorts the elements of the $cars array in </a:t>
            </a:r>
            <a:r>
              <a:rPr lang="en-US" b="1" dirty="0" smtClean="0"/>
              <a:t>ascending alphabetical order</a:t>
            </a:r>
            <a:r>
              <a:rPr lang="en-US" dirty="0" smtClean="0"/>
              <a:t>:</a:t>
            </a:r>
          </a:p>
          <a:p>
            <a:r>
              <a:rPr lang="en-US" dirty="0" smtClean="0"/>
              <a:t>Example</a:t>
            </a:r>
          </a:p>
          <a:p>
            <a:r>
              <a:rPr lang="en-US" dirty="0" smtClean="0"/>
              <a:t>&lt;?</a:t>
            </a:r>
            <a:r>
              <a:rPr lang="en-US" dirty="0" err="1" smtClean="0"/>
              <a:t>php</a:t>
            </a:r>
            <a:r>
              <a:rPr lang="en-US" dirty="0" smtClean="0"/>
              <a:t/>
            </a:r>
            <a:br>
              <a:rPr lang="en-US" dirty="0" smtClean="0"/>
            </a:br>
            <a:r>
              <a:rPr lang="en-US" dirty="0" smtClean="0"/>
              <a:t>$cars = array("Volvo", "BMW", "Toyota");</a:t>
            </a:r>
            <a:br>
              <a:rPr lang="en-US" dirty="0" smtClean="0"/>
            </a:br>
            <a:r>
              <a:rPr lang="en-US" dirty="0" smtClean="0"/>
              <a:t>sort($cars);</a:t>
            </a:r>
            <a:br>
              <a:rPr lang="en-US" dirty="0" smtClean="0"/>
            </a:br>
            <a:r>
              <a:rPr lang="en-US" dirty="0" smtClean="0"/>
              <a:t>?&gt;</a:t>
            </a:r>
          </a:p>
          <a:p>
            <a:r>
              <a:rPr lang="en-US" dirty="0" smtClean="0"/>
              <a:t>Output:</a:t>
            </a:r>
          </a:p>
          <a:p>
            <a:r>
              <a:rPr lang="en-US" dirty="0" smtClean="0"/>
              <a:t>BMW</a:t>
            </a:r>
            <a:br>
              <a:rPr lang="en-US" dirty="0" smtClean="0"/>
            </a:br>
            <a:r>
              <a:rPr lang="en-US" dirty="0" smtClean="0"/>
              <a:t>Toyota</a:t>
            </a:r>
            <a:br>
              <a:rPr lang="en-US" dirty="0" smtClean="0"/>
            </a:br>
            <a:r>
              <a:rPr lang="en-US" dirty="0" smtClean="0"/>
              <a:t>Volvo</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in Descending Order - </a:t>
            </a:r>
            <a:r>
              <a:rPr lang="en-US" dirty="0" err="1" smtClean="0"/>
              <a:t>rsort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following example sorts the elements of the $cars array in </a:t>
            </a:r>
            <a:r>
              <a:rPr lang="en-US" b="1" dirty="0" smtClean="0"/>
              <a:t>descending alphabetical order:</a:t>
            </a:r>
          </a:p>
          <a:p>
            <a:r>
              <a:rPr lang="en-US" dirty="0" smtClean="0"/>
              <a:t>Example</a:t>
            </a:r>
          </a:p>
          <a:p>
            <a:r>
              <a:rPr lang="en-US" dirty="0" smtClean="0"/>
              <a:t>&lt;?</a:t>
            </a:r>
            <a:r>
              <a:rPr lang="en-US" dirty="0" err="1" smtClean="0"/>
              <a:t>php</a:t>
            </a:r>
            <a:r>
              <a:rPr lang="en-US" dirty="0" smtClean="0"/>
              <a:t/>
            </a:r>
            <a:br>
              <a:rPr lang="en-US" dirty="0" smtClean="0"/>
            </a:br>
            <a:r>
              <a:rPr lang="en-US" dirty="0" smtClean="0"/>
              <a:t>$cars = array("Volvo", "BMW", "Toyota");</a:t>
            </a:r>
            <a:br>
              <a:rPr lang="en-US" dirty="0" smtClean="0"/>
            </a:br>
            <a:r>
              <a:rPr lang="en-US" dirty="0" err="1" smtClean="0"/>
              <a:t>rsort</a:t>
            </a:r>
            <a:r>
              <a:rPr lang="en-US" dirty="0" smtClean="0"/>
              <a:t>($cars);</a:t>
            </a:r>
            <a:br>
              <a:rPr lang="en-US" dirty="0" smtClean="0"/>
            </a:br>
            <a:r>
              <a:rPr lang="en-US" dirty="0" smtClean="0"/>
              <a:t>?&gt;</a:t>
            </a:r>
          </a:p>
          <a:p>
            <a:endParaRPr lang="en-US" dirty="0" smtClean="0"/>
          </a:p>
          <a:p>
            <a:r>
              <a:rPr lang="en-US" dirty="0" smtClean="0"/>
              <a:t>Volvo</a:t>
            </a:r>
            <a:br>
              <a:rPr lang="en-US" dirty="0" smtClean="0"/>
            </a:br>
            <a:r>
              <a:rPr lang="en-US" dirty="0" smtClean="0"/>
              <a:t>Toyota</a:t>
            </a:r>
            <a:br>
              <a:rPr lang="en-US" dirty="0" smtClean="0"/>
            </a:br>
            <a:r>
              <a:rPr lang="en-US" dirty="0" smtClean="0"/>
              <a:t>BMW</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(Ascending Order), According to Value - </a:t>
            </a:r>
            <a:r>
              <a:rPr lang="en-US" dirty="0" err="1" smtClean="0"/>
              <a:t>asort</a:t>
            </a:r>
            <a:r>
              <a:rPr lang="en-US" dirty="0" smtClean="0"/>
              <a:t>()</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example sorts an associative array in </a:t>
            </a:r>
            <a:r>
              <a:rPr lang="en-US" b="1" dirty="0" smtClean="0"/>
              <a:t>ascending order, according to the value</a:t>
            </a:r>
            <a:r>
              <a:rPr lang="en-US" dirty="0" smtClean="0"/>
              <a:t>:</a:t>
            </a:r>
          </a:p>
          <a:p>
            <a:r>
              <a:rPr lang="en-US" dirty="0" smtClean="0"/>
              <a:t>Example</a:t>
            </a:r>
          </a:p>
          <a:p>
            <a:r>
              <a:rPr lang="en-US" dirty="0" smtClean="0"/>
              <a:t>&lt;?</a:t>
            </a:r>
            <a:r>
              <a:rPr lang="en-US" dirty="0" err="1" smtClean="0"/>
              <a:t>php</a:t>
            </a:r>
            <a:r>
              <a:rPr lang="en-US" dirty="0" smtClean="0"/>
              <a:t/>
            </a:r>
            <a:br>
              <a:rPr lang="en-US" dirty="0" smtClean="0"/>
            </a:br>
            <a:r>
              <a:rPr lang="en-US" dirty="0" smtClean="0"/>
              <a:t>$age = array("Peter"=&gt;"35", "Ben"=&gt;"37", "Joe"=&gt;"43");</a:t>
            </a:r>
            <a:br>
              <a:rPr lang="en-US" dirty="0" smtClean="0"/>
            </a:br>
            <a:r>
              <a:rPr lang="en-US" dirty="0" err="1" smtClean="0"/>
              <a:t>asort</a:t>
            </a:r>
            <a:r>
              <a:rPr lang="en-US" dirty="0" smtClean="0"/>
              <a:t>($age);</a:t>
            </a:r>
            <a:br>
              <a:rPr lang="en-US" dirty="0" smtClean="0"/>
            </a:br>
            <a:r>
              <a:rPr lang="en-US" dirty="0" smtClean="0"/>
              <a:t>?&gt;</a:t>
            </a:r>
          </a:p>
          <a:p>
            <a:endParaRPr lang="en-US" dirty="0" smtClean="0"/>
          </a:p>
          <a:p>
            <a:r>
              <a:rPr lang="en-US" dirty="0" smtClean="0"/>
              <a:t>Key=Peter, Value=35</a:t>
            </a:r>
            <a:br>
              <a:rPr lang="en-US" dirty="0" smtClean="0"/>
            </a:br>
            <a:r>
              <a:rPr lang="en-US" dirty="0" smtClean="0"/>
              <a:t>Key=Ben, Value=37</a:t>
            </a:r>
            <a:br>
              <a:rPr lang="en-US" dirty="0" smtClean="0"/>
            </a:br>
            <a:r>
              <a:rPr lang="en-US" dirty="0" smtClean="0"/>
              <a:t>Key=Joe, Value=43</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(Ascending Order), According to Key - </a:t>
            </a:r>
            <a:r>
              <a:rPr lang="en-US" dirty="0" err="1" smtClean="0"/>
              <a:t>ksort</a:t>
            </a:r>
            <a:r>
              <a:rPr lang="en-US" dirty="0" smtClean="0"/>
              <a:t>()</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example sorts an associative array in ascending order, according to the key:</a:t>
            </a:r>
          </a:p>
          <a:p>
            <a:r>
              <a:rPr lang="en-US" dirty="0" smtClean="0"/>
              <a:t>Example</a:t>
            </a:r>
          </a:p>
          <a:p>
            <a:r>
              <a:rPr lang="en-US" dirty="0" smtClean="0"/>
              <a:t>&lt;?</a:t>
            </a:r>
            <a:r>
              <a:rPr lang="en-US" dirty="0" err="1" smtClean="0"/>
              <a:t>php</a:t>
            </a:r>
            <a:r>
              <a:rPr lang="en-US" dirty="0" smtClean="0"/>
              <a:t/>
            </a:r>
            <a:br>
              <a:rPr lang="en-US" dirty="0" smtClean="0"/>
            </a:br>
            <a:r>
              <a:rPr lang="en-US" dirty="0" smtClean="0"/>
              <a:t>$age = array("Peter"=&gt;"35", "Ben"=&gt;"37", "Joe"=&gt;"43");</a:t>
            </a:r>
            <a:br>
              <a:rPr lang="en-US" dirty="0" smtClean="0"/>
            </a:br>
            <a:r>
              <a:rPr lang="en-US" dirty="0" err="1" smtClean="0"/>
              <a:t>ksort</a:t>
            </a:r>
            <a:r>
              <a:rPr lang="en-US" dirty="0" smtClean="0"/>
              <a:t>($age);</a:t>
            </a:r>
            <a:br>
              <a:rPr lang="en-US" dirty="0" smtClean="0"/>
            </a:br>
            <a:r>
              <a:rPr lang="en-US" dirty="0" smtClean="0"/>
              <a:t>?&gt;</a:t>
            </a:r>
          </a:p>
          <a:p>
            <a:endParaRPr lang="en-US" dirty="0" smtClean="0"/>
          </a:p>
          <a:p>
            <a:r>
              <a:rPr lang="en-US" dirty="0" smtClean="0"/>
              <a:t>Key=Ben, Value=37</a:t>
            </a:r>
            <a:br>
              <a:rPr lang="en-US" dirty="0" smtClean="0"/>
            </a:br>
            <a:r>
              <a:rPr lang="en-US" dirty="0" smtClean="0"/>
              <a:t>Key=Joe, Value=43</a:t>
            </a:r>
            <a:br>
              <a:rPr lang="en-US" dirty="0" smtClean="0"/>
            </a:br>
            <a:r>
              <a:rPr lang="en-US" dirty="0" smtClean="0"/>
              <a:t>Key=Peter, Value=35</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(Descending Order), According to Value - </a:t>
            </a:r>
            <a:r>
              <a:rPr lang="en-US" dirty="0" err="1" smtClean="0"/>
              <a:t>arsort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&lt;?</a:t>
            </a:r>
            <a:r>
              <a:rPr lang="en-US" dirty="0" err="1" smtClean="0"/>
              <a:t>php</a:t>
            </a:r>
            <a:r>
              <a:rPr lang="en-US" dirty="0" smtClean="0"/>
              <a:t/>
            </a:r>
            <a:br>
              <a:rPr lang="en-US" dirty="0" smtClean="0"/>
            </a:br>
            <a:r>
              <a:rPr lang="en-US" dirty="0" smtClean="0"/>
              <a:t>$age = array("Peter"=&gt;"35", "Ben"=&gt;"37", "Joe"=&gt;"43");</a:t>
            </a:r>
            <a:br>
              <a:rPr lang="en-US" dirty="0" smtClean="0"/>
            </a:br>
            <a:r>
              <a:rPr lang="en-US" dirty="0" err="1" smtClean="0"/>
              <a:t>arsort</a:t>
            </a:r>
            <a:r>
              <a:rPr lang="en-US" dirty="0" smtClean="0"/>
              <a:t>($age);</a:t>
            </a:r>
            <a:br>
              <a:rPr lang="en-US" dirty="0" smtClean="0"/>
            </a:br>
            <a:r>
              <a:rPr lang="en-US" dirty="0" smtClean="0"/>
              <a:t>?&gt;</a:t>
            </a:r>
          </a:p>
          <a:p>
            <a:endParaRPr lang="en-US" dirty="0" smtClean="0"/>
          </a:p>
          <a:p>
            <a:r>
              <a:rPr lang="en-US" dirty="0" smtClean="0"/>
              <a:t>Key=Joe, Value=43</a:t>
            </a:r>
            <a:br>
              <a:rPr lang="en-US" dirty="0" smtClean="0"/>
            </a:br>
            <a:r>
              <a:rPr lang="en-US" dirty="0" smtClean="0"/>
              <a:t>Key=Ben, Value=37</a:t>
            </a:r>
            <a:br>
              <a:rPr lang="en-US" dirty="0" smtClean="0"/>
            </a:br>
            <a:r>
              <a:rPr lang="en-US" dirty="0" smtClean="0"/>
              <a:t>Key=Peter, Value=35</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Sort Array (Descending Order), According to Key - </a:t>
            </a:r>
            <a:r>
              <a:rPr lang="en-US" dirty="0" err="1" smtClean="0"/>
              <a:t>krsort</a:t>
            </a:r>
            <a:r>
              <a:rPr lang="en-US" dirty="0" smtClean="0"/>
              <a:t>()</a:t>
            </a:r>
            <a:br>
              <a:rPr lang="en-US" dirty="0" smtClean="0"/>
            </a:br>
            <a:endParaRPr lang="en-US" dirty="0"/>
          </a:p>
        </p:txBody>
      </p:sp>
      <p:sp>
        <p:nvSpPr>
          <p:cNvPr id="3" name="Content Placeholder 2"/>
          <p:cNvSpPr>
            <a:spLocks noGrp="1"/>
          </p:cNvSpPr>
          <p:nvPr>
            <p:ph idx="1"/>
          </p:nvPr>
        </p:nvSpPr>
        <p:spPr>
          <a:xfrm>
            <a:off x="228600" y="1600200"/>
            <a:ext cx="8915400" cy="4525963"/>
          </a:xfrm>
        </p:spPr>
        <p:txBody>
          <a:bodyPr>
            <a:normAutofit lnSpcReduction="10000"/>
          </a:bodyPr>
          <a:lstStyle/>
          <a:p>
            <a:r>
              <a:rPr lang="en-US" dirty="0" smtClean="0"/>
              <a:t>&lt;?</a:t>
            </a:r>
            <a:r>
              <a:rPr lang="en-US" dirty="0" err="1" smtClean="0"/>
              <a:t>php</a:t>
            </a:r>
            <a:r>
              <a:rPr lang="en-US" dirty="0" smtClean="0"/>
              <a:t/>
            </a:r>
            <a:br>
              <a:rPr lang="en-US" dirty="0" smtClean="0"/>
            </a:br>
            <a:r>
              <a:rPr lang="en-US" dirty="0" smtClean="0"/>
              <a:t>$age = array("Peter"=&gt;"35", "Ben"=&gt;"37", "Joe"=&gt;"43");</a:t>
            </a:r>
            <a:br>
              <a:rPr lang="en-US" dirty="0" smtClean="0"/>
            </a:br>
            <a:r>
              <a:rPr lang="en-US" dirty="0" err="1" smtClean="0"/>
              <a:t>krsort</a:t>
            </a:r>
            <a:r>
              <a:rPr lang="en-US" dirty="0" smtClean="0"/>
              <a:t>($age);</a:t>
            </a:r>
            <a:br>
              <a:rPr lang="en-US" dirty="0" smtClean="0"/>
            </a:br>
            <a:r>
              <a:rPr lang="en-US" dirty="0" smtClean="0"/>
              <a:t>?&gt;</a:t>
            </a:r>
          </a:p>
          <a:p>
            <a:endParaRPr lang="en-US" dirty="0" smtClean="0"/>
          </a:p>
          <a:p>
            <a:r>
              <a:rPr lang="en-US" dirty="0" smtClean="0"/>
              <a:t>Key=Peter, Value=35</a:t>
            </a:r>
            <a:br>
              <a:rPr lang="en-US" dirty="0" smtClean="0"/>
            </a:br>
            <a:r>
              <a:rPr lang="en-US" dirty="0" smtClean="0"/>
              <a:t>Key=Joe, Value=43</a:t>
            </a:r>
            <a:br>
              <a:rPr lang="en-US" dirty="0" smtClean="0"/>
            </a:br>
            <a:r>
              <a:rPr lang="en-US" dirty="0" smtClean="0"/>
              <a:t>Key=Ben, Value=37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a:t>
            </a:r>
            <a:r>
              <a:rPr lang="en-US" b="1" dirty="0" smtClean="0"/>
              <a:t>PHP</a:t>
            </a:r>
            <a:endParaRPr lang="en-US" dirty="0"/>
          </a:p>
        </p:txBody>
      </p:sp>
      <p:sp>
        <p:nvSpPr>
          <p:cNvPr id="3" name="Content Placeholder 2"/>
          <p:cNvSpPr>
            <a:spLocks noGrp="1"/>
          </p:cNvSpPr>
          <p:nvPr>
            <p:ph idx="1"/>
          </p:nvPr>
        </p:nvSpPr>
        <p:spPr/>
        <p:txBody>
          <a:bodyPr>
            <a:normAutofit fontScale="92500" lnSpcReduction="10000"/>
          </a:bodyPr>
          <a:lstStyle/>
          <a:p>
            <a:pPr algn="just" fontAlgn="base"/>
            <a:r>
              <a:rPr lang="en-US" dirty="0"/>
              <a:t>Since PHP is </a:t>
            </a:r>
            <a:r>
              <a:rPr lang="en-US" b="1" dirty="0"/>
              <a:t>open-source so its code is visible to all programmers. </a:t>
            </a:r>
            <a:r>
              <a:rPr lang="en-US" dirty="0"/>
              <a:t>If any bugs exist in the source-code then its </a:t>
            </a:r>
            <a:r>
              <a:rPr lang="en-US" b="1" dirty="0"/>
              <a:t>weakness can be explored by other programmers.</a:t>
            </a:r>
          </a:p>
          <a:p>
            <a:pPr algn="just" fontAlgn="base"/>
            <a:r>
              <a:rPr lang="en-US" dirty="0"/>
              <a:t>It is </a:t>
            </a:r>
            <a:r>
              <a:rPr lang="en-US" b="1" dirty="0"/>
              <a:t>not suitable for large applications </a:t>
            </a:r>
            <a:r>
              <a:rPr lang="en-US" dirty="0" err="1"/>
              <a:t>becuause</a:t>
            </a:r>
            <a:r>
              <a:rPr lang="en-US" dirty="0"/>
              <a:t> its maintenance is difficult.</a:t>
            </a:r>
          </a:p>
          <a:p>
            <a:pPr algn="just" fontAlgn="base"/>
            <a:r>
              <a:rPr lang="en-US" dirty="0"/>
              <a:t>The </a:t>
            </a:r>
            <a:r>
              <a:rPr lang="en-US" b="1" dirty="0"/>
              <a:t>error handling of a PHP framework is not good.</a:t>
            </a:r>
          </a:p>
          <a:p>
            <a:pPr algn="just">
              <a:buNone/>
            </a:pPr>
            <a:r>
              <a:rPr lang="en-US" dirty="0" smtClean="0"/>
              <a:t/>
            </a:r>
            <a:br>
              <a:rPr lang="en-US" dirty="0" smtClean="0"/>
            </a:b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PHP - Multidimensional Arrays</a:t>
            </a:r>
            <a:endParaRPr lang="en-US" dirty="0"/>
          </a:p>
        </p:txBody>
      </p:sp>
      <p:sp>
        <p:nvSpPr>
          <p:cNvPr id="3" name="Content Placeholder 2"/>
          <p:cNvSpPr>
            <a:spLocks noGrp="1"/>
          </p:cNvSpPr>
          <p:nvPr>
            <p:ph idx="1"/>
          </p:nvPr>
        </p:nvSpPr>
        <p:spPr>
          <a:xfrm>
            <a:off x="0" y="1600200"/>
            <a:ext cx="9144000" cy="5029200"/>
          </a:xfrm>
        </p:spPr>
        <p:txBody>
          <a:bodyPr>
            <a:noAutofit/>
          </a:bodyPr>
          <a:lstStyle/>
          <a:p>
            <a:r>
              <a:rPr lang="en-US" sz="2400" dirty="0" smtClean="0"/>
              <a:t>&lt;?</a:t>
            </a:r>
            <a:r>
              <a:rPr lang="en-US" sz="2400" dirty="0" err="1" smtClean="0"/>
              <a:t>php</a:t>
            </a:r>
            <a:endParaRPr lang="en-US" sz="2400" dirty="0" smtClean="0"/>
          </a:p>
          <a:p>
            <a:r>
              <a:rPr lang="en-US" sz="2400" dirty="0" smtClean="0"/>
              <a:t>$cars = array</a:t>
            </a:r>
          </a:p>
          <a:p>
            <a:r>
              <a:rPr lang="en-US" sz="2400" dirty="0" smtClean="0"/>
              <a:t>  (   array("Volvo",22,18),</a:t>
            </a:r>
          </a:p>
          <a:p>
            <a:r>
              <a:rPr lang="en-US" sz="2400" dirty="0" smtClean="0"/>
              <a:t>  array("BMW",15,13),</a:t>
            </a:r>
          </a:p>
          <a:p>
            <a:r>
              <a:rPr lang="en-US" sz="2400" dirty="0" smtClean="0"/>
              <a:t>  array("Saab",5,2),</a:t>
            </a:r>
          </a:p>
          <a:p>
            <a:r>
              <a:rPr lang="en-US" sz="2400" dirty="0" smtClean="0"/>
              <a:t>  array("Land Rover",17,15)      );</a:t>
            </a:r>
          </a:p>
          <a:p>
            <a:r>
              <a:rPr lang="en-US" sz="2400" dirty="0" smtClean="0"/>
              <a:t> echo $cars[0][0].": In stock: ".$cars[0][1].", sold: ".$cars[0][2].".&lt;</a:t>
            </a:r>
            <a:r>
              <a:rPr lang="en-US" sz="2400" dirty="0" err="1" smtClean="0"/>
              <a:t>br</a:t>
            </a:r>
            <a:r>
              <a:rPr lang="en-US" sz="2400" dirty="0" smtClean="0"/>
              <a:t>&gt;";</a:t>
            </a:r>
          </a:p>
          <a:p>
            <a:r>
              <a:rPr lang="en-US" sz="2400" dirty="0" smtClean="0"/>
              <a:t>echo $cars[1][0].": In stock: ".$cars[1][1].", sold: ".$cars[1][2].".&lt;</a:t>
            </a:r>
            <a:r>
              <a:rPr lang="en-US" sz="2400" dirty="0" err="1" smtClean="0"/>
              <a:t>br</a:t>
            </a:r>
            <a:r>
              <a:rPr lang="en-US" sz="2400" dirty="0" smtClean="0"/>
              <a:t>&gt;";</a:t>
            </a:r>
          </a:p>
          <a:p>
            <a:r>
              <a:rPr lang="en-US" sz="2400" dirty="0" smtClean="0"/>
              <a:t>echo $cars[2][0].": In stock: ".$cars[2][1].", sold: ".$cars[2][2].".&lt;</a:t>
            </a:r>
            <a:r>
              <a:rPr lang="en-US" sz="2400" dirty="0" err="1" smtClean="0"/>
              <a:t>br</a:t>
            </a:r>
            <a:r>
              <a:rPr lang="en-US" sz="2400" dirty="0" smtClean="0"/>
              <a:t>&gt;";</a:t>
            </a:r>
          </a:p>
          <a:p>
            <a:r>
              <a:rPr lang="en-US" sz="2400" dirty="0" smtClean="0"/>
              <a:t>echo $cars[3][0].": In stock: ".$cars[3][1].", sold: ".$cars[3][2].".&lt;</a:t>
            </a:r>
            <a:r>
              <a:rPr lang="en-US" sz="2400" dirty="0" err="1" smtClean="0"/>
              <a:t>br</a:t>
            </a:r>
            <a:r>
              <a:rPr lang="en-US" sz="2400" dirty="0" smtClean="0"/>
              <a:t>&gt;";</a:t>
            </a:r>
          </a:p>
          <a:p>
            <a:r>
              <a:rPr lang="en-US" sz="2400" dirty="0" smtClean="0"/>
              <a:t>?&gt;</a:t>
            </a:r>
            <a:endParaRPr lang="en-US" sz="24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Volvo: In stock: 22, sold: 18.</a:t>
            </a:r>
            <a:br>
              <a:rPr lang="en-US" dirty="0" smtClean="0"/>
            </a:br>
            <a:r>
              <a:rPr lang="en-US" dirty="0" smtClean="0"/>
              <a:t>BMW: In stock: 15, sold: 13.</a:t>
            </a:r>
            <a:br>
              <a:rPr lang="en-US" dirty="0" smtClean="0"/>
            </a:br>
            <a:r>
              <a:rPr lang="en-US" dirty="0" smtClean="0"/>
              <a:t>Saab: In stock: 5, sold: 2.</a:t>
            </a:r>
            <a:br>
              <a:rPr lang="en-US" dirty="0" smtClean="0"/>
            </a:br>
            <a:r>
              <a:rPr lang="en-US" dirty="0" smtClean="0"/>
              <a:t>Land Rover: In stock: 17, sold: 15.</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Numbers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PHP Integers</a:t>
            </a:r>
          </a:p>
          <a:p>
            <a:r>
              <a:rPr lang="en-US" dirty="0" err="1" smtClean="0"/>
              <a:t>is_int</a:t>
            </a:r>
            <a:r>
              <a:rPr lang="en-US" dirty="0" smtClean="0"/>
              <a:t>()</a:t>
            </a:r>
          </a:p>
          <a:p>
            <a:r>
              <a:rPr lang="en-US" dirty="0" err="1" smtClean="0"/>
              <a:t>is_integer</a:t>
            </a:r>
            <a:r>
              <a:rPr lang="en-US" dirty="0" smtClean="0"/>
              <a:t>() - alias of </a:t>
            </a:r>
            <a:r>
              <a:rPr lang="en-US" dirty="0" err="1" smtClean="0"/>
              <a:t>is_int</a:t>
            </a:r>
            <a:r>
              <a:rPr lang="en-US" dirty="0" smtClean="0"/>
              <a:t>()</a:t>
            </a:r>
          </a:p>
          <a:p>
            <a:r>
              <a:rPr lang="en-US" dirty="0" err="1" smtClean="0"/>
              <a:t>is_long</a:t>
            </a:r>
            <a:r>
              <a:rPr lang="en-US" dirty="0" smtClean="0"/>
              <a:t>() - alias of </a:t>
            </a:r>
            <a:r>
              <a:rPr lang="en-US" dirty="0" err="1" smtClean="0"/>
              <a:t>is_int</a:t>
            </a:r>
            <a:r>
              <a:rPr lang="en-US" dirty="0" smtClean="0"/>
              <a:t>()</a:t>
            </a:r>
          </a:p>
          <a:p>
            <a:r>
              <a:rPr lang="en-US" dirty="0"/>
              <a:t>However, the PHP </a:t>
            </a:r>
            <a:r>
              <a:rPr lang="en-US" b="1" dirty="0" err="1"/>
              <a:t>var_dump</a:t>
            </a:r>
            <a:r>
              <a:rPr lang="en-US" b="1" dirty="0"/>
              <a:t>()</a:t>
            </a:r>
            <a:r>
              <a:rPr lang="en-US" dirty="0"/>
              <a:t> function returns the data type and value</a:t>
            </a:r>
          </a:p>
          <a:p>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nl-NL" dirty="0" smtClean="0"/>
              <a:t>&lt;?php</a:t>
            </a:r>
            <a:br>
              <a:rPr lang="nl-NL" dirty="0" smtClean="0"/>
            </a:br>
            <a:r>
              <a:rPr lang="nl-NL" dirty="0" smtClean="0"/>
              <a:t>$x = 5985;</a:t>
            </a:r>
            <a:br>
              <a:rPr lang="nl-NL" dirty="0" smtClean="0"/>
            </a:br>
            <a:r>
              <a:rPr lang="nl-NL" dirty="0" smtClean="0"/>
              <a:t>var_dump(is_int($x));</a:t>
            </a:r>
            <a:br>
              <a:rPr lang="nl-NL" dirty="0" smtClean="0"/>
            </a:br>
            <a:r>
              <a:rPr lang="nl-NL" dirty="0" smtClean="0"/>
              <a:t>$x = 59.85;</a:t>
            </a:r>
            <a:br>
              <a:rPr lang="nl-NL" dirty="0" smtClean="0"/>
            </a:br>
            <a:r>
              <a:rPr lang="nl-NL" dirty="0" smtClean="0"/>
              <a:t>var_dump(is_int($x));</a:t>
            </a:r>
            <a:br>
              <a:rPr lang="nl-NL" dirty="0" smtClean="0"/>
            </a:br>
            <a:r>
              <a:rPr lang="nl-NL" dirty="0" smtClean="0"/>
              <a:t>?&gt;</a:t>
            </a:r>
          </a:p>
          <a:p>
            <a:endParaRPr lang="nl-NL" dirty="0" smtClean="0"/>
          </a:p>
          <a:p>
            <a:r>
              <a:rPr lang="nl-NL" dirty="0" smtClean="0"/>
              <a:t>Output:</a:t>
            </a:r>
          </a:p>
          <a:p>
            <a:r>
              <a:rPr lang="en-US" dirty="0" err="1" smtClean="0"/>
              <a:t>bool</a:t>
            </a:r>
            <a:r>
              <a:rPr lang="en-US" dirty="0" smtClean="0"/>
              <a:t>(true)</a:t>
            </a:r>
            <a:br>
              <a:rPr lang="en-US" dirty="0" smtClean="0"/>
            </a:br>
            <a:r>
              <a:rPr lang="en-US" dirty="0" err="1" smtClean="0"/>
              <a:t>bool</a:t>
            </a:r>
            <a:r>
              <a:rPr lang="en-US" dirty="0" smtClean="0"/>
              <a:t>(false)</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HP Floats</a:t>
            </a:r>
          </a:p>
          <a:p>
            <a:r>
              <a:rPr lang="en-US" dirty="0" err="1" smtClean="0"/>
              <a:t>is_float</a:t>
            </a:r>
            <a:r>
              <a:rPr lang="en-US" dirty="0" smtClean="0"/>
              <a:t>()</a:t>
            </a:r>
          </a:p>
          <a:p>
            <a:r>
              <a:rPr lang="en-US" dirty="0" err="1" smtClean="0"/>
              <a:t>is_double</a:t>
            </a:r>
            <a:r>
              <a:rPr lang="en-US" dirty="0" smtClean="0"/>
              <a:t>() - alias of </a:t>
            </a:r>
            <a:r>
              <a:rPr lang="en-US" dirty="0" err="1" smtClean="0"/>
              <a:t>is_float</a:t>
            </a:r>
            <a:r>
              <a:rPr lang="en-US" dirty="0" smtClean="0"/>
              <a:t>()</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&lt;?</a:t>
            </a:r>
            <a:r>
              <a:rPr lang="en-US" dirty="0" err="1" smtClean="0"/>
              <a:t>php</a:t>
            </a:r>
            <a:r>
              <a:rPr lang="en-US" dirty="0" smtClean="0"/>
              <a:t/>
            </a:r>
            <a:br>
              <a:rPr lang="en-US" dirty="0" smtClean="0"/>
            </a:br>
            <a:r>
              <a:rPr lang="en-US" dirty="0" smtClean="0"/>
              <a:t>$x = 10.365;</a:t>
            </a:r>
            <a:br>
              <a:rPr lang="en-US" dirty="0" smtClean="0"/>
            </a:br>
            <a:r>
              <a:rPr lang="en-US" dirty="0" err="1" smtClean="0"/>
              <a:t>var_dump</a:t>
            </a:r>
            <a:r>
              <a:rPr lang="en-US" dirty="0" smtClean="0"/>
              <a:t>(</a:t>
            </a:r>
            <a:r>
              <a:rPr lang="en-US" dirty="0" err="1" smtClean="0"/>
              <a:t>is_float</a:t>
            </a:r>
            <a:r>
              <a:rPr lang="en-US" dirty="0" smtClean="0"/>
              <a:t>($x));</a:t>
            </a:r>
            <a:br>
              <a:rPr lang="en-US" dirty="0" smtClean="0"/>
            </a:br>
            <a:r>
              <a:rPr lang="en-US" dirty="0" smtClean="0"/>
              <a:t>?&gt;</a:t>
            </a:r>
          </a:p>
          <a:p>
            <a:endParaRPr lang="en-US" dirty="0" smtClean="0"/>
          </a:p>
          <a:p>
            <a:r>
              <a:rPr lang="en-US" dirty="0" smtClean="0"/>
              <a:t>Output:</a:t>
            </a:r>
          </a:p>
          <a:p>
            <a:r>
              <a:rPr lang="en-US" dirty="0" err="1" smtClean="0"/>
              <a:t>bool</a:t>
            </a:r>
            <a:r>
              <a:rPr lang="en-US" dirty="0" smtClean="0"/>
              <a:t>(true)</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Infinity</a:t>
            </a:r>
            <a:br>
              <a:rPr lang="en-US" dirty="0" smtClean="0"/>
            </a:br>
            <a:endParaRPr lang="en-US" dirty="0"/>
          </a:p>
        </p:txBody>
      </p:sp>
      <p:sp>
        <p:nvSpPr>
          <p:cNvPr id="3" name="Content Placeholder 2"/>
          <p:cNvSpPr>
            <a:spLocks noGrp="1"/>
          </p:cNvSpPr>
          <p:nvPr>
            <p:ph idx="1"/>
          </p:nvPr>
        </p:nvSpPr>
        <p:spPr/>
        <p:txBody>
          <a:bodyPr/>
          <a:lstStyle/>
          <a:p>
            <a:r>
              <a:rPr lang="en-US" dirty="0" err="1" smtClean="0">
                <a:hlinkClick r:id="rId2"/>
              </a:rPr>
              <a:t>is_finite</a:t>
            </a:r>
            <a:r>
              <a:rPr lang="en-US" dirty="0" smtClean="0">
                <a:hlinkClick r:id="rId2"/>
              </a:rPr>
              <a:t>()</a:t>
            </a:r>
            <a:endParaRPr lang="en-US" dirty="0" smtClean="0"/>
          </a:p>
          <a:p>
            <a:r>
              <a:rPr lang="en-US" dirty="0" err="1" smtClean="0">
                <a:hlinkClick r:id="rId3"/>
              </a:rPr>
              <a:t>is_infinite</a:t>
            </a:r>
            <a:r>
              <a:rPr lang="en-US" dirty="0" smtClean="0">
                <a:hlinkClick r:id="rId3"/>
              </a:rPr>
              <a:t>()</a:t>
            </a:r>
            <a:endParaRPr lang="en-US"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&lt;?</a:t>
            </a:r>
            <a:r>
              <a:rPr lang="en-US" dirty="0" err="1" smtClean="0"/>
              <a:t>php</a:t>
            </a:r>
            <a:r>
              <a:rPr lang="en-US" dirty="0" smtClean="0"/>
              <a:t/>
            </a:r>
            <a:br>
              <a:rPr lang="en-US" dirty="0" smtClean="0"/>
            </a:br>
            <a:r>
              <a:rPr lang="en-US" dirty="0" smtClean="0"/>
              <a:t>$x = 1.9e411;</a:t>
            </a:r>
            <a:br>
              <a:rPr lang="en-US" dirty="0" smtClean="0"/>
            </a:br>
            <a:r>
              <a:rPr lang="en-US" dirty="0" err="1" smtClean="0"/>
              <a:t>var_dump</a:t>
            </a:r>
            <a:r>
              <a:rPr lang="en-US" dirty="0" smtClean="0"/>
              <a:t>($x);</a:t>
            </a:r>
            <a:br>
              <a:rPr lang="en-US" dirty="0" smtClean="0"/>
            </a:br>
            <a:r>
              <a:rPr lang="en-US" dirty="0" smtClean="0"/>
              <a:t>?&gt;</a:t>
            </a:r>
          </a:p>
          <a:p>
            <a:endParaRPr lang="en-US" dirty="0" smtClean="0"/>
          </a:p>
          <a:p>
            <a:r>
              <a:rPr lang="en-US" dirty="0" smtClean="0"/>
              <a:t>Output:</a:t>
            </a:r>
          </a:p>
          <a:p>
            <a:r>
              <a:rPr lang="en-US" dirty="0" smtClean="0"/>
              <a:t>float(INF)</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a:t>
            </a:r>
            <a:r>
              <a:rPr lang="en-US" dirty="0" err="1" smtClean="0"/>
              <a:t>NaN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NaN</a:t>
            </a:r>
            <a:r>
              <a:rPr lang="en-US" dirty="0" smtClean="0"/>
              <a:t> stands for Not a Number.</a:t>
            </a:r>
          </a:p>
          <a:p>
            <a:r>
              <a:rPr lang="en-US" dirty="0" err="1" smtClean="0"/>
              <a:t>NaN</a:t>
            </a:r>
            <a:r>
              <a:rPr lang="en-US" dirty="0" smtClean="0"/>
              <a:t> is used for impossible mathematical operations.</a:t>
            </a:r>
          </a:p>
          <a:p>
            <a:r>
              <a:rPr lang="en-US" dirty="0" smtClean="0"/>
              <a:t>PHP has the following functions to check if a value is not a number:</a:t>
            </a:r>
          </a:p>
          <a:p>
            <a:r>
              <a:rPr lang="en-US" dirty="0" err="1" smtClean="0">
                <a:hlinkClick r:id="rId2"/>
              </a:rPr>
              <a:t>is_nan</a:t>
            </a:r>
            <a:r>
              <a:rPr lang="en-US" dirty="0" smtClean="0">
                <a:hlinkClick r:id="rId2"/>
              </a:rPr>
              <a:t>()</a:t>
            </a:r>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PHP Error Handling</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creating scripts and web applications, error handling is an important part. If your code lacks error checking code, your program may look very unprofessional and you may be open to security risks.</a:t>
            </a:r>
          </a:p>
          <a:p>
            <a:r>
              <a:rPr lang="en-US" dirty="0" smtClean="0"/>
              <a:t>Different error handling methods:</a:t>
            </a:r>
          </a:p>
          <a:p>
            <a:r>
              <a:rPr lang="en-US" b="1" dirty="0" smtClean="0"/>
              <a:t>Simple "die()" statements</a:t>
            </a:r>
          </a:p>
          <a:p>
            <a:r>
              <a:rPr lang="en-US" b="1" dirty="0" smtClean="0"/>
              <a:t>Custom errors and error triggers</a:t>
            </a:r>
          </a:p>
          <a:p>
            <a:r>
              <a:rPr lang="en-US" b="1" dirty="0" smtClean="0"/>
              <a:t>Error reporting</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 PHP File?</a:t>
            </a:r>
          </a:p>
        </p:txBody>
      </p:sp>
      <p:sp>
        <p:nvSpPr>
          <p:cNvPr id="3" name="Content Placeholder 2"/>
          <p:cNvSpPr>
            <a:spLocks noGrp="1"/>
          </p:cNvSpPr>
          <p:nvPr>
            <p:ph idx="1"/>
          </p:nvPr>
        </p:nvSpPr>
        <p:spPr/>
        <p:txBody>
          <a:bodyPr/>
          <a:lstStyle/>
          <a:p>
            <a:pPr algn="just"/>
            <a:r>
              <a:rPr lang="en-US" dirty="0"/>
              <a:t>PHP files </a:t>
            </a:r>
            <a:r>
              <a:rPr lang="en-US" b="1" dirty="0"/>
              <a:t>can contain text, HTML, CSS, JavaScript, and PHP code</a:t>
            </a:r>
          </a:p>
          <a:p>
            <a:pPr algn="just"/>
            <a:r>
              <a:rPr lang="en-US" dirty="0"/>
              <a:t>PHP code is executed on the server, and the result is returned to the browser as plain HTML</a:t>
            </a:r>
          </a:p>
          <a:p>
            <a:pPr algn="just"/>
            <a:r>
              <a:rPr lang="en-US" dirty="0"/>
              <a:t>PHP files have extension ".</a:t>
            </a:r>
            <a:r>
              <a:rPr lang="en-US" dirty="0" err="1"/>
              <a:t>php</a:t>
            </a:r>
            <a:r>
              <a:rPr lang="en-US" dirty="0"/>
              <a:t>"</a:t>
            </a:r>
          </a:p>
          <a:p>
            <a:pPr algn="just"/>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Error Handling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example shows a simple script that opens a text file:</a:t>
            </a:r>
          </a:p>
          <a:p>
            <a:r>
              <a:rPr lang="en-US" dirty="0" smtClean="0"/>
              <a:t>Example</a:t>
            </a:r>
          </a:p>
          <a:p>
            <a:r>
              <a:rPr lang="en-US" dirty="0" smtClean="0"/>
              <a:t>&lt;?</a:t>
            </a:r>
            <a:r>
              <a:rPr lang="en-US" dirty="0" err="1" smtClean="0"/>
              <a:t>php</a:t>
            </a:r>
            <a:r>
              <a:rPr lang="en-US" dirty="0" smtClean="0"/>
              <a:t/>
            </a:r>
            <a:br>
              <a:rPr lang="en-US" dirty="0" smtClean="0"/>
            </a:br>
            <a:r>
              <a:rPr lang="en-US" dirty="0" smtClean="0"/>
              <a:t>$file=</a:t>
            </a:r>
            <a:r>
              <a:rPr lang="en-US" dirty="0" err="1" smtClean="0"/>
              <a:t>fopen</a:t>
            </a:r>
            <a:r>
              <a:rPr lang="en-US" dirty="0" smtClean="0"/>
              <a:t>("</a:t>
            </a:r>
            <a:r>
              <a:rPr lang="en-US" dirty="0" err="1" smtClean="0"/>
              <a:t>mytestfile.txt","r</a:t>
            </a:r>
            <a:r>
              <a:rPr lang="en-US" dirty="0" smtClean="0"/>
              <a:t>");</a:t>
            </a:r>
            <a:br>
              <a:rPr lang="en-US" dirty="0" smtClean="0"/>
            </a:br>
            <a:r>
              <a:rPr lang="en-US" dirty="0" smtClean="0"/>
              <a:t>?&gt;</a:t>
            </a:r>
          </a:p>
          <a:p>
            <a:endParaRPr lang="en-US" dirty="0" smtClean="0"/>
          </a:p>
          <a:p>
            <a:r>
              <a:rPr lang="en-US" dirty="0" smtClean="0"/>
              <a:t>Output:</a:t>
            </a:r>
          </a:p>
          <a:p>
            <a:r>
              <a:rPr lang="en-US" dirty="0" smtClean="0"/>
              <a:t>Warning: </a:t>
            </a:r>
            <a:r>
              <a:rPr lang="en-US" dirty="0" err="1" smtClean="0"/>
              <a:t>fopen</a:t>
            </a:r>
            <a:r>
              <a:rPr lang="en-US" dirty="0" smtClean="0"/>
              <a:t>(mytestfile.txt): failed to open stream: No such file or directory in /wwwyhPsG0 on line 6</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Trigger an Error</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&lt;?</a:t>
            </a:r>
            <a:r>
              <a:rPr lang="en-US" dirty="0" err="1" smtClean="0"/>
              <a:t>php</a:t>
            </a:r>
            <a:r>
              <a:rPr lang="en-US" dirty="0" smtClean="0"/>
              <a:t/>
            </a:r>
            <a:br>
              <a:rPr lang="en-US" dirty="0" smtClean="0"/>
            </a:br>
            <a:r>
              <a:rPr lang="en-US" dirty="0" smtClean="0"/>
              <a:t>$test=2;</a:t>
            </a:r>
            <a:br>
              <a:rPr lang="en-US" dirty="0" smtClean="0"/>
            </a:br>
            <a:r>
              <a:rPr lang="en-US" dirty="0" smtClean="0"/>
              <a:t>if ($test&gt;=1) {</a:t>
            </a:r>
            <a:br>
              <a:rPr lang="en-US" dirty="0" smtClean="0"/>
            </a:br>
            <a:r>
              <a:rPr lang="en-US" dirty="0" smtClean="0"/>
              <a:t>  </a:t>
            </a:r>
            <a:r>
              <a:rPr lang="en-US" dirty="0" err="1" smtClean="0"/>
              <a:t>trigger_error</a:t>
            </a:r>
            <a:r>
              <a:rPr lang="en-US" dirty="0" smtClean="0"/>
              <a:t>("Value must be 1 or below");</a:t>
            </a:r>
            <a:br>
              <a:rPr lang="en-US" dirty="0" smtClean="0"/>
            </a:br>
            <a:r>
              <a:rPr lang="en-US" dirty="0" smtClean="0"/>
              <a:t>}</a:t>
            </a:r>
            <a:br>
              <a:rPr lang="en-US" dirty="0" smtClean="0"/>
            </a:br>
            <a:r>
              <a:rPr lang="en-US" dirty="0" smtClean="0"/>
              <a:t>?&gt;</a:t>
            </a:r>
          </a:p>
          <a:p>
            <a:endParaRPr lang="en-US" dirty="0" smtClean="0"/>
          </a:p>
          <a:p>
            <a:r>
              <a:rPr lang="en-US" dirty="0" smtClean="0"/>
              <a:t>The output of the code above should be something like this:</a:t>
            </a:r>
          </a:p>
          <a:p>
            <a:r>
              <a:rPr lang="en-US" b="1" dirty="0" smtClean="0"/>
              <a:t>Notice</a:t>
            </a:r>
            <a:r>
              <a:rPr lang="en-US" dirty="0" smtClean="0"/>
              <a:t>: Value must be 1 or below</a:t>
            </a:r>
            <a:br>
              <a:rPr lang="en-US" dirty="0" smtClean="0"/>
            </a:br>
            <a:r>
              <a:rPr lang="en-US" dirty="0" smtClean="0"/>
              <a:t>in </a:t>
            </a:r>
            <a:r>
              <a:rPr lang="en-US" b="1" dirty="0" smtClean="0"/>
              <a:t>C:\webfolder\test.php</a:t>
            </a:r>
            <a:r>
              <a:rPr lang="en-US" dirty="0" smtClean="0"/>
              <a:t> on line </a:t>
            </a:r>
            <a:r>
              <a:rPr lang="en-US" b="1" dirty="0" smtClean="0"/>
              <a:t>6</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2398</Words>
  <Application>Microsoft Office PowerPoint</Application>
  <PresentationFormat>On-screen Show (4:3)</PresentationFormat>
  <Paragraphs>583</Paragraphs>
  <Slides>91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91</vt:i4>
      </vt:variant>
    </vt:vector>
  </HeadingPairs>
  <TitlesOfParts>
    <vt:vector size="94" baseType="lpstr">
      <vt:lpstr>Arial</vt:lpstr>
      <vt:lpstr>Calibri</vt:lpstr>
      <vt:lpstr>Office Theme</vt:lpstr>
      <vt:lpstr>Unit 4</vt:lpstr>
      <vt:lpstr>What Is PHP?</vt:lpstr>
      <vt:lpstr>PowerPoint Presentation</vt:lpstr>
      <vt:lpstr>What Is MySQL?</vt:lpstr>
      <vt:lpstr>Characteristics of PHP</vt:lpstr>
      <vt:lpstr>Applications of PHP</vt:lpstr>
      <vt:lpstr>Advantages of PHP </vt:lpstr>
      <vt:lpstr>Disadvantages of PHP</vt:lpstr>
      <vt:lpstr>What is a PHP File?</vt:lpstr>
      <vt:lpstr>Server-Side Scripting Overview</vt:lpstr>
      <vt:lpstr>PowerPoint Presentation</vt:lpstr>
      <vt:lpstr>What Is Server-Side Scripting Good For?</vt:lpstr>
      <vt:lpstr>Basic PHP Syntax</vt:lpstr>
      <vt:lpstr>Example </vt:lpstr>
      <vt:lpstr>PHP Case Sensitivity </vt:lpstr>
      <vt:lpstr>PowerPoint Presentation</vt:lpstr>
      <vt:lpstr>PowerPoint Presentation</vt:lpstr>
      <vt:lpstr>PHP - Variable Types </vt:lpstr>
      <vt:lpstr>PowerPoint Presentation</vt:lpstr>
      <vt:lpstr>Rules for PHP variables:</vt:lpstr>
      <vt:lpstr>PowerPoint Presentation</vt:lpstr>
      <vt:lpstr>PHP Comments </vt:lpstr>
      <vt:lpstr>Example Syntax for single-line comments: </vt:lpstr>
      <vt:lpstr>Example Syntax for multiple-line comments: </vt:lpstr>
      <vt:lpstr>PHP Constants </vt:lpstr>
      <vt:lpstr>Create a PHP Constant </vt:lpstr>
      <vt:lpstr>Example </vt:lpstr>
      <vt:lpstr>Example </vt:lpstr>
      <vt:lpstr>The if Statement </vt:lpstr>
      <vt:lpstr>The If...Else Statement  </vt:lpstr>
      <vt:lpstr>The ElseIf Statement </vt:lpstr>
      <vt:lpstr>nested if Statement </vt:lpstr>
      <vt:lpstr>The Switch Statement </vt:lpstr>
      <vt:lpstr>The break statement </vt:lpstr>
      <vt:lpstr>The continue statement </vt:lpstr>
      <vt:lpstr>PHP - Loop Types </vt:lpstr>
      <vt:lpstr>The while loop statement </vt:lpstr>
      <vt:lpstr>The do...while loop statement </vt:lpstr>
      <vt:lpstr>The foreach loop statement </vt:lpstr>
      <vt:lpstr>PHP Date() Function</vt:lpstr>
      <vt:lpstr>PowerPoint Presentation</vt:lpstr>
      <vt:lpstr>PHP - Functions </vt:lpstr>
      <vt:lpstr>PHP Functions with Parameters </vt:lpstr>
      <vt:lpstr>PHP Strings </vt:lpstr>
      <vt:lpstr>PowerPoint Presentation</vt:lpstr>
      <vt:lpstr>PowerPoint Presentation</vt:lpstr>
      <vt:lpstr>PowerPoint Presentation</vt:lpstr>
      <vt:lpstr>PowerPoint Presentation</vt:lpstr>
      <vt:lpstr>PHP - GET &amp; POST Methods </vt:lpstr>
      <vt:lpstr>The GET Method  </vt:lpstr>
      <vt:lpstr>PowerPoint Presentation</vt:lpstr>
      <vt:lpstr>PowerPoint Presentation</vt:lpstr>
      <vt:lpstr>The POST Method </vt:lpstr>
      <vt:lpstr>PowerPoint Presentation</vt:lpstr>
      <vt:lpstr>sprintf() function in PHP(Formatting Variables)</vt:lpstr>
      <vt:lpstr>PowerPoint Presentation</vt:lpstr>
      <vt:lpstr>PowerPoint Presentation</vt:lpstr>
      <vt:lpstr>PowerPoint Presentation</vt:lpstr>
      <vt:lpstr>PHP Global Variables - Superglobals</vt:lpstr>
      <vt:lpstr>PHP $GLOBALS </vt:lpstr>
      <vt:lpstr>Example </vt:lpstr>
      <vt:lpstr>PHP $_SERVER </vt:lpstr>
      <vt:lpstr>Output</vt:lpstr>
      <vt:lpstr>PHP $_REQUEST </vt:lpstr>
      <vt:lpstr>PowerPoint Presentation</vt:lpstr>
      <vt:lpstr>PHP Arrays </vt:lpstr>
      <vt:lpstr>PowerPoint Presentation</vt:lpstr>
      <vt:lpstr>PHP Associative Arrays </vt:lpstr>
      <vt:lpstr>Get The Length of an Array - The count() Function </vt:lpstr>
      <vt:lpstr>PowerPoint Presentation</vt:lpstr>
      <vt:lpstr>PHP Indexed Arrays </vt:lpstr>
      <vt:lpstr>PowerPoint Presentation</vt:lpstr>
      <vt:lpstr>PHP Sorting Arrays </vt:lpstr>
      <vt:lpstr>Sort Array in Ascending Order - sort() </vt:lpstr>
      <vt:lpstr>Sort Array in Descending Order - rsort()</vt:lpstr>
      <vt:lpstr>Sort Array (Ascending Order), According to Value - asort() </vt:lpstr>
      <vt:lpstr>Sort Array (Ascending Order), According to Key - ksort() </vt:lpstr>
      <vt:lpstr>Sort Array (Descending Order), According to Value - arsort()</vt:lpstr>
      <vt:lpstr>Sort Array (Descending Order), According to Key - krsort() </vt:lpstr>
      <vt:lpstr>PHP - Multidimensional Arrays</vt:lpstr>
      <vt:lpstr>PowerPoint Presentation</vt:lpstr>
      <vt:lpstr>PHP Numbers </vt:lpstr>
      <vt:lpstr>PowerPoint Presentation</vt:lpstr>
      <vt:lpstr>PowerPoint Presentation</vt:lpstr>
      <vt:lpstr>PowerPoint Presentation</vt:lpstr>
      <vt:lpstr>PHP Infinity </vt:lpstr>
      <vt:lpstr>PowerPoint Presentation</vt:lpstr>
      <vt:lpstr>PHP NaN </vt:lpstr>
      <vt:lpstr>PHP Error Handling </vt:lpstr>
      <vt:lpstr>Basic Error Handling</vt:lpstr>
      <vt:lpstr>Trigger an Error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sujatar</dc:creator>
  <cp:lastModifiedBy>Windows User</cp:lastModifiedBy>
  <cp:revision>115</cp:revision>
  <dcterms:created xsi:type="dcterms:W3CDTF">2020-02-17T02:03:29Z</dcterms:created>
  <dcterms:modified xsi:type="dcterms:W3CDTF">2020-02-25T02:58:34Z</dcterms:modified>
</cp:coreProperties>
</file>