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5" r:id="rId38"/>
    <p:sldId id="296" r:id="rId39"/>
    <p:sldId id="297" r:id="rId40"/>
    <p:sldId id="292" r:id="rId41"/>
    <p:sldId id="294"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0C10D0-E6F0-4669-8169-0BDB72AF5A42}" type="datetimeFigureOut">
              <a:rPr lang="en-US" smtClean="0"/>
              <a:pPr/>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1859369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C10D0-E6F0-4669-8169-0BDB72AF5A42}" type="datetimeFigureOut">
              <a:rPr lang="en-US" smtClean="0"/>
              <a:pPr/>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864579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C10D0-E6F0-4669-8169-0BDB72AF5A42}" type="datetimeFigureOut">
              <a:rPr lang="en-US" smtClean="0"/>
              <a:pPr/>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3579107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0C10D0-E6F0-4669-8169-0BDB72AF5A42}" type="datetimeFigureOut">
              <a:rPr lang="en-US" smtClean="0"/>
              <a:pPr/>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69098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0C10D0-E6F0-4669-8169-0BDB72AF5A42}" type="datetimeFigureOut">
              <a:rPr lang="en-US" smtClean="0"/>
              <a:pPr/>
              <a:t>8/30/2017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1324437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0C10D0-E6F0-4669-8169-0BDB72AF5A42}" type="datetimeFigureOut">
              <a:rPr lang="en-US" smtClean="0"/>
              <a:pPr/>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333565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0C10D0-E6F0-4669-8169-0BDB72AF5A42}" type="datetimeFigureOut">
              <a:rPr lang="en-US" smtClean="0"/>
              <a:pPr/>
              <a:t>8/30/2017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291957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0C10D0-E6F0-4669-8169-0BDB72AF5A42}" type="datetimeFigureOut">
              <a:rPr lang="en-US" smtClean="0"/>
              <a:pPr/>
              <a:t>8/30/2017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2679464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C10D0-E6F0-4669-8169-0BDB72AF5A42}" type="datetimeFigureOut">
              <a:rPr lang="en-US" smtClean="0"/>
              <a:pPr/>
              <a:t>8/30/2017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2770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C10D0-E6F0-4669-8169-0BDB72AF5A42}" type="datetimeFigureOut">
              <a:rPr lang="en-US" smtClean="0"/>
              <a:pPr/>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2929871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C10D0-E6F0-4669-8169-0BDB72AF5A42}" type="datetimeFigureOut">
              <a:rPr lang="en-US" smtClean="0"/>
              <a:pPr/>
              <a:t>8/30/2017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259B0-CB02-4980-94E5-18E4E7879697}" type="slidenum">
              <a:rPr lang="en-US" smtClean="0"/>
              <a:pPr/>
              <a:t>‹#›</a:t>
            </a:fld>
            <a:endParaRPr lang="en-US"/>
          </a:p>
        </p:txBody>
      </p:sp>
    </p:spTree>
    <p:extLst>
      <p:ext uri="{BB962C8B-B14F-4D97-AF65-F5344CB8AC3E}">
        <p14:creationId xmlns:p14="http://schemas.microsoft.com/office/powerpoint/2010/main" val="343080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C10D0-E6F0-4669-8169-0BDB72AF5A42}" type="datetimeFigureOut">
              <a:rPr lang="en-US" smtClean="0"/>
              <a:pPr/>
              <a:t>8/30/2017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1259B0-CB02-4980-94E5-18E4E7879697}" type="slidenum">
              <a:rPr lang="en-US" smtClean="0"/>
              <a:pPr/>
              <a:t>‹#›</a:t>
            </a:fld>
            <a:endParaRPr lang="en-US"/>
          </a:p>
        </p:txBody>
      </p:sp>
    </p:spTree>
    <p:extLst>
      <p:ext uri="{BB962C8B-B14F-4D97-AF65-F5344CB8AC3E}">
        <p14:creationId xmlns:p14="http://schemas.microsoft.com/office/powerpoint/2010/main" val="437834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java.sun.com/JSP/Pag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Unit 4 - Chapter 2</a:t>
            </a:r>
            <a:endParaRPr lang="en-US" sz="5400" dirty="0"/>
          </a:p>
        </p:txBody>
      </p:sp>
      <p:sp>
        <p:nvSpPr>
          <p:cNvPr id="3" name="Subtitle 2"/>
          <p:cNvSpPr>
            <a:spLocks noGrp="1"/>
          </p:cNvSpPr>
          <p:nvPr>
            <p:ph type="subTitle" idx="1"/>
          </p:nvPr>
        </p:nvSpPr>
        <p:spPr>
          <a:xfrm>
            <a:off x="457200" y="3886200"/>
            <a:ext cx="8077200" cy="1752600"/>
          </a:xfrm>
        </p:spPr>
        <p:txBody>
          <a:bodyPr>
            <a:normAutofit/>
          </a:bodyPr>
          <a:lstStyle/>
          <a:p>
            <a:r>
              <a:rPr lang="en-US" sz="5400" b="1" dirty="0" smtClean="0">
                <a:solidFill>
                  <a:schemeClr val="tx1"/>
                </a:solidFill>
              </a:rPr>
              <a:t>JSP(Java Server Pages)</a:t>
            </a:r>
            <a:endParaRPr lang="en-US" sz="5400" b="1" dirty="0">
              <a:solidFill>
                <a:schemeClr val="tx1"/>
              </a:solidFill>
            </a:endParaRPr>
          </a:p>
        </p:txBody>
      </p:sp>
    </p:spTree>
    <p:extLst>
      <p:ext uri="{BB962C8B-B14F-4D97-AF65-F5344CB8AC3E}">
        <p14:creationId xmlns:p14="http://schemas.microsoft.com/office/powerpoint/2010/main" val="2720366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Lifecycle of JSP </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8" y="1489364"/>
            <a:ext cx="9193616" cy="5216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999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Following </a:t>
            </a:r>
            <a:r>
              <a:rPr lang="en-US" dirty="0"/>
              <a:t>diagram shows the different stages of life cycle of </a:t>
            </a:r>
            <a:r>
              <a:rPr lang="en-US" dirty="0" err="1"/>
              <a:t>jsp</a:t>
            </a:r>
            <a:r>
              <a:rPr lang="en-US" dirty="0"/>
              <a:t>. Broadly, these stages can be classified into three. </a:t>
            </a:r>
          </a:p>
          <a:p>
            <a:pPr algn="just"/>
            <a:r>
              <a:rPr lang="en-US" dirty="0" smtClean="0"/>
              <a:t>Instantiation </a:t>
            </a:r>
            <a:endParaRPr lang="en-US" dirty="0"/>
          </a:p>
          <a:p>
            <a:pPr algn="just"/>
            <a:r>
              <a:rPr lang="en-US" dirty="0" smtClean="0"/>
              <a:t>Request </a:t>
            </a:r>
            <a:r>
              <a:rPr lang="en-US" dirty="0"/>
              <a:t>Processing </a:t>
            </a:r>
          </a:p>
          <a:p>
            <a:pPr algn="just"/>
            <a:r>
              <a:rPr lang="en-US" dirty="0" smtClean="0"/>
              <a:t>Destruction </a:t>
            </a:r>
            <a:endParaRPr lang="en-US" dirty="0"/>
          </a:p>
          <a:p>
            <a:pPr algn="just"/>
            <a:endParaRPr lang="en-US" dirty="0"/>
          </a:p>
        </p:txBody>
      </p:sp>
    </p:spTree>
    <p:extLst>
      <p:ext uri="{BB962C8B-B14F-4D97-AF65-F5344CB8AC3E}">
        <p14:creationId xmlns:p14="http://schemas.microsoft.com/office/powerpoint/2010/main" val="499540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Instantiation</a:t>
            </a:r>
            <a:r>
              <a:rPr lang="en-US" b="1" dirty="0"/>
              <a:t>: </a:t>
            </a:r>
            <a:endParaRPr lang="en-US" dirty="0"/>
          </a:p>
        </p:txBody>
      </p:sp>
      <p:sp>
        <p:nvSpPr>
          <p:cNvPr id="3" name="Content Placeholder 2"/>
          <p:cNvSpPr>
            <a:spLocks noGrp="1"/>
          </p:cNvSpPr>
          <p:nvPr>
            <p:ph idx="1"/>
          </p:nvPr>
        </p:nvSpPr>
        <p:spPr>
          <a:xfrm>
            <a:off x="152400" y="1600200"/>
            <a:ext cx="8839200" cy="5029200"/>
          </a:xfrm>
        </p:spPr>
        <p:txBody>
          <a:bodyPr>
            <a:normAutofit fontScale="92500" lnSpcReduction="10000"/>
          </a:bodyPr>
          <a:lstStyle/>
          <a:p>
            <a:pPr algn="just"/>
            <a:r>
              <a:rPr lang="en-US" dirty="0" smtClean="0"/>
              <a:t>When </a:t>
            </a:r>
            <a:r>
              <a:rPr lang="en-US" dirty="0"/>
              <a:t>a web container receives a </a:t>
            </a:r>
            <a:r>
              <a:rPr lang="en-US" dirty="0" err="1"/>
              <a:t>jsp</a:t>
            </a:r>
            <a:r>
              <a:rPr lang="en-US" dirty="0"/>
              <a:t> request (may be first or subsequent), it checks for the </a:t>
            </a:r>
            <a:r>
              <a:rPr lang="en-US" dirty="0" err="1"/>
              <a:t>jsp’s</a:t>
            </a:r>
            <a:r>
              <a:rPr lang="en-US" dirty="0"/>
              <a:t> servlet instance. If no servlet instance is available or if it is older than the </a:t>
            </a:r>
            <a:r>
              <a:rPr lang="en-US" dirty="0" err="1"/>
              <a:t>jsp</a:t>
            </a:r>
            <a:r>
              <a:rPr lang="en-US" dirty="0"/>
              <a:t>, then, the web container creates the servlet instance using following stages. </a:t>
            </a:r>
          </a:p>
          <a:p>
            <a:pPr algn="just"/>
            <a:r>
              <a:rPr lang="en-US" dirty="0"/>
              <a:t>a) Translation </a:t>
            </a:r>
          </a:p>
          <a:p>
            <a:pPr algn="just"/>
            <a:r>
              <a:rPr lang="en-US" dirty="0"/>
              <a:t>b) Compilation </a:t>
            </a:r>
          </a:p>
          <a:p>
            <a:pPr algn="just"/>
            <a:r>
              <a:rPr lang="en-US" dirty="0"/>
              <a:t>c) Loading </a:t>
            </a:r>
          </a:p>
          <a:p>
            <a:pPr algn="just"/>
            <a:r>
              <a:rPr lang="en-US" dirty="0"/>
              <a:t>d) Instantiation </a:t>
            </a:r>
          </a:p>
          <a:p>
            <a:pPr algn="just"/>
            <a:r>
              <a:rPr lang="en-US" dirty="0"/>
              <a:t>e) Initialization </a:t>
            </a:r>
          </a:p>
          <a:p>
            <a:endParaRPr lang="en-US" dirty="0"/>
          </a:p>
        </p:txBody>
      </p:sp>
    </p:spTree>
    <p:extLst>
      <p:ext uri="{BB962C8B-B14F-4D97-AF65-F5344CB8AC3E}">
        <p14:creationId xmlns:p14="http://schemas.microsoft.com/office/powerpoint/2010/main" val="1588858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 Translation: </a:t>
            </a:r>
            <a:endParaRPr lang="en-US" dirty="0"/>
          </a:p>
        </p:txBody>
      </p:sp>
      <p:sp>
        <p:nvSpPr>
          <p:cNvPr id="3" name="Content Placeholder 2"/>
          <p:cNvSpPr>
            <a:spLocks noGrp="1"/>
          </p:cNvSpPr>
          <p:nvPr>
            <p:ph idx="1"/>
          </p:nvPr>
        </p:nvSpPr>
        <p:spPr/>
        <p:txBody>
          <a:bodyPr/>
          <a:lstStyle/>
          <a:p>
            <a:r>
              <a:rPr lang="en-US" dirty="0" smtClean="0"/>
              <a:t>Web </a:t>
            </a:r>
            <a:r>
              <a:rPr lang="en-US" dirty="0"/>
              <a:t>container translates (converts) the </a:t>
            </a:r>
            <a:r>
              <a:rPr lang="en-US" dirty="0" err="1"/>
              <a:t>jsp</a:t>
            </a:r>
            <a:r>
              <a:rPr lang="en-US" dirty="0"/>
              <a:t> code into a servlet code. This means that </a:t>
            </a:r>
            <a:r>
              <a:rPr lang="en-US" dirty="0" err="1"/>
              <a:t>jsp</a:t>
            </a:r>
            <a:r>
              <a:rPr lang="en-US" dirty="0"/>
              <a:t> is actually a servlet. </a:t>
            </a:r>
          </a:p>
          <a:p>
            <a:r>
              <a:rPr lang="en-US" dirty="0" smtClean="0"/>
              <a:t>After </a:t>
            </a:r>
            <a:r>
              <a:rPr lang="en-US" dirty="0"/>
              <a:t>this stage, there is no </a:t>
            </a:r>
            <a:r>
              <a:rPr lang="en-US" dirty="0" err="1"/>
              <a:t>jsp</a:t>
            </a:r>
            <a:r>
              <a:rPr lang="en-US" dirty="0"/>
              <a:t>, everything is a servlet. </a:t>
            </a:r>
          </a:p>
          <a:p>
            <a:endParaRPr lang="en-US" dirty="0"/>
          </a:p>
        </p:txBody>
      </p:sp>
    </p:spTree>
    <p:extLst>
      <p:ext uri="{BB962C8B-B14F-4D97-AF65-F5344CB8AC3E}">
        <p14:creationId xmlns:p14="http://schemas.microsoft.com/office/powerpoint/2010/main" val="3319783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b)Compilation: </a:t>
            </a:r>
            <a:endParaRPr lang="en-US" dirty="0"/>
          </a:p>
        </p:txBody>
      </p:sp>
      <p:sp>
        <p:nvSpPr>
          <p:cNvPr id="3" name="Content Placeholder 2"/>
          <p:cNvSpPr>
            <a:spLocks noGrp="1"/>
          </p:cNvSpPr>
          <p:nvPr>
            <p:ph idx="1"/>
          </p:nvPr>
        </p:nvSpPr>
        <p:spPr/>
        <p:txBody>
          <a:bodyPr/>
          <a:lstStyle/>
          <a:p>
            <a:endParaRPr lang="en-US" dirty="0"/>
          </a:p>
          <a:p>
            <a:r>
              <a:rPr lang="en-US" dirty="0"/>
              <a:t>The generated servlet is compiled to validate the syntax. As it is a java class, the compilation is done using </a:t>
            </a:r>
            <a:r>
              <a:rPr lang="en-US" dirty="0" err="1"/>
              <a:t>javac</a:t>
            </a:r>
            <a:r>
              <a:rPr lang="en-US" dirty="0"/>
              <a:t> command. This will generate the byte code to be run on JVM. </a:t>
            </a:r>
          </a:p>
          <a:p>
            <a:endParaRPr lang="en-US" dirty="0"/>
          </a:p>
        </p:txBody>
      </p:sp>
    </p:spTree>
    <p:extLst>
      <p:ext uri="{BB962C8B-B14F-4D97-AF65-F5344CB8AC3E}">
        <p14:creationId xmlns:p14="http://schemas.microsoft.com/office/powerpoint/2010/main" val="109488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c)Loading: </a:t>
            </a:r>
            <a:endParaRPr lang="en-US" dirty="0"/>
          </a:p>
        </p:txBody>
      </p:sp>
      <p:sp>
        <p:nvSpPr>
          <p:cNvPr id="3" name="Content Placeholder 2"/>
          <p:cNvSpPr>
            <a:spLocks noGrp="1"/>
          </p:cNvSpPr>
          <p:nvPr>
            <p:ph idx="1"/>
          </p:nvPr>
        </p:nvSpPr>
        <p:spPr/>
        <p:txBody>
          <a:bodyPr/>
          <a:lstStyle/>
          <a:p>
            <a:endParaRPr lang="en-US" dirty="0"/>
          </a:p>
          <a:p>
            <a:r>
              <a:rPr lang="en-US" dirty="0"/>
              <a:t>The compiled byte code is loaded by the class loader used by web container. This is a standard process of using any java class. </a:t>
            </a:r>
          </a:p>
          <a:p>
            <a:endParaRPr lang="en-US" dirty="0"/>
          </a:p>
        </p:txBody>
      </p:sp>
    </p:spTree>
    <p:extLst>
      <p:ext uri="{BB962C8B-B14F-4D97-AF65-F5344CB8AC3E}">
        <p14:creationId xmlns:p14="http://schemas.microsoft.com/office/powerpoint/2010/main" val="2765350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d)Instantiation: </a:t>
            </a:r>
            <a:endParaRPr lang="en-US" dirty="0"/>
          </a:p>
        </p:txBody>
      </p:sp>
      <p:sp>
        <p:nvSpPr>
          <p:cNvPr id="3" name="Content Placeholder 2"/>
          <p:cNvSpPr>
            <a:spLocks noGrp="1"/>
          </p:cNvSpPr>
          <p:nvPr>
            <p:ph idx="1"/>
          </p:nvPr>
        </p:nvSpPr>
        <p:spPr/>
        <p:txBody>
          <a:bodyPr/>
          <a:lstStyle/>
          <a:p>
            <a:r>
              <a:rPr lang="en-US" dirty="0"/>
              <a:t>In this step, instance of the servlet class is created so that it can serve the request. </a:t>
            </a:r>
          </a:p>
        </p:txBody>
      </p:sp>
    </p:spTree>
    <p:extLst>
      <p:ext uri="{BB962C8B-B14F-4D97-AF65-F5344CB8AC3E}">
        <p14:creationId xmlns:p14="http://schemas.microsoft.com/office/powerpoint/2010/main" val="1114715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e)Initialization: </a:t>
            </a:r>
            <a:endParaRPr lang="en-US" dirty="0"/>
          </a:p>
        </p:txBody>
      </p:sp>
      <p:sp>
        <p:nvSpPr>
          <p:cNvPr id="3" name="Content Placeholder 2"/>
          <p:cNvSpPr>
            <a:spLocks noGrp="1"/>
          </p:cNvSpPr>
          <p:nvPr>
            <p:ph idx="1"/>
          </p:nvPr>
        </p:nvSpPr>
        <p:spPr/>
        <p:txBody>
          <a:bodyPr/>
          <a:lstStyle/>
          <a:p>
            <a:endParaRPr lang="en-US" dirty="0"/>
          </a:p>
          <a:p>
            <a:r>
              <a:rPr lang="en-US" dirty="0"/>
              <a:t>Initialization is done by calling the </a:t>
            </a:r>
            <a:r>
              <a:rPr lang="en-US" dirty="0" err="1"/>
              <a:t>jspInit</a:t>
            </a:r>
            <a:r>
              <a:rPr lang="en-US" dirty="0"/>
              <a:t>() method. This is one time activity at the start of the initialization process. </a:t>
            </a:r>
          </a:p>
          <a:p>
            <a:endParaRPr lang="en-US" dirty="0"/>
          </a:p>
        </p:txBody>
      </p:sp>
    </p:spTree>
    <p:extLst>
      <p:ext uri="{BB962C8B-B14F-4D97-AF65-F5344CB8AC3E}">
        <p14:creationId xmlns:p14="http://schemas.microsoft.com/office/powerpoint/2010/main" val="41964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Request </a:t>
            </a:r>
            <a:r>
              <a:rPr lang="en-US" b="1" dirty="0"/>
              <a:t>Processing: </a:t>
            </a:r>
            <a:endParaRPr lang="en-US" dirty="0"/>
          </a:p>
        </p:txBody>
      </p:sp>
      <p:sp>
        <p:nvSpPr>
          <p:cNvPr id="3" name="Content Placeholder 2"/>
          <p:cNvSpPr>
            <a:spLocks noGrp="1"/>
          </p:cNvSpPr>
          <p:nvPr>
            <p:ph idx="1"/>
          </p:nvPr>
        </p:nvSpPr>
        <p:spPr/>
        <p:txBody>
          <a:bodyPr/>
          <a:lstStyle/>
          <a:p>
            <a:endParaRPr lang="en-US" dirty="0"/>
          </a:p>
          <a:p>
            <a:r>
              <a:rPr lang="en-US" dirty="0"/>
              <a:t>Entire initialization process is done to make the servlet available in order to process the incoming request. </a:t>
            </a:r>
            <a:r>
              <a:rPr lang="en-US" dirty="0" err="1"/>
              <a:t>jspService</a:t>
            </a:r>
            <a:r>
              <a:rPr lang="en-US" dirty="0"/>
              <a:t>() is the method that actually processes the request. It prints the response in html (any other) format, using ‘out’ object. </a:t>
            </a:r>
          </a:p>
          <a:p>
            <a:endParaRPr lang="en-US" dirty="0"/>
          </a:p>
        </p:txBody>
      </p:sp>
    </p:spTree>
    <p:extLst>
      <p:ext uri="{BB962C8B-B14F-4D97-AF65-F5344CB8AC3E}">
        <p14:creationId xmlns:p14="http://schemas.microsoft.com/office/powerpoint/2010/main" val="1375139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b="1" dirty="0"/>
              <a:t>Destroy: </a:t>
            </a:r>
            <a:endParaRPr lang="en-US" dirty="0"/>
          </a:p>
        </p:txBody>
      </p:sp>
      <p:sp>
        <p:nvSpPr>
          <p:cNvPr id="3" name="Content Placeholder 2"/>
          <p:cNvSpPr>
            <a:spLocks noGrp="1"/>
          </p:cNvSpPr>
          <p:nvPr>
            <p:ph idx="1"/>
          </p:nvPr>
        </p:nvSpPr>
        <p:spPr/>
        <p:txBody>
          <a:bodyPr/>
          <a:lstStyle/>
          <a:p>
            <a:pPr algn="just"/>
            <a:endParaRPr lang="en-US" dirty="0"/>
          </a:p>
          <a:p>
            <a:pPr algn="just"/>
            <a:r>
              <a:rPr lang="en-US" dirty="0"/>
              <a:t>Whenever the server is shutting down or when the server needs memory, the server removes the instance of the servlet. The destroy method </a:t>
            </a:r>
            <a:r>
              <a:rPr lang="en-US" dirty="0" err="1"/>
              <a:t>jspDestroy</a:t>
            </a:r>
            <a:r>
              <a:rPr lang="en-US" dirty="0"/>
              <a:t>() can be called by the server after initialization and before or after request processing. Once destroyed the </a:t>
            </a:r>
            <a:r>
              <a:rPr lang="en-US" dirty="0" err="1"/>
              <a:t>jsp</a:t>
            </a:r>
            <a:r>
              <a:rPr lang="en-US" dirty="0"/>
              <a:t> needs to be initialized again. </a:t>
            </a:r>
          </a:p>
          <a:p>
            <a:pPr algn="just"/>
            <a:endParaRPr lang="en-US" dirty="0"/>
          </a:p>
        </p:txBody>
      </p:sp>
    </p:spTree>
    <p:extLst>
      <p:ext uri="{BB962C8B-B14F-4D97-AF65-F5344CB8AC3E}">
        <p14:creationId xmlns:p14="http://schemas.microsoft.com/office/powerpoint/2010/main" val="288012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a:t>Introduction </a:t>
            </a:r>
            <a:endParaRPr lang="en-US" dirty="0"/>
          </a:p>
        </p:txBody>
      </p:sp>
      <p:sp>
        <p:nvSpPr>
          <p:cNvPr id="3" name="Content Placeholder 2"/>
          <p:cNvSpPr>
            <a:spLocks noGrp="1"/>
          </p:cNvSpPr>
          <p:nvPr>
            <p:ph idx="1"/>
          </p:nvPr>
        </p:nvSpPr>
        <p:spPr/>
        <p:txBody>
          <a:bodyPr>
            <a:normAutofit/>
          </a:bodyPr>
          <a:lstStyle/>
          <a:p>
            <a:pPr algn="just"/>
            <a:r>
              <a:rPr lang="en-US" b="1" dirty="0" err="1" smtClean="0"/>
              <a:t>JavaServer</a:t>
            </a:r>
            <a:r>
              <a:rPr lang="en-US" b="1" dirty="0" smtClean="0"/>
              <a:t> </a:t>
            </a:r>
            <a:r>
              <a:rPr lang="en-US" b="1" dirty="0"/>
              <a:t>Pages </a:t>
            </a:r>
            <a:r>
              <a:rPr lang="en-US" dirty="0"/>
              <a:t>(JSP) is a complimentary technology to Java Servlet which facilitates the mixing of dynamic and static web contents. JSP is Java's answer to the popular Microsoft's Active Server Pages(ASP). JSP, like ASP, provides a elegant way to mix static and dynamic contents. The main page is written in regular HTML, while special tags are provided to insert pieces of Java programming codes. </a:t>
            </a:r>
          </a:p>
          <a:p>
            <a:pPr algn="just"/>
            <a:endParaRPr lang="en-US" dirty="0"/>
          </a:p>
        </p:txBody>
      </p:sp>
    </p:spTree>
    <p:extLst>
      <p:ext uri="{BB962C8B-B14F-4D97-AF65-F5344CB8AC3E}">
        <p14:creationId xmlns:p14="http://schemas.microsoft.com/office/powerpoint/2010/main" val="1567951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Comments </a:t>
            </a:r>
            <a:endParaRPr lang="en-US"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 y="1524000"/>
            <a:ext cx="8399772"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6492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JSP documents </a:t>
            </a:r>
            <a:endParaRPr lang="en-US" dirty="0"/>
          </a:p>
        </p:txBody>
      </p:sp>
      <p:sp>
        <p:nvSpPr>
          <p:cNvPr id="3" name="Content Placeholder 2"/>
          <p:cNvSpPr>
            <a:spLocks noGrp="1"/>
          </p:cNvSpPr>
          <p:nvPr>
            <p:ph idx="1"/>
          </p:nvPr>
        </p:nvSpPr>
        <p:spPr/>
        <p:txBody>
          <a:bodyPr/>
          <a:lstStyle/>
          <a:p>
            <a:r>
              <a:rPr lang="en-US" dirty="0"/>
              <a:t>JSP Page - A JSP page written in an HTML format with JSP elements expressed as &lt;% ... %&gt; tags</a:t>
            </a:r>
            <a:r>
              <a:rPr lang="en-US" dirty="0" smtClean="0"/>
              <a:t>.</a:t>
            </a:r>
          </a:p>
          <a:p>
            <a:r>
              <a:rPr lang="en-US" dirty="0"/>
              <a:t>JSP Document - A JSP written in an XML format with JSP elements expressed as XML elements. A JSP document is JSP written in XML format and therefore must comply with the XML standard.</a:t>
            </a:r>
          </a:p>
        </p:txBody>
      </p:sp>
    </p:spTree>
    <p:extLst>
      <p:ext uri="{BB962C8B-B14F-4D97-AF65-F5344CB8AC3E}">
        <p14:creationId xmlns:p14="http://schemas.microsoft.com/office/powerpoint/2010/main" val="2743148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JSP Document Rules</a:t>
            </a:r>
            <a:br>
              <a:rPr lang="en-US" b="1" dirty="0"/>
            </a:b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pPr algn="just"/>
            <a:r>
              <a:rPr lang="en-US" dirty="0"/>
              <a:t>JSP document must be well formed which means that each start tag must have a corresponding end tag and that the document must have only one root element.</a:t>
            </a:r>
          </a:p>
          <a:p>
            <a:pPr algn="just"/>
            <a:r>
              <a:rPr lang="en-US" dirty="0" smtClean="0"/>
              <a:t>A </a:t>
            </a:r>
            <a:r>
              <a:rPr lang="en-US" dirty="0"/>
              <a:t>JSP Document </a:t>
            </a:r>
            <a:r>
              <a:rPr lang="en-US" b="1" dirty="0"/>
              <a:t>should be saved with the .</a:t>
            </a:r>
            <a:r>
              <a:rPr lang="en-US" b="1" dirty="0" err="1"/>
              <a:t>jspx</a:t>
            </a:r>
            <a:r>
              <a:rPr lang="en-US" b="1" dirty="0"/>
              <a:t> extension.</a:t>
            </a:r>
          </a:p>
          <a:p>
            <a:pPr algn="just"/>
            <a:r>
              <a:rPr lang="en-US" dirty="0" smtClean="0"/>
              <a:t>A </a:t>
            </a:r>
            <a:r>
              <a:rPr lang="en-US" dirty="0"/>
              <a:t>JSP Document must have a root element called "root" with a "version" attribute like: </a:t>
            </a:r>
            <a:r>
              <a:rPr lang="en-US" b="1" dirty="0"/>
              <a:t>&lt;</a:t>
            </a:r>
            <a:r>
              <a:rPr lang="en-US" b="1" dirty="0" err="1"/>
              <a:t>jsp:root</a:t>
            </a:r>
            <a:r>
              <a:rPr lang="en-US" b="1" dirty="0"/>
              <a:t> version="</a:t>
            </a:r>
            <a:r>
              <a:rPr lang="en-US" b="1" dirty="0" smtClean="0"/>
              <a:t>2.1“ </a:t>
            </a:r>
            <a:r>
              <a:rPr lang="en-US" b="1" dirty="0" err="1" smtClean="0"/>
              <a:t>xmlns:jsp</a:t>
            </a:r>
            <a:r>
              <a:rPr lang="en-US" b="1" dirty="0"/>
              <a:t>="http://java.sun.com/JSP/Page"&gt;</a:t>
            </a:r>
          </a:p>
          <a:p>
            <a:pPr algn="just"/>
            <a:r>
              <a:rPr lang="en-US" dirty="0"/>
              <a:t>By default content type of JSP document is </a:t>
            </a:r>
            <a:r>
              <a:rPr lang="en-US" b="1" dirty="0"/>
              <a:t>text/xm</a:t>
            </a:r>
            <a:r>
              <a:rPr lang="en-US" dirty="0"/>
              <a:t>l so to display the document as html, you need to </a:t>
            </a:r>
            <a:r>
              <a:rPr lang="en-US" b="1" dirty="0"/>
              <a:t>change the content type to text/html</a:t>
            </a:r>
          </a:p>
        </p:txBody>
      </p:sp>
    </p:spTree>
    <p:extLst>
      <p:ext uri="{BB962C8B-B14F-4D97-AF65-F5344CB8AC3E}">
        <p14:creationId xmlns:p14="http://schemas.microsoft.com/office/powerpoint/2010/main" val="1012156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Hello World Example</a:t>
            </a:r>
            <a:br>
              <a:rPr lang="en-US" b="1" dirty="0"/>
            </a:br>
            <a:endParaRPr lang="en-US" dirty="0"/>
          </a:p>
        </p:txBody>
      </p:sp>
      <p:sp>
        <p:nvSpPr>
          <p:cNvPr id="3" name="Content Placeholder 2"/>
          <p:cNvSpPr>
            <a:spLocks noGrp="1"/>
          </p:cNvSpPr>
          <p:nvPr>
            <p:ph idx="1"/>
          </p:nvPr>
        </p:nvSpPr>
        <p:spPr>
          <a:xfrm>
            <a:off x="76200" y="1600200"/>
            <a:ext cx="9144000" cy="5029200"/>
          </a:xfrm>
        </p:spPr>
        <p:txBody>
          <a:bodyPr>
            <a:normAutofit fontScale="77500" lnSpcReduction="20000"/>
          </a:bodyPr>
          <a:lstStyle/>
          <a:p>
            <a:pPr marL="0" indent="0" fontAlgn="base">
              <a:buNone/>
            </a:pPr>
            <a:r>
              <a:rPr lang="en-US" dirty="0"/>
              <a:t>&lt;</a:t>
            </a:r>
            <a:r>
              <a:rPr lang="en-US" dirty="0" err="1"/>
              <a:t>jsp:root</a:t>
            </a:r>
            <a:r>
              <a:rPr lang="en-US" dirty="0"/>
              <a:t> </a:t>
            </a:r>
            <a:r>
              <a:rPr lang="en-US" dirty="0" err="1"/>
              <a:t>xmlns:jsp</a:t>
            </a:r>
            <a:r>
              <a:rPr lang="en-US" dirty="0"/>
              <a:t>="</a:t>
            </a:r>
            <a:r>
              <a:rPr lang="en-US" dirty="0">
                <a:hlinkClick r:id="rId2"/>
              </a:rPr>
              <a:t>http://java.sun.com/JSP/Page</a:t>
            </a:r>
            <a:r>
              <a:rPr lang="en-US" dirty="0"/>
              <a:t>" version="2.1"&gt;</a:t>
            </a:r>
          </a:p>
          <a:p>
            <a:pPr marL="0" indent="0" fontAlgn="base">
              <a:buNone/>
            </a:pPr>
            <a:r>
              <a:rPr lang="en-US" dirty="0"/>
              <a:t>&lt;html&gt;</a:t>
            </a:r>
          </a:p>
          <a:p>
            <a:pPr marL="0" indent="0" fontAlgn="base">
              <a:buNone/>
            </a:pPr>
            <a:r>
              <a:rPr lang="en-US" dirty="0"/>
              <a:t>  &lt;head&gt;</a:t>
            </a:r>
          </a:p>
          <a:p>
            <a:pPr marL="0" indent="0" fontAlgn="base">
              <a:buNone/>
            </a:pPr>
            <a:r>
              <a:rPr lang="en-US" dirty="0"/>
              <a:t>    &lt;title&gt; Hello World JSP Document &lt;/title&gt;</a:t>
            </a:r>
          </a:p>
          <a:p>
            <a:pPr marL="0" indent="0" fontAlgn="base">
              <a:buNone/>
            </a:pPr>
            <a:r>
              <a:rPr lang="en-US" dirty="0"/>
              <a:t>  &lt;/head&gt;</a:t>
            </a:r>
          </a:p>
          <a:p>
            <a:pPr marL="0" indent="0" fontAlgn="base">
              <a:buNone/>
            </a:pPr>
            <a:r>
              <a:rPr lang="en-US" dirty="0"/>
              <a:t>  &lt;body&gt;</a:t>
            </a:r>
          </a:p>
          <a:p>
            <a:pPr marL="0" indent="0" fontAlgn="base">
              <a:buNone/>
            </a:pPr>
            <a:r>
              <a:rPr lang="en-US" dirty="0"/>
              <a:t>    &lt;h4&gt;</a:t>
            </a:r>
          </a:p>
          <a:p>
            <a:pPr marL="0" indent="0" fontAlgn="base">
              <a:buNone/>
            </a:pPr>
            <a:r>
              <a:rPr lang="en-US" dirty="0"/>
              <a:t>        Hello World JSP Document </a:t>
            </a:r>
          </a:p>
          <a:p>
            <a:pPr marL="0" indent="0" fontAlgn="base">
              <a:buNone/>
            </a:pPr>
            <a:r>
              <a:rPr lang="en-US" dirty="0"/>
              <a:t>    &lt;/h4&gt;</a:t>
            </a:r>
          </a:p>
          <a:p>
            <a:pPr marL="0" indent="0" fontAlgn="base">
              <a:buNone/>
            </a:pPr>
            <a:r>
              <a:rPr lang="en-US" dirty="0"/>
              <a:t>  &lt;/body&gt;</a:t>
            </a:r>
          </a:p>
          <a:p>
            <a:pPr marL="0" indent="0" fontAlgn="base">
              <a:buNone/>
            </a:pPr>
            <a:r>
              <a:rPr lang="en-US" dirty="0"/>
              <a:t>&lt;/html&gt;</a:t>
            </a:r>
          </a:p>
          <a:p>
            <a:pPr marL="0" indent="0" fontAlgn="base">
              <a:buNone/>
            </a:pPr>
            <a:r>
              <a:rPr lang="en-US" dirty="0"/>
              <a:t>&lt;/</a:t>
            </a:r>
            <a:r>
              <a:rPr lang="en-US" dirty="0" err="1"/>
              <a:t>jsp:root</a:t>
            </a:r>
            <a:r>
              <a:rPr lang="en-US" dirty="0"/>
              <a:t>&gt;</a:t>
            </a:r>
          </a:p>
          <a:p>
            <a:endParaRPr lang="en-US" dirty="0"/>
          </a:p>
        </p:txBody>
      </p:sp>
    </p:spTree>
    <p:extLst>
      <p:ext uri="{BB962C8B-B14F-4D97-AF65-F5344CB8AC3E}">
        <p14:creationId xmlns:p14="http://schemas.microsoft.com/office/powerpoint/2010/main" val="3179628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JSP </a:t>
            </a:r>
            <a:r>
              <a:rPr lang="en-US" b="1" dirty="0" smtClean="0"/>
              <a:t>elements(tags) </a:t>
            </a:r>
            <a:endParaRPr lang="en-US" dirty="0"/>
          </a:p>
        </p:txBody>
      </p:sp>
      <p:sp>
        <p:nvSpPr>
          <p:cNvPr id="3" name="Content Placeholder 2"/>
          <p:cNvSpPr>
            <a:spLocks noGrp="1"/>
          </p:cNvSpPr>
          <p:nvPr>
            <p:ph idx="1"/>
          </p:nvPr>
        </p:nvSpPr>
        <p:spPr>
          <a:xfrm>
            <a:off x="228600" y="1600200"/>
            <a:ext cx="8610600" cy="5105400"/>
          </a:xfrm>
        </p:spPr>
        <p:txBody>
          <a:bodyPr>
            <a:normAutofit fontScale="70000" lnSpcReduction="20000"/>
          </a:bodyPr>
          <a:lstStyle/>
          <a:p>
            <a:r>
              <a:rPr lang="en-US" dirty="0"/>
              <a:t>There are mainly three groups of </a:t>
            </a:r>
            <a:r>
              <a:rPr lang="en-US" dirty="0" err="1"/>
              <a:t>jsp</a:t>
            </a:r>
            <a:r>
              <a:rPr lang="en-US" dirty="0"/>
              <a:t> tags(elements) </a:t>
            </a:r>
            <a:r>
              <a:rPr lang="en-US" dirty="0" smtClean="0"/>
              <a:t>av</a:t>
            </a:r>
            <a:r>
              <a:rPr lang="en-US" dirty="0"/>
              <a:t>ailable in java server page: </a:t>
            </a:r>
            <a:endParaRPr lang="en-US" dirty="0" smtClean="0"/>
          </a:p>
          <a:p>
            <a:endParaRPr lang="en-US" dirty="0"/>
          </a:p>
          <a:p>
            <a:r>
              <a:rPr lang="en-US" b="1" dirty="0"/>
              <a:t>1. JSP scripting elements </a:t>
            </a:r>
          </a:p>
          <a:p>
            <a:r>
              <a:rPr lang="en-US" dirty="0"/>
              <a:t>1.1 JSP </a:t>
            </a:r>
            <a:r>
              <a:rPr lang="en-US" dirty="0" err="1"/>
              <a:t>scriptlet</a:t>
            </a:r>
            <a:r>
              <a:rPr lang="en-US" dirty="0"/>
              <a:t> tag </a:t>
            </a:r>
          </a:p>
          <a:p>
            <a:r>
              <a:rPr lang="en-US" dirty="0"/>
              <a:t>1.2 JSP expression tag </a:t>
            </a:r>
          </a:p>
          <a:p>
            <a:r>
              <a:rPr lang="en-US" dirty="0"/>
              <a:t>1.3 JSP declaration tag </a:t>
            </a:r>
          </a:p>
          <a:p>
            <a:r>
              <a:rPr lang="en-US" dirty="0"/>
              <a:t>1.4 Comment tag </a:t>
            </a:r>
            <a:endParaRPr lang="en-US" dirty="0" smtClean="0"/>
          </a:p>
          <a:p>
            <a:endParaRPr lang="en-US" dirty="0"/>
          </a:p>
          <a:p>
            <a:r>
              <a:rPr lang="en-US" b="1" dirty="0"/>
              <a:t>2. JSP directive elements </a:t>
            </a:r>
          </a:p>
          <a:p>
            <a:r>
              <a:rPr lang="en-US" dirty="0" smtClean="0"/>
              <a:t>2.1 </a:t>
            </a:r>
            <a:r>
              <a:rPr lang="en-US" dirty="0"/>
              <a:t>page directive </a:t>
            </a:r>
          </a:p>
          <a:p>
            <a:r>
              <a:rPr lang="en-US" dirty="0"/>
              <a:t>2.2 include directive </a:t>
            </a:r>
          </a:p>
          <a:p>
            <a:r>
              <a:rPr lang="en-US" dirty="0"/>
              <a:t>2.3 </a:t>
            </a:r>
            <a:r>
              <a:rPr lang="en-US" dirty="0" err="1"/>
              <a:t>taglib</a:t>
            </a:r>
            <a:r>
              <a:rPr lang="en-US" dirty="0"/>
              <a:t> directive </a:t>
            </a:r>
            <a:endParaRPr lang="en-US" dirty="0" smtClean="0"/>
          </a:p>
          <a:p>
            <a:endParaRPr lang="en-US" dirty="0"/>
          </a:p>
          <a:p>
            <a:r>
              <a:rPr lang="en-US" b="1" dirty="0"/>
              <a:t>3. JSP standard action elements </a:t>
            </a:r>
          </a:p>
        </p:txBody>
      </p:sp>
    </p:spTree>
    <p:extLst>
      <p:ext uri="{BB962C8B-B14F-4D97-AF65-F5344CB8AC3E}">
        <p14:creationId xmlns:p14="http://schemas.microsoft.com/office/powerpoint/2010/main" val="15584950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b="1" dirty="0"/>
              <a:t>JSP scripting elements </a:t>
            </a:r>
            <a:endParaRPr lang="en-US" dirty="0"/>
          </a:p>
        </p:txBody>
      </p:sp>
      <p:sp>
        <p:nvSpPr>
          <p:cNvPr id="3" name="Content Placeholder 2"/>
          <p:cNvSpPr>
            <a:spLocks noGrp="1"/>
          </p:cNvSpPr>
          <p:nvPr>
            <p:ph idx="1"/>
          </p:nvPr>
        </p:nvSpPr>
        <p:spPr>
          <a:xfrm>
            <a:off x="228600" y="1600200"/>
            <a:ext cx="8686800" cy="5029200"/>
          </a:xfrm>
        </p:spPr>
        <p:txBody>
          <a:bodyPr>
            <a:normAutofit fontScale="92500" lnSpcReduction="20000"/>
          </a:bodyPr>
          <a:lstStyle/>
          <a:p>
            <a:pPr algn="just"/>
            <a:r>
              <a:rPr lang="en-US" dirty="0"/>
              <a:t>The scripting elements provides the ability to insert java code inside the </a:t>
            </a:r>
            <a:r>
              <a:rPr lang="en-US" dirty="0" err="1"/>
              <a:t>jsp</a:t>
            </a:r>
            <a:r>
              <a:rPr lang="en-US" dirty="0"/>
              <a:t>. JSP Scripting element are written inside &lt;% %&gt; tags. These code inside &lt;% %&gt; tags are processed by the JSP engine during translation of the JSP page. Any other text in the JSP page is considered as HTML code or plain text. </a:t>
            </a:r>
          </a:p>
          <a:p>
            <a:pPr algn="just"/>
            <a:r>
              <a:rPr lang="en-US" dirty="0"/>
              <a:t>There are four types of scripting elements: </a:t>
            </a:r>
          </a:p>
          <a:p>
            <a:pPr algn="just"/>
            <a:r>
              <a:rPr lang="en-US" dirty="0" err="1" smtClean="0"/>
              <a:t>scriptlet</a:t>
            </a:r>
            <a:r>
              <a:rPr lang="en-US" dirty="0" smtClean="0"/>
              <a:t> </a:t>
            </a:r>
            <a:r>
              <a:rPr lang="en-US" dirty="0"/>
              <a:t>tag </a:t>
            </a:r>
          </a:p>
          <a:p>
            <a:pPr algn="just"/>
            <a:r>
              <a:rPr lang="en-US" dirty="0" smtClean="0"/>
              <a:t>expression </a:t>
            </a:r>
            <a:r>
              <a:rPr lang="en-US" dirty="0"/>
              <a:t>tag </a:t>
            </a:r>
          </a:p>
          <a:p>
            <a:pPr algn="just"/>
            <a:r>
              <a:rPr lang="en-US" dirty="0" smtClean="0"/>
              <a:t>declaration </a:t>
            </a:r>
            <a:r>
              <a:rPr lang="en-US" dirty="0"/>
              <a:t>tag </a:t>
            </a:r>
          </a:p>
          <a:p>
            <a:pPr algn="just"/>
            <a:r>
              <a:rPr lang="en-US" dirty="0" smtClean="0"/>
              <a:t>Comment </a:t>
            </a:r>
            <a:r>
              <a:rPr lang="en-US" dirty="0"/>
              <a:t>tag </a:t>
            </a:r>
          </a:p>
          <a:p>
            <a:pPr algn="just"/>
            <a:endParaRPr lang="en-US" dirty="0"/>
          </a:p>
        </p:txBody>
      </p:sp>
    </p:spTree>
    <p:extLst>
      <p:ext uri="{BB962C8B-B14F-4D97-AF65-F5344CB8AC3E}">
        <p14:creationId xmlns:p14="http://schemas.microsoft.com/office/powerpoint/2010/main" val="24764626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scriptlet</a:t>
            </a:r>
            <a:r>
              <a:rPr lang="en-US" b="1" dirty="0"/>
              <a:t> tag </a:t>
            </a:r>
            <a:endParaRPr lang="en-US" dirty="0"/>
          </a:p>
        </p:txBody>
      </p:sp>
      <p:sp>
        <p:nvSpPr>
          <p:cNvPr id="3" name="Content Placeholder 2"/>
          <p:cNvSpPr>
            <a:spLocks noGrp="1"/>
          </p:cNvSpPr>
          <p:nvPr>
            <p:ph idx="1"/>
          </p:nvPr>
        </p:nvSpPr>
        <p:spPr/>
        <p:txBody>
          <a:bodyPr/>
          <a:lstStyle/>
          <a:p>
            <a:r>
              <a:rPr lang="en-US" dirty="0"/>
              <a:t>A </a:t>
            </a:r>
            <a:r>
              <a:rPr lang="en-US" dirty="0" err="1"/>
              <a:t>scriptlet</a:t>
            </a:r>
            <a:r>
              <a:rPr lang="en-US" dirty="0"/>
              <a:t> is a valid code in java and is </a:t>
            </a:r>
            <a:r>
              <a:rPr lang="en-US" b="1" dirty="0"/>
              <a:t>placed in the </a:t>
            </a:r>
            <a:r>
              <a:rPr lang="en-US" b="1" dirty="0" err="1"/>
              <a:t>jspService</a:t>
            </a:r>
            <a:r>
              <a:rPr lang="en-US" b="1" dirty="0"/>
              <a:t>()</a:t>
            </a:r>
            <a:r>
              <a:rPr lang="en-US" dirty="0"/>
              <a:t> method of the JSP engine at the time of running. The </a:t>
            </a:r>
            <a:r>
              <a:rPr lang="en-US" dirty="0" err="1"/>
              <a:t>scriplet</a:t>
            </a:r>
            <a:r>
              <a:rPr lang="en-US" dirty="0"/>
              <a:t> syntax is – </a:t>
            </a:r>
          </a:p>
          <a:p>
            <a:r>
              <a:rPr lang="en-US" dirty="0"/>
              <a:t>&lt;% java code %&gt; </a:t>
            </a:r>
          </a:p>
        </p:txBody>
      </p:sp>
    </p:spTree>
    <p:extLst>
      <p:ext uri="{BB962C8B-B14F-4D97-AF65-F5344CB8AC3E}">
        <p14:creationId xmlns:p14="http://schemas.microsoft.com/office/powerpoint/2010/main" val="3824076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 of JSP </a:t>
            </a:r>
            <a:r>
              <a:rPr lang="en-US" b="1" dirty="0" err="1"/>
              <a:t>scriptlet</a:t>
            </a:r>
            <a:r>
              <a:rPr lang="en-US" b="1" dirty="0"/>
              <a:t> tag that prints the user name </a:t>
            </a:r>
            <a:endParaRPr lang="en-US" dirty="0"/>
          </a:p>
        </p:txBody>
      </p:sp>
      <p:sp>
        <p:nvSpPr>
          <p:cNvPr id="3" name="Content Placeholder 2"/>
          <p:cNvSpPr>
            <a:spLocks noGrp="1"/>
          </p:cNvSpPr>
          <p:nvPr>
            <p:ph idx="1"/>
          </p:nvPr>
        </p:nvSpPr>
        <p:spPr>
          <a:xfrm>
            <a:off x="228600" y="1600200"/>
            <a:ext cx="8534400" cy="5257800"/>
          </a:xfrm>
        </p:spPr>
        <p:txBody>
          <a:bodyPr>
            <a:normAutofit fontScale="77500" lnSpcReduction="20000"/>
          </a:bodyPr>
          <a:lstStyle/>
          <a:p>
            <a:r>
              <a:rPr lang="en-US" dirty="0"/>
              <a:t>In this example, we have created two files index.html and </a:t>
            </a:r>
            <a:r>
              <a:rPr lang="en-US" dirty="0" err="1"/>
              <a:t>welcome.jsp</a:t>
            </a:r>
            <a:r>
              <a:rPr lang="en-US" dirty="0"/>
              <a:t>. The index.html file gets the username from the user and the </a:t>
            </a:r>
            <a:r>
              <a:rPr lang="en-US" dirty="0" err="1"/>
              <a:t>welcome.jsp</a:t>
            </a:r>
            <a:r>
              <a:rPr lang="en-US" dirty="0"/>
              <a:t> file prints the username with the welcome message. </a:t>
            </a:r>
          </a:p>
          <a:p>
            <a:pPr marL="0" indent="0">
              <a:buNone/>
            </a:pPr>
            <a:endParaRPr lang="en-US" b="1" dirty="0" smtClean="0"/>
          </a:p>
          <a:p>
            <a:pPr marL="0" indent="0">
              <a:buNone/>
            </a:pPr>
            <a:r>
              <a:rPr lang="en-US" b="1" dirty="0" smtClean="0"/>
              <a:t>index.html </a:t>
            </a:r>
            <a:endParaRPr lang="en-US" dirty="0"/>
          </a:p>
          <a:p>
            <a:pPr marL="0" indent="0">
              <a:buNone/>
            </a:pPr>
            <a:r>
              <a:rPr lang="en-US" dirty="0"/>
              <a:t>&lt;html&gt; </a:t>
            </a:r>
          </a:p>
          <a:p>
            <a:pPr marL="0" indent="0">
              <a:buNone/>
            </a:pPr>
            <a:r>
              <a:rPr lang="en-US" dirty="0"/>
              <a:t>&lt;body&gt; </a:t>
            </a:r>
          </a:p>
          <a:p>
            <a:pPr marL="0" indent="0">
              <a:buNone/>
            </a:pPr>
            <a:r>
              <a:rPr lang="en-US" dirty="0"/>
              <a:t>&lt;form action="</a:t>
            </a:r>
            <a:r>
              <a:rPr lang="en-US" dirty="0" err="1"/>
              <a:t>welcome.jsp</a:t>
            </a:r>
            <a:r>
              <a:rPr lang="en-US" dirty="0"/>
              <a:t>"&gt; </a:t>
            </a:r>
          </a:p>
          <a:p>
            <a:pPr marL="0" indent="0">
              <a:buNone/>
            </a:pPr>
            <a:r>
              <a:rPr lang="en-US" dirty="0"/>
              <a:t>&lt;input type="text" name="</a:t>
            </a:r>
            <a:r>
              <a:rPr lang="en-US" dirty="0" err="1"/>
              <a:t>uname</a:t>
            </a:r>
            <a:r>
              <a:rPr lang="en-US" dirty="0"/>
              <a:t>"&gt; </a:t>
            </a:r>
          </a:p>
          <a:p>
            <a:pPr marL="0" indent="0">
              <a:buNone/>
            </a:pPr>
            <a:r>
              <a:rPr lang="en-US" dirty="0"/>
              <a:t>&lt;input type="submit" value="go"&gt;&lt;</a:t>
            </a:r>
            <a:r>
              <a:rPr lang="en-US" dirty="0" err="1"/>
              <a:t>br</a:t>
            </a:r>
            <a:r>
              <a:rPr lang="en-US" dirty="0"/>
              <a:t>/&gt; </a:t>
            </a:r>
          </a:p>
          <a:p>
            <a:pPr marL="0" indent="0">
              <a:buNone/>
            </a:pPr>
            <a:r>
              <a:rPr lang="en-US" dirty="0"/>
              <a:t>&lt;/form&gt; </a:t>
            </a:r>
          </a:p>
          <a:p>
            <a:pPr marL="0" indent="0">
              <a:buNone/>
            </a:pPr>
            <a:r>
              <a:rPr lang="en-US" dirty="0"/>
              <a:t>&lt;/body&gt; </a:t>
            </a:r>
          </a:p>
          <a:p>
            <a:pPr marL="0" indent="0">
              <a:buNone/>
            </a:pPr>
            <a:r>
              <a:rPr lang="en-US" dirty="0"/>
              <a:t>&lt;/html&gt; </a:t>
            </a:r>
          </a:p>
        </p:txBody>
      </p:sp>
    </p:spTree>
    <p:extLst>
      <p:ext uri="{BB962C8B-B14F-4D97-AF65-F5344CB8AC3E}">
        <p14:creationId xmlns:p14="http://schemas.microsoft.com/office/powerpoint/2010/main" val="11392187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34400" cy="4525963"/>
          </a:xfrm>
        </p:spPr>
        <p:txBody>
          <a:bodyPr>
            <a:normAutofit fontScale="85000" lnSpcReduction="20000"/>
          </a:bodyPr>
          <a:lstStyle/>
          <a:p>
            <a:pPr marL="0" indent="0">
              <a:buNone/>
            </a:pPr>
            <a:r>
              <a:rPr lang="en-US" b="1" dirty="0" err="1"/>
              <a:t>welcome.jsp</a:t>
            </a:r>
            <a:r>
              <a:rPr lang="en-US" b="1" dirty="0"/>
              <a:t> </a:t>
            </a:r>
            <a:endParaRPr lang="en-US" dirty="0"/>
          </a:p>
          <a:p>
            <a:pPr marL="0" indent="0">
              <a:buNone/>
            </a:pPr>
            <a:r>
              <a:rPr lang="en-US" dirty="0"/>
              <a:t>&lt;html&gt; </a:t>
            </a:r>
          </a:p>
          <a:p>
            <a:pPr marL="0" indent="0">
              <a:buNone/>
            </a:pPr>
            <a:r>
              <a:rPr lang="en-US" dirty="0"/>
              <a:t>&lt;body&gt; </a:t>
            </a:r>
          </a:p>
          <a:p>
            <a:pPr marL="0" indent="0">
              <a:buNone/>
            </a:pPr>
            <a:r>
              <a:rPr lang="en-US" dirty="0"/>
              <a:t>&lt;% </a:t>
            </a:r>
          </a:p>
          <a:p>
            <a:pPr marL="0" indent="0">
              <a:buNone/>
            </a:pPr>
            <a:r>
              <a:rPr lang="en-US" dirty="0"/>
              <a:t>String name=</a:t>
            </a:r>
            <a:r>
              <a:rPr lang="en-US" dirty="0" err="1"/>
              <a:t>request.getParameter</a:t>
            </a:r>
            <a:r>
              <a:rPr lang="en-US" dirty="0"/>
              <a:t>("</a:t>
            </a:r>
            <a:r>
              <a:rPr lang="en-US" dirty="0" err="1"/>
              <a:t>uname</a:t>
            </a:r>
            <a:r>
              <a:rPr lang="en-US" dirty="0"/>
              <a:t>"); </a:t>
            </a:r>
          </a:p>
          <a:p>
            <a:pPr marL="0" indent="0">
              <a:buNone/>
            </a:pPr>
            <a:r>
              <a:rPr lang="en-US" dirty="0" err="1"/>
              <a:t>out.print</a:t>
            </a:r>
            <a:r>
              <a:rPr lang="en-US" dirty="0"/>
              <a:t>("welcome "+name); </a:t>
            </a:r>
          </a:p>
          <a:p>
            <a:pPr marL="0" indent="0">
              <a:buNone/>
            </a:pPr>
            <a:r>
              <a:rPr lang="en-US" dirty="0"/>
              <a:t>%&gt; </a:t>
            </a:r>
          </a:p>
          <a:p>
            <a:pPr marL="0" indent="0">
              <a:buNone/>
            </a:pPr>
            <a:r>
              <a:rPr lang="en-US" dirty="0"/>
              <a:t>&lt;/form&gt; </a:t>
            </a:r>
          </a:p>
          <a:p>
            <a:pPr marL="0" indent="0">
              <a:buNone/>
            </a:pPr>
            <a:r>
              <a:rPr lang="en-US" dirty="0"/>
              <a:t>&lt;/body&gt; </a:t>
            </a:r>
          </a:p>
          <a:p>
            <a:pPr marL="0" indent="0">
              <a:buNone/>
            </a:pPr>
            <a:r>
              <a:rPr lang="en-US" dirty="0"/>
              <a:t>&lt;/html&gt; </a:t>
            </a:r>
          </a:p>
        </p:txBody>
      </p:sp>
    </p:spTree>
    <p:extLst>
      <p:ext uri="{BB962C8B-B14F-4D97-AF65-F5344CB8AC3E}">
        <p14:creationId xmlns:p14="http://schemas.microsoft.com/office/powerpoint/2010/main" val="3051936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JSP expression tag </a:t>
            </a:r>
            <a:endParaRPr lang="en-US" dirty="0"/>
          </a:p>
        </p:txBody>
      </p:sp>
      <p:sp>
        <p:nvSpPr>
          <p:cNvPr id="3" name="Content Placeholder 2"/>
          <p:cNvSpPr>
            <a:spLocks noGrp="1"/>
          </p:cNvSpPr>
          <p:nvPr>
            <p:ph idx="1"/>
          </p:nvPr>
        </p:nvSpPr>
        <p:spPr/>
        <p:txBody>
          <a:bodyPr/>
          <a:lstStyle/>
          <a:p>
            <a:r>
              <a:rPr lang="en-US" dirty="0"/>
              <a:t>The code placed within expression tag is written to the output stream of the response. So you </a:t>
            </a:r>
            <a:r>
              <a:rPr lang="en-US" b="1" dirty="0"/>
              <a:t>need not write </a:t>
            </a:r>
            <a:r>
              <a:rPr lang="en-US" b="1" dirty="0" err="1"/>
              <a:t>out.print</a:t>
            </a:r>
            <a:r>
              <a:rPr lang="en-US" b="1" dirty="0"/>
              <a:t>() </a:t>
            </a:r>
            <a:r>
              <a:rPr lang="en-US" dirty="0"/>
              <a:t>to write data. It is mainly used to </a:t>
            </a:r>
            <a:r>
              <a:rPr lang="en-US" b="1" dirty="0"/>
              <a:t>print the values of variable or method. </a:t>
            </a:r>
            <a:endParaRPr lang="en-US" b="1" dirty="0" smtClean="0"/>
          </a:p>
          <a:p>
            <a:r>
              <a:rPr lang="en-US" b="1" dirty="0"/>
              <a:t>Note: Do not end your statement with semicolon in case of expression tag. </a:t>
            </a:r>
            <a:endParaRPr lang="en-US" dirty="0"/>
          </a:p>
        </p:txBody>
      </p:sp>
    </p:spTree>
    <p:extLst>
      <p:ext uri="{BB962C8B-B14F-4D97-AF65-F5344CB8AC3E}">
        <p14:creationId xmlns:p14="http://schemas.microsoft.com/office/powerpoint/2010/main" val="2938953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1" dirty="0"/>
              <a:t>JSP Request Model </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1619250"/>
            <a:ext cx="8724900" cy="478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10306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 of JSP expression tag that prints the user name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index.html </a:t>
            </a:r>
            <a:endParaRPr lang="en-US" dirty="0"/>
          </a:p>
          <a:p>
            <a:pPr marL="0" indent="0">
              <a:buNone/>
            </a:pPr>
            <a:r>
              <a:rPr lang="en-US" dirty="0"/>
              <a:t>&lt;html&gt; </a:t>
            </a:r>
          </a:p>
          <a:p>
            <a:pPr marL="0" indent="0">
              <a:buNone/>
            </a:pPr>
            <a:r>
              <a:rPr lang="en-US" dirty="0"/>
              <a:t>&lt;body&gt; </a:t>
            </a:r>
          </a:p>
          <a:p>
            <a:pPr marL="0" indent="0">
              <a:buNone/>
            </a:pPr>
            <a:r>
              <a:rPr lang="en-US" dirty="0"/>
              <a:t>&lt;form action="</a:t>
            </a:r>
            <a:r>
              <a:rPr lang="en-US" dirty="0" err="1"/>
              <a:t>welcome.jsp</a:t>
            </a:r>
            <a:r>
              <a:rPr lang="en-US" dirty="0"/>
              <a:t>"&gt; </a:t>
            </a:r>
          </a:p>
          <a:p>
            <a:pPr marL="0" indent="0">
              <a:buNone/>
            </a:pPr>
            <a:r>
              <a:rPr lang="en-US" dirty="0"/>
              <a:t>&lt;input type="text" name="</a:t>
            </a:r>
            <a:r>
              <a:rPr lang="en-US" dirty="0" err="1"/>
              <a:t>uname</a:t>
            </a:r>
            <a:r>
              <a:rPr lang="en-US" dirty="0"/>
              <a:t>"&gt;&lt;</a:t>
            </a:r>
            <a:r>
              <a:rPr lang="en-US" dirty="0" err="1"/>
              <a:t>br</a:t>
            </a:r>
            <a:r>
              <a:rPr lang="en-US" dirty="0"/>
              <a:t>/&gt; </a:t>
            </a:r>
          </a:p>
          <a:p>
            <a:pPr marL="0" indent="0">
              <a:buNone/>
            </a:pPr>
            <a:r>
              <a:rPr lang="en-US" dirty="0"/>
              <a:t>&lt;input type="submit" value="go"&gt; </a:t>
            </a:r>
          </a:p>
          <a:p>
            <a:pPr marL="0" indent="0">
              <a:buNone/>
            </a:pPr>
            <a:r>
              <a:rPr lang="en-US" dirty="0"/>
              <a:t>&lt;/form&gt; </a:t>
            </a:r>
            <a:endParaRPr lang="en-US" dirty="0" smtClean="0"/>
          </a:p>
          <a:p>
            <a:pPr marL="0" indent="0">
              <a:buNone/>
            </a:pPr>
            <a:r>
              <a:rPr lang="en-US" dirty="0"/>
              <a:t>&lt;/html&gt; </a:t>
            </a:r>
          </a:p>
        </p:txBody>
      </p:sp>
    </p:spTree>
    <p:extLst>
      <p:ext uri="{BB962C8B-B14F-4D97-AF65-F5344CB8AC3E}">
        <p14:creationId xmlns:p14="http://schemas.microsoft.com/office/powerpoint/2010/main" val="26787791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534400" cy="4525963"/>
          </a:xfrm>
        </p:spPr>
        <p:txBody>
          <a:bodyPr>
            <a:normAutofit lnSpcReduction="10000"/>
          </a:bodyPr>
          <a:lstStyle/>
          <a:p>
            <a:pPr marL="0" indent="0">
              <a:buNone/>
            </a:pPr>
            <a:r>
              <a:rPr lang="en-US" b="1" dirty="0" err="1"/>
              <a:t>welcome.jsp</a:t>
            </a:r>
            <a:r>
              <a:rPr lang="en-US" b="1" dirty="0"/>
              <a:t> </a:t>
            </a:r>
            <a:endParaRPr lang="en-US" dirty="0"/>
          </a:p>
          <a:p>
            <a:pPr marL="0" indent="0">
              <a:buNone/>
            </a:pPr>
            <a:r>
              <a:rPr lang="en-US" dirty="0"/>
              <a:t>&lt;html&gt; </a:t>
            </a:r>
          </a:p>
          <a:p>
            <a:pPr marL="0" indent="0">
              <a:buNone/>
            </a:pPr>
            <a:r>
              <a:rPr lang="en-US" dirty="0"/>
              <a:t>&lt;body&gt; </a:t>
            </a:r>
          </a:p>
          <a:p>
            <a:pPr marL="0" indent="0">
              <a:buNone/>
            </a:pPr>
            <a:r>
              <a:rPr lang="en-US" dirty="0"/>
              <a:t>&lt;%= "Welcome "+</a:t>
            </a:r>
            <a:r>
              <a:rPr lang="en-US" dirty="0" err="1"/>
              <a:t>request.getParameter</a:t>
            </a:r>
            <a:r>
              <a:rPr lang="en-US" dirty="0"/>
              <a:t>("</a:t>
            </a:r>
            <a:r>
              <a:rPr lang="en-US" dirty="0" err="1"/>
              <a:t>uname</a:t>
            </a:r>
            <a:r>
              <a:rPr lang="en-US" dirty="0"/>
              <a:t>") %&gt; </a:t>
            </a:r>
          </a:p>
          <a:p>
            <a:pPr marL="0" indent="0">
              <a:buNone/>
            </a:pPr>
            <a:r>
              <a:rPr lang="en-US" dirty="0"/>
              <a:t>&lt;/form&gt; </a:t>
            </a:r>
          </a:p>
          <a:p>
            <a:pPr marL="0" indent="0">
              <a:buNone/>
            </a:pPr>
            <a:r>
              <a:rPr lang="en-US" dirty="0"/>
              <a:t>&lt;/body&gt; </a:t>
            </a:r>
          </a:p>
          <a:p>
            <a:pPr marL="0" indent="0">
              <a:buNone/>
            </a:pPr>
            <a:r>
              <a:rPr lang="en-US" dirty="0"/>
              <a:t>&lt;/html&gt; </a:t>
            </a:r>
          </a:p>
        </p:txBody>
      </p:sp>
    </p:spTree>
    <p:extLst>
      <p:ext uri="{BB962C8B-B14F-4D97-AF65-F5344CB8AC3E}">
        <p14:creationId xmlns:p14="http://schemas.microsoft.com/office/powerpoint/2010/main" val="7888122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JSP Declaration Tag </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algn="just"/>
            <a:endParaRPr lang="en-US" dirty="0"/>
          </a:p>
          <a:p>
            <a:pPr algn="just"/>
            <a:r>
              <a:rPr lang="en-US" dirty="0"/>
              <a:t>The JSP declaration tag is used to declare fields and methods</a:t>
            </a:r>
            <a:r>
              <a:rPr lang="en-US" dirty="0" smtClean="0"/>
              <a:t>. The </a:t>
            </a:r>
            <a:r>
              <a:rPr lang="en-US" dirty="0"/>
              <a:t>code written inside the </a:t>
            </a:r>
            <a:r>
              <a:rPr lang="en-US" dirty="0" err="1"/>
              <a:t>jsp</a:t>
            </a:r>
            <a:r>
              <a:rPr lang="en-US" dirty="0"/>
              <a:t> declaration tag is </a:t>
            </a:r>
            <a:r>
              <a:rPr lang="en-US" b="1" dirty="0"/>
              <a:t>placed outside the service() </a:t>
            </a:r>
            <a:r>
              <a:rPr lang="en-US" dirty="0"/>
              <a:t>method of auto generated servlet. So it doesn't get memory at each request. </a:t>
            </a:r>
          </a:p>
          <a:p>
            <a:pPr algn="just"/>
            <a:r>
              <a:rPr lang="en-US" b="1" dirty="0"/>
              <a:t>The syntax of the declaration tag is as follows:</a:t>
            </a:r>
            <a:r>
              <a:rPr lang="en-US" dirty="0"/>
              <a:t> </a:t>
            </a:r>
          </a:p>
          <a:p>
            <a:pPr algn="just"/>
            <a:r>
              <a:rPr lang="en-US" dirty="0"/>
              <a:t>&lt;%! field or method declaration %&gt; </a:t>
            </a:r>
          </a:p>
        </p:txBody>
      </p:sp>
    </p:spTree>
    <p:extLst>
      <p:ext uri="{BB962C8B-B14F-4D97-AF65-F5344CB8AC3E}">
        <p14:creationId xmlns:p14="http://schemas.microsoft.com/office/powerpoint/2010/main" val="36877119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Difference between the </a:t>
            </a:r>
            <a:r>
              <a:rPr lang="en-US" b="1" dirty="0" err="1"/>
              <a:t>jsp</a:t>
            </a:r>
            <a:r>
              <a:rPr lang="en-US" b="1" dirty="0"/>
              <a:t> </a:t>
            </a:r>
            <a:r>
              <a:rPr lang="en-US" b="1" dirty="0" err="1"/>
              <a:t>scriptlet</a:t>
            </a:r>
            <a:r>
              <a:rPr lang="en-US" b="1" dirty="0"/>
              <a:t> tag and </a:t>
            </a:r>
            <a:r>
              <a:rPr lang="en-US" b="1" dirty="0" err="1"/>
              <a:t>jsp</a:t>
            </a:r>
            <a:r>
              <a:rPr lang="en-US" b="1" dirty="0"/>
              <a:t> declaration tag ? </a:t>
            </a:r>
            <a:endParaRPr lang="en-US" dirty="0"/>
          </a:p>
        </p:txBody>
      </p:sp>
      <p:sp>
        <p:nvSpPr>
          <p:cNvPr id="3" name="Content Placeholder 2"/>
          <p:cNvSpPr>
            <a:spLocks noGrp="1"/>
          </p:cNvSpPr>
          <p:nvPr>
            <p:ph idx="1"/>
          </p:nvPr>
        </p:nvSpPr>
        <p:spPr/>
        <p:txBody>
          <a:bodyPr/>
          <a:lstStyle/>
          <a:p>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57400"/>
            <a:ext cx="9044661"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9436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 of JSP declaration tag that declares method </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indent="0">
              <a:buNone/>
            </a:pPr>
            <a:r>
              <a:rPr lang="en-US" b="1" dirty="0" err="1"/>
              <a:t>index.jsp</a:t>
            </a:r>
            <a:r>
              <a:rPr lang="en-US" b="1" dirty="0"/>
              <a:t> </a:t>
            </a:r>
            <a:endParaRPr lang="en-US" dirty="0"/>
          </a:p>
          <a:p>
            <a:pPr marL="0" indent="0">
              <a:buNone/>
            </a:pPr>
            <a:r>
              <a:rPr lang="en-US" dirty="0"/>
              <a:t>&lt;html&gt; </a:t>
            </a:r>
          </a:p>
          <a:p>
            <a:pPr marL="0" indent="0">
              <a:buNone/>
            </a:pPr>
            <a:r>
              <a:rPr lang="en-US" dirty="0"/>
              <a:t>&lt;body&gt; </a:t>
            </a:r>
          </a:p>
          <a:p>
            <a:pPr marL="0" indent="0">
              <a:buNone/>
            </a:pPr>
            <a:r>
              <a:rPr lang="en-US" dirty="0"/>
              <a:t>&lt;%! </a:t>
            </a:r>
          </a:p>
          <a:p>
            <a:pPr marL="0" indent="0">
              <a:buNone/>
            </a:pPr>
            <a:r>
              <a:rPr lang="en-US" dirty="0"/>
              <a:t>int cube(int n</a:t>
            </a:r>
            <a:r>
              <a:rPr lang="en-US" dirty="0" smtClean="0"/>
              <a:t>)</a:t>
            </a:r>
          </a:p>
          <a:p>
            <a:pPr marL="0" indent="0">
              <a:buNone/>
            </a:pPr>
            <a:r>
              <a:rPr lang="en-US" dirty="0" smtClean="0"/>
              <a:t>{ </a:t>
            </a:r>
            <a:endParaRPr lang="en-US" dirty="0"/>
          </a:p>
          <a:p>
            <a:pPr marL="0" indent="0">
              <a:buNone/>
            </a:pPr>
            <a:r>
              <a:rPr lang="en-US" dirty="0"/>
              <a:t>return n*n*n*; </a:t>
            </a:r>
          </a:p>
          <a:p>
            <a:pPr marL="0" indent="0">
              <a:buNone/>
            </a:pPr>
            <a:r>
              <a:rPr lang="en-US" dirty="0"/>
              <a:t>} </a:t>
            </a:r>
          </a:p>
          <a:p>
            <a:pPr marL="0" indent="0">
              <a:buNone/>
            </a:pPr>
            <a:r>
              <a:rPr lang="en-US" dirty="0"/>
              <a:t>%&gt; </a:t>
            </a:r>
          </a:p>
          <a:p>
            <a:pPr marL="0" indent="0">
              <a:buNone/>
            </a:pPr>
            <a:r>
              <a:rPr lang="en-US" dirty="0"/>
              <a:t>&lt;%= "Cube of 3 is:"+cube(3) %&gt; </a:t>
            </a:r>
          </a:p>
          <a:p>
            <a:pPr marL="0" indent="0">
              <a:buNone/>
            </a:pPr>
            <a:r>
              <a:rPr lang="en-US" dirty="0"/>
              <a:t>&lt;/body&gt; </a:t>
            </a:r>
          </a:p>
          <a:p>
            <a:pPr marL="0" indent="0">
              <a:buNone/>
            </a:pPr>
            <a:r>
              <a:rPr lang="en-US" dirty="0"/>
              <a:t>&lt;/html&gt; </a:t>
            </a:r>
          </a:p>
        </p:txBody>
      </p:sp>
    </p:spTree>
    <p:extLst>
      <p:ext uri="{BB962C8B-B14F-4D97-AF65-F5344CB8AC3E}">
        <p14:creationId xmlns:p14="http://schemas.microsoft.com/office/powerpoint/2010/main" val="7178381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JSP directive elements </a:t>
            </a:r>
            <a:endParaRPr lang="en-US" dirty="0"/>
          </a:p>
        </p:txBody>
      </p:sp>
      <p:sp>
        <p:nvSpPr>
          <p:cNvPr id="3" name="Content Placeholder 2"/>
          <p:cNvSpPr>
            <a:spLocks noGrp="1"/>
          </p:cNvSpPr>
          <p:nvPr>
            <p:ph idx="1"/>
          </p:nvPr>
        </p:nvSpPr>
        <p:spPr>
          <a:xfrm>
            <a:off x="457200" y="1600200"/>
            <a:ext cx="8305800" cy="4953000"/>
          </a:xfrm>
        </p:spPr>
        <p:txBody>
          <a:bodyPr>
            <a:normAutofit fontScale="92500" lnSpcReduction="10000"/>
          </a:bodyPr>
          <a:lstStyle/>
          <a:p>
            <a:pPr algn="just"/>
            <a:r>
              <a:rPr lang="en-US" dirty="0"/>
              <a:t>The </a:t>
            </a:r>
            <a:r>
              <a:rPr lang="en-US" b="1" dirty="0" err="1"/>
              <a:t>jsp</a:t>
            </a:r>
            <a:r>
              <a:rPr lang="en-US" b="1" dirty="0"/>
              <a:t> directives </a:t>
            </a:r>
            <a:r>
              <a:rPr lang="en-US" dirty="0"/>
              <a:t>are messages that tells the web container how to translate a JSP page into the corresponding servlet. </a:t>
            </a:r>
            <a:endParaRPr lang="en-US" dirty="0" smtClean="0"/>
          </a:p>
          <a:p>
            <a:pPr algn="just"/>
            <a:r>
              <a:rPr lang="en-US" dirty="0"/>
              <a:t>There are three types of directives: </a:t>
            </a:r>
          </a:p>
          <a:p>
            <a:pPr algn="just"/>
            <a:r>
              <a:rPr lang="en-US" dirty="0" smtClean="0"/>
              <a:t>page </a:t>
            </a:r>
            <a:r>
              <a:rPr lang="en-US" dirty="0"/>
              <a:t>directive </a:t>
            </a:r>
          </a:p>
          <a:p>
            <a:pPr algn="just"/>
            <a:r>
              <a:rPr lang="en-US" dirty="0" smtClean="0"/>
              <a:t>include </a:t>
            </a:r>
            <a:r>
              <a:rPr lang="en-US" dirty="0"/>
              <a:t>directive </a:t>
            </a:r>
          </a:p>
          <a:p>
            <a:pPr algn="just"/>
            <a:r>
              <a:rPr lang="en-US" dirty="0" err="1" smtClean="0"/>
              <a:t>taglib</a:t>
            </a:r>
            <a:r>
              <a:rPr lang="en-US" dirty="0" smtClean="0"/>
              <a:t> </a:t>
            </a:r>
            <a:r>
              <a:rPr lang="en-US" dirty="0"/>
              <a:t>directive </a:t>
            </a:r>
            <a:endParaRPr lang="en-US" dirty="0" smtClean="0"/>
          </a:p>
          <a:p>
            <a:pPr algn="just"/>
            <a:endParaRPr lang="en-US" dirty="0"/>
          </a:p>
          <a:p>
            <a:r>
              <a:rPr lang="en-US" b="1" dirty="0"/>
              <a:t>Syntax of JSP Directive </a:t>
            </a:r>
            <a:endParaRPr lang="en-US" dirty="0"/>
          </a:p>
          <a:p>
            <a:r>
              <a:rPr lang="en-US" dirty="0"/>
              <a:t>&lt;%@ directive attribute="value" %&gt; </a:t>
            </a:r>
          </a:p>
          <a:p>
            <a:pPr algn="just"/>
            <a:endParaRPr lang="en-US" dirty="0"/>
          </a:p>
          <a:p>
            <a:pPr algn="just"/>
            <a:endParaRPr lang="en-US" dirty="0"/>
          </a:p>
        </p:txBody>
      </p:sp>
    </p:spTree>
    <p:extLst>
      <p:ext uri="{BB962C8B-B14F-4D97-AF65-F5344CB8AC3E}">
        <p14:creationId xmlns:p14="http://schemas.microsoft.com/office/powerpoint/2010/main" val="18877727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JSP page directive </a:t>
            </a:r>
            <a:endParaRPr lang="en-US" dirty="0"/>
          </a:p>
        </p:txBody>
      </p:sp>
      <p:sp>
        <p:nvSpPr>
          <p:cNvPr id="3" name="Content Placeholder 2"/>
          <p:cNvSpPr>
            <a:spLocks noGrp="1"/>
          </p:cNvSpPr>
          <p:nvPr>
            <p:ph idx="1"/>
          </p:nvPr>
        </p:nvSpPr>
        <p:spPr/>
        <p:txBody>
          <a:bodyPr/>
          <a:lstStyle/>
          <a:p>
            <a:r>
              <a:rPr lang="en-US" dirty="0"/>
              <a:t>The page directive defines attributes that apply to an entire JSP page. </a:t>
            </a:r>
            <a:endParaRPr lang="en-US" dirty="0" smtClean="0"/>
          </a:p>
          <a:p>
            <a:endParaRPr lang="en-US" dirty="0"/>
          </a:p>
          <a:p>
            <a:r>
              <a:rPr lang="en-US" b="1" dirty="0"/>
              <a:t>Syntax of JSP page directive </a:t>
            </a:r>
            <a:endParaRPr lang="en-US" dirty="0"/>
          </a:p>
          <a:p>
            <a:r>
              <a:rPr lang="en-US" dirty="0"/>
              <a:t>&lt;%@ page attribute="value" %&gt; </a:t>
            </a:r>
          </a:p>
        </p:txBody>
      </p:sp>
    </p:spTree>
    <p:extLst>
      <p:ext uri="{BB962C8B-B14F-4D97-AF65-F5344CB8AC3E}">
        <p14:creationId xmlns:p14="http://schemas.microsoft.com/office/powerpoint/2010/main" val="2398727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Attributes of JSP page directive </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endParaRPr lang="en-US" dirty="0"/>
          </a:p>
          <a:p>
            <a:r>
              <a:rPr lang="en-US" dirty="0" smtClean="0"/>
              <a:t>import </a:t>
            </a:r>
            <a:endParaRPr lang="en-US" dirty="0"/>
          </a:p>
          <a:p>
            <a:r>
              <a:rPr lang="en-US" dirty="0" err="1" smtClean="0"/>
              <a:t>contentType</a:t>
            </a:r>
            <a:r>
              <a:rPr lang="en-US" dirty="0" smtClean="0"/>
              <a:t> </a:t>
            </a:r>
            <a:endParaRPr lang="en-US" dirty="0"/>
          </a:p>
          <a:p>
            <a:r>
              <a:rPr lang="en-US" dirty="0" smtClean="0"/>
              <a:t>extends </a:t>
            </a:r>
            <a:endParaRPr lang="en-US" dirty="0"/>
          </a:p>
          <a:p>
            <a:r>
              <a:rPr lang="en-US" dirty="0" smtClean="0"/>
              <a:t>info </a:t>
            </a:r>
            <a:endParaRPr lang="en-US" dirty="0"/>
          </a:p>
          <a:p>
            <a:r>
              <a:rPr lang="en-US" dirty="0" smtClean="0"/>
              <a:t>buffer </a:t>
            </a:r>
            <a:endParaRPr lang="en-US" dirty="0"/>
          </a:p>
          <a:p>
            <a:r>
              <a:rPr lang="en-US" dirty="0" smtClean="0"/>
              <a:t>language </a:t>
            </a:r>
            <a:endParaRPr lang="en-US" dirty="0"/>
          </a:p>
          <a:p>
            <a:r>
              <a:rPr lang="en-US" dirty="0" err="1" smtClean="0"/>
              <a:t>isELIgnored</a:t>
            </a:r>
            <a:r>
              <a:rPr lang="en-US" dirty="0" smtClean="0"/>
              <a:t> </a:t>
            </a:r>
            <a:endParaRPr lang="en-US" dirty="0"/>
          </a:p>
          <a:p>
            <a:r>
              <a:rPr lang="en-US" dirty="0" err="1" smtClean="0"/>
              <a:t>isThreadSafe</a:t>
            </a:r>
            <a:r>
              <a:rPr lang="en-US" dirty="0" smtClean="0"/>
              <a:t> </a:t>
            </a:r>
            <a:endParaRPr lang="en-US" dirty="0"/>
          </a:p>
          <a:p>
            <a:r>
              <a:rPr lang="en-US" dirty="0" err="1" smtClean="0"/>
              <a:t>autoFlush</a:t>
            </a:r>
            <a:r>
              <a:rPr lang="en-US" dirty="0" smtClean="0"/>
              <a:t> </a:t>
            </a:r>
            <a:endParaRPr lang="en-US" dirty="0"/>
          </a:p>
          <a:p>
            <a:r>
              <a:rPr lang="en-US" dirty="0" smtClean="0"/>
              <a:t>session </a:t>
            </a:r>
            <a:endParaRPr lang="en-US" dirty="0"/>
          </a:p>
          <a:p>
            <a:r>
              <a:rPr lang="en-US" dirty="0" err="1" smtClean="0"/>
              <a:t>pageEncoding</a:t>
            </a:r>
            <a:r>
              <a:rPr lang="en-US" dirty="0" smtClean="0"/>
              <a:t> </a:t>
            </a:r>
            <a:endParaRPr lang="en-US" dirty="0"/>
          </a:p>
          <a:p>
            <a:r>
              <a:rPr lang="en-US" dirty="0" err="1" smtClean="0"/>
              <a:t>errorPage</a:t>
            </a:r>
            <a:r>
              <a:rPr lang="en-US" dirty="0" smtClean="0"/>
              <a:t> </a:t>
            </a:r>
            <a:endParaRPr lang="en-US" dirty="0"/>
          </a:p>
          <a:p>
            <a:r>
              <a:rPr lang="en-US" dirty="0" err="1" smtClean="0"/>
              <a:t>isErrorPage</a:t>
            </a:r>
            <a:r>
              <a:rPr lang="en-US" dirty="0" smtClean="0"/>
              <a:t> </a:t>
            </a:r>
            <a:endParaRPr lang="en-US" dirty="0"/>
          </a:p>
          <a:p>
            <a:endParaRPr lang="en-US" dirty="0"/>
          </a:p>
        </p:txBody>
      </p:sp>
    </p:spTree>
    <p:extLst>
      <p:ext uri="{BB962C8B-B14F-4D97-AF65-F5344CB8AC3E}">
        <p14:creationId xmlns:p14="http://schemas.microsoft.com/office/powerpoint/2010/main" val="2835864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763000" cy="6705600"/>
          </a:xfrm>
        </p:spPr>
        <p:txBody>
          <a:bodyPr>
            <a:normAutofit fontScale="70000" lnSpcReduction="20000"/>
          </a:bodyPr>
          <a:lstStyle/>
          <a:p>
            <a:pPr marL="0" indent="0" algn="just">
              <a:buNone/>
            </a:pPr>
            <a:r>
              <a:rPr lang="en-US" b="1" dirty="0" smtClean="0"/>
              <a:t>1)Import </a:t>
            </a:r>
            <a:endParaRPr lang="en-US" dirty="0"/>
          </a:p>
          <a:p>
            <a:pPr algn="just"/>
            <a:r>
              <a:rPr lang="en-US" dirty="0"/>
              <a:t>The import attribute is used to import </a:t>
            </a:r>
            <a:r>
              <a:rPr lang="en-US" dirty="0" err="1"/>
              <a:t>class,interface</a:t>
            </a:r>
            <a:r>
              <a:rPr lang="en-US" dirty="0"/>
              <a:t> or all the members of a package. It is similar to import keyword in java class or interface. </a:t>
            </a:r>
            <a:endParaRPr lang="en-US" dirty="0" smtClean="0"/>
          </a:p>
          <a:p>
            <a:pPr marL="0" indent="0" algn="just">
              <a:buNone/>
            </a:pPr>
            <a:r>
              <a:rPr lang="en-US" b="1" dirty="0"/>
              <a:t>2)</a:t>
            </a:r>
            <a:r>
              <a:rPr lang="en-US" b="1" dirty="0" err="1"/>
              <a:t>contentType</a:t>
            </a:r>
            <a:r>
              <a:rPr lang="en-US" b="1" dirty="0"/>
              <a:t> </a:t>
            </a:r>
            <a:endParaRPr lang="en-US" dirty="0"/>
          </a:p>
          <a:p>
            <a:pPr algn="just"/>
            <a:r>
              <a:rPr lang="en-US" dirty="0"/>
              <a:t>The </a:t>
            </a:r>
            <a:r>
              <a:rPr lang="en-US" dirty="0" err="1"/>
              <a:t>contentType</a:t>
            </a:r>
            <a:r>
              <a:rPr lang="en-US" dirty="0"/>
              <a:t> attribute defines the MIME(Multipurpose Internet Mail Extension) type of the HTTP response</a:t>
            </a:r>
            <a:r>
              <a:rPr lang="en-US" dirty="0" smtClean="0"/>
              <a:t>.</a:t>
            </a:r>
          </a:p>
          <a:p>
            <a:pPr marL="0" indent="0" algn="just">
              <a:buNone/>
            </a:pPr>
            <a:r>
              <a:rPr lang="en-US" b="1" dirty="0"/>
              <a:t>3)extends </a:t>
            </a:r>
            <a:endParaRPr lang="en-US" dirty="0"/>
          </a:p>
          <a:p>
            <a:pPr algn="just"/>
            <a:r>
              <a:rPr lang="en-US" dirty="0"/>
              <a:t>The extends attribute defines the parent class that will be inherited by the generated </a:t>
            </a:r>
            <a:r>
              <a:rPr lang="en-US" dirty="0" err="1"/>
              <a:t>servlet.It</a:t>
            </a:r>
            <a:r>
              <a:rPr lang="en-US" dirty="0"/>
              <a:t> is rarely used. </a:t>
            </a:r>
            <a:endParaRPr lang="en-US" dirty="0" smtClean="0"/>
          </a:p>
          <a:p>
            <a:pPr marL="0" indent="0" algn="just">
              <a:buNone/>
            </a:pPr>
            <a:r>
              <a:rPr lang="en-US" b="1" dirty="0" smtClean="0"/>
              <a:t>4)Info </a:t>
            </a:r>
            <a:endParaRPr lang="en-US" dirty="0"/>
          </a:p>
          <a:p>
            <a:pPr algn="just"/>
            <a:r>
              <a:rPr lang="en-US" dirty="0"/>
              <a:t>This attribute simply sets the information of the JSP page which is retrieved later by using </a:t>
            </a:r>
            <a:r>
              <a:rPr lang="en-US" dirty="0" err="1"/>
              <a:t>getServletInfo</a:t>
            </a:r>
            <a:r>
              <a:rPr lang="en-US" dirty="0"/>
              <a:t>() method of Servlet interface. </a:t>
            </a:r>
            <a:endParaRPr lang="en-US" dirty="0" smtClean="0"/>
          </a:p>
          <a:p>
            <a:pPr marL="0" indent="0" algn="just">
              <a:buNone/>
            </a:pPr>
            <a:r>
              <a:rPr lang="en-US" b="1" dirty="0"/>
              <a:t>5)buffer </a:t>
            </a:r>
            <a:endParaRPr lang="en-US" dirty="0"/>
          </a:p>
          <a:p>
            <a:pPr algn="just"/>
            <a:r>
              <a:rPr lang="en-US" dirty="0"/>
              <a:t>The buffer attribute sets the buffer size in kilobytes to handle output generated by the JSP </a:t>
            </a:r>
            <a:r>
              <a:rPr lang="en-US" dirty="0" err="1"/>
              <a:t>page.The</a:t>
            </a:r>
            <a:r>
              <a:rPr lang="en-US" dirty="0"/>
              <a:t> default size of the buffer is 8Kb. </a:t>
            </a:r>
          </a:p>
          <a:p>
            <a:pPr marL="0" indent="0" algn="just">
              <a:buNone/>
            </a:pPr>
            <a:r>
              <a:rPr lang="en-US" b="1" dirty="0" smtClean="0"/>
              <a:t>6)language </a:t>
            </a:r>
            <a:endParaRPr lang="en-US" dirty="0"/>
          </a:p>
          <a:p>
            <a:pPr algn="just"/>
            <a:r>
              <a:rPr lang="en-US" dirty="0"/>
              <a:t>The language attribute specifies the scripting language used in the JSP page. The default value is "java". </a:t>
            </a:r>
          </a:p>
        </p:txBody>
      </p:sp>
    </p:spTree>
    <p:extLst>
      <p:ext uri="{BB962C8B-B14F-4D97-AF65-F5344CB8AC3E}">
        <p14:creationId xmlns:p14="http://schemas.microsoft.com/office/powerpoint/2010/main" val="3790633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85000" lnSpcReduction="20000"/>
          </a:bodyPr>
          <a:lstStyle/>
          <a:p>
            <a:pPr algn="just"/>
            <a:endParaRPr lang="en-US" dirty="0"/>
          </a:p>
          <a:p>
            <a:pPr marL="0" indent="0" algn="just">
              <a:buNone/>
            </a:pPr>
            <a:r>
              <a:rPr lang="en-US" b="1" dirty="0"/>
              <a:t>7)</a:t>
            </a:r>
            <a:r>
              <a:rPr lang="en-US" b="1" dirty="0" err="1"/>
              <a:t>isELIgnored</a:t>
            </a:r>
            <a:r>
              <a:rPr lang="en-US" b="1" dirty="0"/>
              <a:t> </a:t>
            </a:r>
            <a:endParaRPr lang="en-US" dirty="0"/>
          </a:p>
          <a:p>
            <a:pPr algn="just"/>
            <a:r>
              <a:rPr lang="en-US" dirty="0"/>
              <a:t>We can ignore the </a:t>
            </a:r>
            <a:r>
              <a:rPr lang="en-US" b="1" dirty="0"/>
              <a:t>Expression Language </a:t>
            </a:r>
            <a:r>
              <a:rPr lang="en-US" dirty="0"/>
              <a:t>(EL) in </a:t>
            </a:r>
            <a:r>
              <a:rPr lang="en-US" dirty="0" err="1"/>
              <a:t>jsp</a:t>
            </a:r>
            <a:r>
              <a:rPr lang="en-US" dirty="0"/>
              <a:t> by the </a:t>
            </a:r>
            <a:r>
              <a:rPr lang="en-US" dirty="0" err="1"/>
              <a:t>isELIgnored</a:t>
            </a:r>
            <a:r>
              <a:rPr lang="en-US" dirty="0"/>
              <a:t> attribute. By default its value is false i.e. Expression Language is enabled by default. </a:t>
            </a:r>
          </a:p>
          <a:p>
            <a:pPr marL="0" indent="0" algn="just">
              <a:buNone/>
            </a:pPr>
            <a:r>
              <a:rPr lang="en-US" b="1" dirty="0"/>
              <a:t>8)</a:t>
            </a:r>
            <a:r>
              <a:rPr lang="en-US" b="1" dirty="0" err="1"/>
              <a:t>isThreadSafe</a:t>
            </a:r>
            <a:r>
              <a:rPr lang="en-US" b="1" dirty="0"/>
              <a:t> </a:t>
            </a:r>
            <a:endParaRPr lang="en-US" dirty="0"/>
          </a:p>
          <a:p>
            <a:pPr algn="just"/>
            <a:r>
              <a:rPr lang="en-US" dirty="0"/>
              <a:t>Servlet and JSP both are </a:t>
            </a:r>
            <a:r>
              <a:rPr lang="en-US" dirty="0" err="1"/>
              <a:t>multithreaded.If</a:t>
            </a:r>
            <a:r>
              <a:rPr lang="en-US" dirty="0"/>
              <a:t> you want to control this </a:t>
            </a:r>
            <a:r>
              <a:rPr lang="en-US" dirty="0" err="1"/>
              <a:t>behaviour</a:t>
            </a:r>
            <a:r>
              <a:rPr lang="en-US" dirty="0"/>
              <a:t> of JSP page, you can use </a:t>
            </a:r>
            <a:r>
              <a:rPr lang="en-US" dirty="0" err="1"/>
              <a:t>isThreadSafe</a:t>
            </a:r>
            <a:r>
              <a:rPr lang="en-US" dirty="0"/>
              <a:t> attribute of page directive</a:t>
            </a:r>
            <a:r>
              <a:rPr lang="en-US" dirty="0" smtClean="0"/>
              <a:t>.</a:t>
            </a:r>
          </a:p>
          <a:p>
            <a:pPr marL="0" indent="0" algn="just">
              <a:buNone/>
            </a:pPr>
            <a:r>
              <a:rPr lang="en-US" b="1" dirty="0"/>
              <a:t>9)</a:t>
            </a:r>
            <a:r>
              <a:rPr lang="en-US" b="1" dirty="0" err="1"/>
              <a:t>errorPage</a:t>
            </a:r>
            <a:r>
              <a:rPr lang="en-US" b="1" dirty="0"/>
              <a:t> </a:t>
            </a:r>
            <a:endParaRPr lang="en-US" dirty="0"/>
          </a:p>
          <a:p>
            <a:pPr algn="just"/>
            <a:r>
              <a:rPr lang="en-US" dirty="0"/>
              <a:t>The </a:t>
            </a:r>
            <a:r>
              <a:rPr lang="en-US" dirty="0" err="1"/>
              <a:t>errorPage</a:t>
            </a:r>
            <a:r>
              <a:rPr lang="en-US" dirty="0"/>
              <a:t> attribute is used to define the error page, if exception occurs in the current page, it will be redirected to the error page. </a:t>
            </a:r>
            <a:endParaRPr lang="en-US" dirty="0" smtClean="0"/>
          </a:p>
          <a:p>
            <a:pPr marL="0" indent="0" algn="just">
              <a:buNone/>
            </a:pPr>
            <a:r>
              <a:rPr lang="en-US" b="1" dirty="0"/>
              <a:t>10)</a:t>
            </a:r>
            <a:r>
              <a:rPr lang="en-US" b="1" dirty="0" err="1"/>
              <a:t>isErrorPage</a:t>
            </a:r>
            <a:r>
              <a:rPr lang="en-US" b="1" dirty="0"/>
              <a:t> </a:t>
            </a:r>
            <a:endParaRPr lang="en-US" dirty="0"/>
          </a:p>
          <a:p>
            <a:pPr algn="just"/>
            <a:r>
              <a:rPr lang="en-US" dirty="0"/>
              <a:t>The </a:t>
            </a:r>
            <a:r>
              <a:rPr lang="en-US" dirty="0" err="1"/>
              <a:t>isErrorPage</a:t>
            </a:r>
            <a:r>
              <a:rPr lang="en-US" dirty="0"/>
              <a:t> attribute is used to declare that the current page is the error page. </a:t>
            </a:r>
          </a:p>
        </p:txBody>
      </p:sp>
    </p:spTree>
    <p:extLst>
      <p:ext uri="{BB962C8B-B14F-4D97-AF65-F5344CB8AC3E}">
        <p14:creationId xmlns:p14="http://schemas.microsoft.com/office/powerpoint/2010/main" val="386773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Java Server Pages works?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When </a:t>
            </a:r>
            <a:r>
              <a:rPr lang="en-US" dirty="0"/>
              <a:t>a user calls a JSP page, the Web server calls the JSP engine which creates a Java source code from the JSP script and compile the class to provide a compiled file (with the .class extension). </a:t>
            </a:r>
          </a:p>
          <a:p>
            <a:pPr algn="just"/>
            <a:r>
              <a:rPr lang="en-US" dirty="0" smtClean="0"/>
              <a:t>Note </a:t>
            </a:r>
            <a:r>
              <a:rPr lang="en-US" dirty="0"/>
              <a:t>that: the JSP engine checks if the date of the .</a:t>
            </a:r>
            <a:r>
              <a:rPr lang="en-US" dirty="0" err="1"/>
              <a:t>jsp</a:t>
            </a:r>
            <a:r>
              <a:rPr lang="en-US" dirty="0"/>
              <a:t> file corresponds to the .class file. The JSP engine will convert and compile the class, only if the JSP script has been updated. </a:t>
            </a:r>
          </a:p>
          <a:p>
            <a:pPr algn="just"/>
            <a:endParaRPr lang="en-US" dirty="0"/>
          </a:p>
        </p:txBody>
      </p:sp>
    </p:spTree>
    <p:extLst>
      <p:ext uri="{BB962C8B-B14F-4D97-AF65-F5344CB8AC3E}">
        <p14:creationId xmlns:p14="http://schemas.microsoft.com/office/powerpoint/2010/main" val="32076465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JSP Include directive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a:t>
            </a:r>
            <a:r>
              <a:rPr lang="en-US" dirty="0"/>
              <a:t>include directive is </a:t>
            </a:r>
            <a:r>
              <a:rPr lang="en-US" b="1" dirty="0"/>
              <a:t>used to include the contents of any resource it may be </a:t>
            </a:r>
            <a:r>
              <a:rPr lang="en-US" b="1" dirty="0" err="1"/>
              <a:t>jsp</a:t>
            </a:r>
            <a:r>
              <a:rPr lang="en-US" b="1" dirty="0"/>
              <a:t> file, html file or text file.</a:t>
            </a:r>
            <a:r>
              <a:rPr lang="en-US" dirty="0"/>
              <a:t> The include directive includes the original content of the included resource at page translation time (the </a:t>
            </a:r>
            <a:r>
              <a:rPr lang="en-US" dirty="0" err="1"/>
              <a:t>jsp</a:t>
            </a:r>
            <a:r>
              <a:rPr lang="en-US" dirty="0"/>
              <a:t> page is translated only once so it will be better to include static resource). </a:t>
            </a:r>
            <a:endParaRPr lang="en-US" dirty="0" smtClean="0"/>
          </a:p>
          <a:p>
            <a:r>
              <a:rPr lang="en-US" b="1" dirty="0"/>
              <a:t>Syntax of include directive </a:t>
            </a:r>
            <a:endParaRPr lang="en-US" dirty="0"/>
          </a:p>
          <a:p>
            <a:r>
              <a:rPr lang="en-US" dirty="0"/>
              <a:t>&lt;%@ include file="</a:t>
            </a:r>
            <a:r>
              <a:rPr lang="en-US" dirty="0" err="1"/>
              <a:t>resourceName</a:t>
            </a:r>
            <a:r>
              <a:rPr lang="en-US" dirty="0"/>
              <a:t>" %&gt; </a:t>
            </a:r>
          </a:p>
        </p:txBody>
      </p:sp>
    </p:spTree>
    <p:extLst>
      <p:ext uri="{BB962C8B-B14F-4D97-AF65-F5344CB8AC3E}">
        <p14:creationId xmlns:p14="http://schemas.microsoft.com/office/powerpoint/2010/main" val="19182534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JSP </a:t>
            </a:r>
            <a:r>
              <a:rPr lang="en-US" b="1" dirty="0" err="1"/>
              <a:t>Taglib</a:t>
            </a:r>
            <a:r>
              <a:rPr lang="en-US" b="1" dirty="0"/>
              <a:t> directive </a:t>
            </a:r>
            <a:endParaRPr lang="en-US" dirty="0"/>
          </a:p>
        </p:txBody>
      </p:sp>
      <p:sp>
        <p:nvSpPr>
          <p:cNvPr id="3" name="Content Placeholder 2"/>
          <p:cNvSpPr>
            <a:spLocks noGrp="1"/>
          </p:cNvSpPr>
          <p:nvPr>
            <p:ph idx="1"/>
          </p:nvPr>
        </p:nvSpPr>
        <p:spPr>
          <a:xfrm>
            <a:off x="0" y="1600200"/>
            <a:ext cx="9144000" cy="5029200"/>
          </a:xfrm>
        </p:spPr>
        <p:txBody>
          <a:bodyPr/>
          <a:lstStyle/>
          <a:p>
            <a:pPr algn="just"/>
            <a:r>
              <a:rPr lang="en-US" dirty="0"/>
              <a:t>The JSP </a:t>
            </a:r>
            <a:r>
              <a:rPr lang="en-US" dirty="0" err="1"/>
              <a:t>taglib</a:t>
            </a:r>
            <a:r>
              <a:rPr lang="en-US" dirty="0"/>
              <a:t> directive is used to define a tag library that defines many tags. We use the TLD (</a:t>
            </a:r>
            <a:r>
              <a:rPr lang="en-US" b="1" dirty="0"/>
              <a:t>Tag Library Descriptor</a:t>
            </a:r>
            <a:r>
              <a:rPr lang="en-US" dirty="0"/>
              <a:t>) file to define the tags. </a:t>
            </a:r>
            <a:endParaRPr lang="en-US" dirty="0" smtClean="0"/>
          </a:p>
          <a:p>
            <a:pPr algn="just"/>
            <a:endParaRPr lang="en-US" b="1" dirty="0"/>
          </a:p>
          <a:p>
            <a:pPr marL="0" indent="0" algn="just">
              <a:buNone/>
            </a:pPr>
            <a:r>
              <a:rPr lang="en-US" b="1" dirty="0" smtClean="0"/>
              <a:t>Syntax </a:t>
            </a:r>
            <a:r>
              <a:rPr lang="en-US" b="1" dirty="0"/>
              <a:t>JSP </a:t>
            </a:r>
            <a:r>
              <a:rPr lang="en-US" b="1" dirty="0" err="1"/>
              <a:t>Taglib</a:t>
            </a:r>
            <a:r>
              <a:rPr lang="en-US" b="1" dirty="0"/>
              <a:t> directive </a:t>
            </a:r>
            <a:endParaRPr lang="en-US" dirty="0"/>
          </a:p>
          <a:p>
            <a:r>
              <a:rPr lang="en-US" sz="2400" dirty="0"/>
              <a:t>&lt;%@ </a:t>
            </a:r>
            <a:r>
              <a:rPr lang="en-US" sz="2400" dirty="0" err="1"/>
              <a:t>taglib</a:t>
            </a:r>
            <a:r>
              <a:rPr lang="en-US" sz="2400" dirty="0"/>
              <a:t> </a:t>
            </a:r>
            <a:r>
              <a:rPr lang="en-US" sz="2400" dirty="0" err="1"/>
              <a:t>uri</a:t>
            </a:r>
            <a:r>
              <a:rPr lang="en-US" sz="2400" dirty="0"/>
              <a:t>="</a:t>
            </a:r>
            <a:r>
              <a:rPr lang="en-US" sz="2400" dirty="0" err="1" smtClean="0"/>
              <a:t>uri</a:t>
            </a:r>
            <a:r>
              <a:rPr lang="en-US" sz="2400" dirty="0" smtClean="0"/>
              <a:t> of the tag library</a:t>
            </a:r>
            <a:r>
              <a:rPr lang="en-US" sz="2400" dirty="0"/>
              <a:t>" prefix="</a:t>
            </a:r>
            <a:r>
              <a:rPr lang="en-US" sz="2400" dirty="0" smtClean="0"/>
              <a:t>prefix of tag library</a:t>
            </a:r>
            <a:r>
              <a:rPr lang="en-US" sz="2400" dirty="0"/>
              <a:t>" %</a:t>
            </a:r>
            <a:r>
              <a:rPr lang="en-US" dirty="0"/>
              <a:t>&gt; </a:t>
            </a:r>
          </a:p>
        </p:txBody>
      </p:sp>
    </p:spTree>
    <p:extLst>
      <p:ext uri="{BB962C8B-B14F-4D97-AF65-F5344CB8AC3E}">
        <p14:creationId xmlns:p14="http://schemas.microsoft.com/office/powerpoint/2010/main" val="958524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a:t>Action elements </a:t>
            </a:r>
            <a:endParaRPr lang="en-US" dirty="0"/>
          </a:p>
        </p:txBody>
      </p:sp>
      <p:sp>
        <p:nvSpPr>
          <p:cNvPr id="3" name="Content Placeholder 2"/>
          <p:cNvSpPr>
            <a:spLocks noGrp="1"/>
          </p:cNvSpPr>
          <p:nvPr>
            <p:ph idx="1"/>
          </p:nvPr>
        </p:nvSpPr>
        <p:spPr/>
        <p:txBody>
          <a:bodyPr/>
          <a:lstStyle/>
          <a:p>
            <a:pPr algn="just"/>
            <a:r>
              <a:rPr lang="en-US" dirty="0"/>
              <a:t>These actions use constructs in XML syntax to control the behavior of the servlet engine. You can dynamically insert a file, reuse JavaBeans components, forward the user to another page, or generate HTML for the Java plugin.</a:t>
            </a:r>
          </a:p>
          <a:p>
            <a:pPr algn="just"/>
            <a:r>
              <a:rPr lang="en-US" dirty="0"/>
              <a:t>There is only one syntax for the Action element, as it conforms to the XML standard −</a:t>
            </a:r>
          </a:p>
          <a:p>
            <a:pPr algn="just"/>
            <a:r>
              <a:rPr lang="en-US" b="1" dirty="0"/>
              <a:t>&lt;</a:t>
            </a:r>
            <a:r>
              <a:rPr lang="en-US" b="1" dirty="0" err="1"/>
              <a:t>jsp:action_name</a:t>
            </a:r>
            <a:r>
              <a:rPr lang="en-US" b="1" dirty="0"/>
              <a:t> attribute = "value" /&gt;</a:t>
            </a:r>
          </a:p>
        </p:txBody>
      </p:sp>
    </p:spTree>
    <p:extLst>
      <p:ext uri="{BB962C8B-B14F-4D97-AF65-F5344CB8AC3E}">
        <p14:creationId xmlns:p14="http://schemas.microsoft.com/office/powerpoint/2010/main" val="2719187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4525963"/>
          </a:xfrm>
        </p:spPr>
        <p:txBody>
          <a:bodyPr/>
          <a:lstStyle/>
          <a:p>
            <a:r>
              <a:rPr lang="en-US" dirty="0"/>
              <a:t>Action elements are basically predefined functions. The following table lists out the available JSP actions −</a:t>
            </a:r>
          </a:p>
        </p:txBody>
      </p:sp>
      <p:graphicFrame>
        <p:nvGraphicFramePr>
          <p:cNvPr id="4" name="Table 3"/>
          <p:cNvGraphicFramePr>
            <a:graphicFrameLocks noGrp="1"/>
          </p:cNvGraphicFramePr>
          <p:nvPr>
            <p:extLst>
              <p:ext uri="{D42A27DB-BD31-4B8C-83A1-F6EECF244321}">
                <p14:modId xmlns:p14="http://schemas.microsoft.com/office/powerpoint/2010/main" val="326307045"/>
              </p:ext>
            </p:extLst>
          </p:nvPr>
        </p:nvGraphicFramePr>
        <p:xfrm>
          <a:off x="304800" y="2057400"/>
          <a:ext cx="8534400" cy="4495799"/>
        </p:xfrm>
        <a:graphic>
          <a:graphicData uri="http://schemas.openxmlformats.org/drawingml/2006/table">
            <a:tbl>
              <a:tblPr/>
              <a:tblGrid>
                <a:gridCol w="931183"/>
                <a:gridCol w="7603217"/>
              </a:tblGrid>
              <a:tr h="639075">
                <a:tc>
                  <a:txBody>
                    <a:bodyPr/>
                    <a:lstStyle/>
                    <a:p>
                      <a:pPr algn="l" fontAlgn="t"/>
                      <a:r>
                        <a:rPr lang="en-US" sz="2400" dirty="0" err="1">
                          <a:effectLst/>
                        </a:rPr>
                        <a:t>S.No</a:t>
                      </a:r>
                      <a:r>
                        <a:rPr lang="en-US" sz="2400" dirty="0">
                          <a:effectLst/>
                        </a:rPr>
                        <a: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sz="2400" dirty="0">
                          <a:effectLst/>
                        </a:rPr>
                        <a:t>Syntax &amp; Purpose</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964181">
                <a:tc>
                  <a:txBody>
                    <a:bodyPr/>
                    <a:lstStyle/>
                    <a:p>
                      <a:pPr algn="ctr" fontAlgn="ctr"/>
                      <a:r>
                        <a:rPr lang="en-US" sz="2400">
                          <a:effectLst/>
                        </a:rPr>
                        <a:t>1</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err="1">
                          <a:solidFill>
                            <a:srgbClr val="000000"/>
                          </a:solidFill>
                          <a:effectLst/>
                        </a:rPr>
                        <a:t>jsp:include</a:t>
                      </a:r>
                      <a:endParaRPr lang="en-US" sz="2400" dirty="0">
                        <a:solidFill>
                          <a:srgbClr val="000000"/>
                        </a:solidFill>
                        <a:effectLst/>
                      </a:endParaRPr>
                    </a:p>
                    <a:p>
                      <a:pPr algn="just" fontAlgn="t"/>
                      <a:r>
                        <a:rPr lang="en-US" sz="2400" dirty="0">
                          <a:solidFill>
                            <a:srgbClr val="000000"/>
                          </a:solidFill>
                          <a:effectLst/>
                        </a:rPr>
                        <a:t>Includes a file at the time the page is requested.</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64181">
                <a:tc>
                  <a:txBody>
                    <a:bodyPr/>
                    <a:lstStyle/>
                    <a:p>
                      <a:pPr algn="ctr" fontAlgn="ctr"/>
                      <a:r>
                        <a:rPr lang="en-US" sz="2400">
                          <a:effectLst/>
                        </a:rPr>
                        <a:t>2</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err="1">
                          <a:solidFill>
                            <a:srgbClr val="000000"/>
                          </a:solidFill>
                          <a:effectLst/>
                        </a:rPr>
                        <a:t>jsp:useBean</a:t>
                      </a:r>
                      <a:endParaRPr lang="en-US" sz="2400" dirty="0">
                        <a:solidFill>
                          <a:srgbClr val="000000"/>
                        </a:solidFill>
                        <a:effectLst/>
                      </a:endParaRPr>
                    </a:p>
                    <a:p>
                      <a:pPr algn="just" fontAlgn="t"/>
                      <a:r>
                        <a:rPr lang="en-US" sz="2400" dirty="0">
                          <a:solidFill>
                            <a:srgbClr val="000000"/>
                          </a:solidFill>
                          <a:effectLst/>
                        </a:rPr>
                        <a:t>Finds or instantiates a JavaBean.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64181">
                <a:tc>
                  <a:txBody>
                    <a:bodyPr/>
                    <a:lstStyle/>
                    <a:p>
                      <a:pPr algn="ctr" fontAlgn="ctr"/>
                      <a:r>
                        <a:rPr lang="en-US" sz="2400">
                          <a:effectLst/>
                        </a:rPr>
                        <a:t>3</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a:solidFill>
                            <a:srgbClr val="000000"/>
                          </a:solidFill>
                          <a:effectLst/>
                        </a:rPr>
                        <a:t>jsp:setProperty</a:t>
                      </a:r>
                      <a:endParaRPr lang="en-US" sz="2400">
                        <a:solidFill>
                          <a:srgbClr val="000000"/>
                        </a:solidFill>
                        <a:effectLst/>
                      </a:endParaRPr>
                    </a:p>
                    <a:p>
                      <a:pPr algn="just" fontAlgn="t"/>
                      <a:r>
                        <a:rPr lang="en-US" sz="2400">
                          <a:solidFill>
                            <a:srgbClr val="000000"/>
                          </a:solidFill>
                          <a:effectLst/>
                        </a:rPr>
                        <a:t>Sets the property of a JavaBean.</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964181">
                <a:tc>
                  <a:txBody>
                    <a:bodyPr/>
                    <a:lstStyle/>
                    <a:p>
                      <a:pPr algn="ctr" fontAlgn="ctr"/>
                      <a:r>
                        <a:rPr lang="en-US" sz="2400" dirty="0">
                          <a:effectLst/>
                        </a:rPr>
                        <a:t>4</a:t>
                      </a:r>
                    </a:p>
                  </a:txBody>
                  <a:tcPr marL="76200" marR="76200" marT="76200" marB="76200"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err="1">
                          <a:solidFill>
                            <a:srgbClr val="000000"/>
                          </a:solidFill>
                          <a:effectLst/>
                        </a:rPr>
                        <a:t>jsp:getProperty</a:t>
                      </a:r>
                      <a:endParaRPr lang="en-US" sz="2400" dirty="0">
                        <a:solidFill>
                          <a:srgbClr val="000000"/>
                        </a:solidFill>
                        <a:effectLst/>
                      </a:endParaRPr>
                    </a:p>
                    <a:p>
                      <a:pPr algn="just" fontAlgn="t"/>
                      <a:r>
                        <a:rPr lang="en-US" sz="2400" dirty="0">
                          <a:solidFill>
                            <a:srgbClr val="000000"/>
                          </a:solidFill>
                          <a:effectLst/>
                        </a:rPr>
                        <a:t>Inserts the property of a JavaBean into the output.</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99266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392649"/>
              </p:ext>
            </p:extLst>
          </p:nvPr>
        </p:nvGraphicFramePr>
        <p:xfrm>
          <a:off x="228600" y="228602"/>
          <a:ext cx="8458199" cy="6553197"/>
        </p:xfrm>
        <a:graphic>
          <a:graphicData uri="http://schemas.openxmlformats.org/drawingml/2006/table">
            <a:tbl>
              <a:tblPr/>
              <a:tblGrid>
                <a:gridCol w="1236916"/>
                <a:gridCol w="7221283"/>
              </a:tblGrid>
              <a:tr h="1043295">
                <a:tc>
                  <a:txBody>
                    <a:bodyPr/>
                    <a:lstStyle/>
                    <a:p>
                      <a:pPr algn="ctr" fontAlgn="ctr"/>
                      <a:r>
                        <a:rPr lang="en-US" sz="2400" dirty="0">
                          <a:effectLst/>
                        </a:rPr>
                        <a:t>5</a:t>
                      </a:r>
                    </a:p>
                  </a:txBody>
                  <a:tcPr marL="56293" marR="56293" marT="56293" marB="5629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a:solidFill>
                            <a:srgbClr val="000000"/>
                          </a:solidFill>
                          <a:effectLst/>
                        </a:rPr>
                        <a:t>jsp:forward</a:t>
                      </a:r>
                      <a:endParaRPr lang="en-US" sz="2400">
                        <a:solidFill>
                          <a:srgbClr val="000000"/>
                        </a:solidFill>
                        <a:effectLst/>
                      </a:endParaRPr>
                    </a:p>
                    <a:p>
                      <a:pPr algn="just" fontAlgn="t"/>
                      <a:r>
                        <a:rPr lang="en-US" sz="2400">
                          <a:solidFill>
                            <a:srgbClr val="000000"/>
                          </a:solidFill>
                          <a:effectLst/>
                        </a:rPr>
                        <a:t>Forwards the requester to a new page.</a:t>
                      </a:r>
                    </a:p>
                  </a:txBody>
                  <a:tcPr marL="56293" marR="56293" marT="56293" marB="5629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336722">
                <a:tc>
                  <a:txBody>
                    <a:bodyPr/>
                    <a:lstStyle/>
                    <a:p>
                      <a:pPr algn="ctr" fontAlgn="ctr"/>
                      <a:r>
                        <a:rPr lang="en-US" sz="2400">
                          <a:effectLst/>
                        </a:rPr>
                        <a:t>6</a:t>
                      </a:r>
                    </a:p>
                  </a:txBody>
                  <a:tcPr marL="56293" marR="56293" marT="56293" marB="5629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a:solidFill>
                            <a:srgbClr val="000000"/>
                          </a:solidFill>
                          <a:effectLst/>
                        </a:rPr>
                        <a:t>jsp:plugin</a:t>
                      </a:r>
                      <a:endParaRPr lang="en-US" sz="2400">
                        <a:solidFill>
                          <a:srgbClr val="000000"/>
                        </a:solidFill>
                        <a:effectLst/>
                      </a:endParaRPr>
                    </a:p>
                    <a:p>
                      <a:pPr algn="just" fontAlgn="t"/>
                      <a:r>
                        <a:rPr lang="en-US" sz="2400">
                          <a:solidFill>
                            <a:srgbClr val="000000"/>
                          </a:solidFill>
                          <a:effectLst/>
                        </a:rPr>
                        <a:t>Generates browser-specific code that makes an OBJECT or EMBED tag for the Java plugin.</a:t>
                      </a:r>
                    </a:p>
                  </a:txBody>
                  <a:tcPr marL="56293" marR="56293" marT="56293" marB="5629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043295">
                <a:tc>
                  <a:txBody>
                    <a:bodyPr/>
                    <a:lstStyle/>
                    <a:p>
                      <a:pPr algn="ctr" fontAlgn="ctr"/>
                      <a:r>
                        <a:rPr lang="en-US" sz="2400">
                          <a:effectLst/>
                        </a:rPr>
                        <a:t>7</a:t>
                      </a:r>
                    </a:p>
                  </a:txBody>
                  <a:tcPr marL="56293" marR="56293" marT="56293" marB="5629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err="1">
                          <a:solidFill>
                            <a:srgbClr val="000000"/>
                          </a:solidFill>
                          <a:effectLst/>
                        </a:rPr>
                        <a:t>jsp:element</a:t>
                      </a:r>
                      <a:endParaRPr lang="en-US" sz="2400" dirty="0">
                        <a:solidFill>
                          <a:srgbClr val="000000"/>
                        </a:solidFill>
                        <a:effectLst/>
                      </a:endParaRPr>
                    </a:p>
                    <a:p>
                      <a:pPr algn="just" fontAlgn="t"/>
                      <a:r>
                        <a:rPr lang="en-US" sz="2400" dirty="0">
                          <a:solidFill>
                            <a:srgbClr val="000000"/>
                          </a:solidFill>
                          <a:effectLst/>
                        </a:rPr>
                        <a:t>Defines XML elements dynamically.</a:t>
                      </a:r>
                    </a:p>
                  </a:txBody>
                  <a:tcPr marL="56293" marR="56293" marT="56293" marB="5629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043295">
                <a:tc>
                  <a:txBody>
                    <a:bodyPr/>
                    <a:lstStyle/>
                    <a:p>
                      <a:pPr algn="ctr" fontAlgn="ctr"/>
                      <a:r>
                        <a:rPr lang="en-US" sz="2400">
                          <a:effectLst/>
                        </a:rPr>
                        <a:t>8</a:t>
                      </a:r>
                    </a:p>
                  </a:txBody>
                  <a:tcPr marL="56293" marR="56293" marT="56293" marB="5629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err="1">
                          <a:solidFill>
                            <a:srgbClr val="000000"/>
                          </a:solidFill>
                          <a:effectLst/>
                        </a:rPr>
                        <a:t>jsp:attribute</a:t>
                      </a:r>
                      <a:endParaRPr lang="en-US" sz="2400" dirty="0">
                        <a:solidFill>
                          <a:srgbClr val="000000"/>
                        </a:solidFill>
                        <a:effectLst/>
                      </a:endParaRPr>
                    </a:p>
                    <a:p>
                      <a:pPr algn="just" fontAlgn="t"/>
                      <a:r>
                        <a:rPr lang="en-US" sz="2400" dirty="0">
                          <a:solidFill>
                            <a:srgbClr val="000000"/>
                          </a:solidFill>
                          <a:effectLst/>
                        </a:rPr>
                        <a:t>Defines dynamically-defined XML element's attribute.</a:t>
                      </a:r>
                    </a:p>
                  </a:txBody>
                  <a:tcPr marL="56293" marR="56293" marT="56293" marB="5629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043295">
                <a:tc>
                  <a:txBody>
                    <a:bodyPr/>
                    <a:lstStyle/>
                    <a:p>
                      <a:pPr algn="ctr" fontAlgn="ctr"/>
                      <a:r>
                        <a:rPr lang="en-US" sz="2400">
                          <a:effectLst/>
                        </a:rPr>
                        <a:t>9</a:t>
                      </a:r>
                    </a:p>
                  </a:txBody>
                  <a:tcPr marL="56293" marR="56293" marT="56293" marB="5629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a:solidFill>
                            <a:srgbClr val="000000"/>
                          </a:solidFill>
                          <a:effectLst/>
                        </a:rPr>
                        <a:t>jsp:body</a:t>
                      </a:r>
                      <a:endParaRPr lang="en-US" sz="2400">
                        <a:solidFill>
                          <a:srgbClr val="000000"/>
                        </a:solidFill>
                        <a:effectLst/>
                      </a:endParaRPr>
                    </a:p>
                    <a:p>
                      <a:pPr algn="just" fontAlgn="t"/>
                      <a:r>
                        <a:rPr lang="en-US" sz="2400">
                          <a:solidFill>
                            <a:srgbClr val="000000"/>
                          </a:solidFill>
                          <a:effectLst/>
                        </a:rPr>
                        <a:t>Defines dynamically-defined XML element's body.</a:t>
                      </a:r>
                    </a:p>
                  </a:txBody>
                  <a:tcPr marL="56293" marR="56293" marT="56293" marB="5629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1043295">
                <a:tc>
                  <a:txBody>
                    <a:bodyPr/>
                    <a:lstStyle/>
                    <a:p>
                      <a:pPr algn="ctr" fontAlgn="ctr"/>
                      <a:r>
                        <a:rPr lang="en-US" sz="2400">
                          <a:effectLst/>
                        </a:rPr>
                        <a:t>10</a:t>
                      </a:r>
                    </a:p>
                  </a:txBody>
                  <a:tcPr marL="56293" marR="56293" marT="56293" marB="56293"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400" b="1" dirty="0" err="1">
                          <a:solidFill>
                            <a:srgbClr val="000000"/>
                          </a:solidFill>
                          <a:effectLst/>
                        </a:rPr>
                        <a:t>jsp:text</a:t>
                      </a:r>
                      <a:endParaRPr lang="en-US" sz="2400" dirty="0">
                        <a:solidFill>
                          <a:srgbClr val="000000"/>
                        </a:solidFill>
                        <a:effectLst/>
                      </a:endParaRPr>
                    </a:p>
                    <a:p>
                      <a:pPr algn="just" fontAlgn="t"/>
                      <a:r>
                        <a:rPr lang="en-US" sz="2400" dirty="0">
                          <a:solidFill>
                            <a:srgbClr val="000000"/>
                          </a:solidFill>
                          <a:effectLst/>
                        </a:rPr>
                        <a:t>Used to write template text in JSP pages and documents.</a:t>
                      </a:r>
                    </a:p>
                  </a:txBody>
                  <a:tcPr marL="56293" marR="56293" marT="56293" marB="56293">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970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Common Attributes</a:t>
            </a:r>
            <a:br>
              <a:rPr lang="en-US" dirty="0"/>
            </a:br>
            <a:endParaRPr lang="en-US" dirty="0"/>
          </a:p>
        </p:txBody>
      </p:sp>
      <p:sp>
        <p:nvSpPr>
          <p:cNvPr id="3" name="Content Placeholder 2"/>
          <p:cNvSpPr>
            <a:spLocks noGrp="1"/>
          </p:cNvSpPr>
          <p:nvPr>
            <p:ph idx="1"/>
          </p:nvPr>
        </p:nvSpPr>
        <p:spPr>
          <a:xfrm>
            <a:off x="304800" y="1600200"/>
            <a:ext cx="8382000" cy="5029200"/>
          </a:xfrm>
        </p:spPr>
        <p:txBody>
          <a:bodyPr>
            <a:normAutofit fontScale="85000" lnSpcReduction="20000"/>
          </a:bodyPr>
          <a:lstStyle/>
          <a:p>
            <a:pPr marL="0" indent="0" algn="just">
              <a:buNone/>
            </a:pPr>
            <a:r>
              <a:rPr lang="en-US" b="1" dirty="0"/>
              <a:t>Id attribute</a:t>
            </a:r>
          </a:p>
          <a:p>
            <a:pPr algn="just"/>
            <a:r>
              <a:rPr lang="en-US" dirty="0"/>
              <a:t>The id attribute uniquely identifies the Action element, and allows the action to be referenced inside the JSP page. If the Action creates an instance of an object, the id value can be used to reference it through the implicit object </a:t>
            </a:r>
            <a:r>
              <a:rPr lang="en-US" dirty="0" err="1"/>
              <a:t>PageContext</a:t>
            </a:r>
            <a:r>
              <a:rPr lang="en-US" dirty="0"/>
              <a:t>.</a:t>
            </a:r>
          </a:p>
          <a:p>
            <a:pPr marL="0" indent="0" algn="just">
              <a:buNone/>
            </a:pPr>
            <a:r>
              <a:rPr lang="en-US" b="1" dirty="0"/>
              <a:t>Scope attribute</a:t>
            </a:r>
          </a:p>
          <a:p>
            <a:pPr algn="just"/>
            <a:r>
              <a:rPr lang="en-US" dirty="0"/>
              <a:t>This attribute identifies the lifecycle of the Action element. The id attribute and the scope attribute are directly related, as the scope attribute determines the </a:t>
            </a:r>
            <a:r>
              <a:rPr lang="en-US" b="1" dirty="0"/>
              <a:t>lifespan of the object </a:t>
            </a:r>
            <a:r>
              <a:rPr lang="en-US" dirty="0"/>
              <a:t>associated with the id. The scope attribute has four possible values: </a:t>
            </a:r>
            <a:r>
              <a:rPr lang="en-US" b="1" dirty="0"/>
              <a:t>(a) page, (b)request, (c)session</a:t>
            </a:r>
            <a:r>
              <a:rPr lang="en-US" dirty="0"/>
              <a:t>, and </a:t>
            </a:r>
            <a:r>
              <a:rPr lang="en-US" b="1" dirty="0"/>
              <a:t>(d) application</a:t>
            </a:r>
            <a:r>
              <a:rPr lang="en-US" dirty="0"/>
              <a:t>.</a:t>
            </a:r>
          </a:p>
          <a:p>
            <a:pPr algn="just"/>
            <a:endParaRPr lang="en-US" dirty="0"/>
          </a:p>
        </p:txBody>
      </p:sp>
    </p:spTree>
    <p:extLst>
      <p:ext uri="{BB962C8B-B14F-4D97-AF65-F5344CB8AC3E}">
        <p14:creationId xmlns:p14="http://schemas.microsoft.com/office/powerpoint/2010/main" val="1460181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&lt;</a:t>
            </a:r>
            <a:r>
              <a:rPr lang="en-US" dirty="0" err="1"/>
              <a:t>jsp:include</a:t>
            </a:r>
            <a:r>
              <a:rPr lang="en-US" dirty="0"/>
              <a:t>&gt; Action</a:t>
            </a:r>
            <a:br>
              <a:rPr lang="en-US" dirty="0"/>
            </a:br>
            <a:endParaRPr lang="en-US" dirty="0"/>
          </a:p>
        </p:txBody>
      </p:sp>
      <p:sp>
        <p:nvSpPr>
          <p:cNvPr id="3" name="Content Placeholder 2"/>
          <p:cNvSpPr>
            <a:spLocks noGrp="1"/>
          </p:cNvSpPr>
          <p:nvPr>
            <p:ph idx="1"/>
          </p:nvPr>
        </p:nvSpPr>
        <p:spPr/>
        <p:txBody>
          <a:bodyPr/>
          <a:lstStyle/>
          <a:p>
            <a:r>
              <a:rPr lang="en-US" dirty="0"/>
              <a:t>This action lets you insert files into the page being generated. The syntax looks like this −</a:t>
            </a:r>
          </a:p>
          <a:p>
            <a:r>
              <a:rPr lang="en-US" dirty="0"/>
              <a:t>&lt;</a:t>
            </a:r>
            <a:r>
              <a:rPr lang="en-US" dirty="0" err="1"/>
              <a:t>jsp:include</a:t>
            </a:r>
            <a:r>
              <a:rPr lang="en-US" dirty="0"/>
              <a:t> page = "relative URL" flush = "true" /&gt;</a:t>
            </a:r>
          </a:p>
        </p:txBody>
      </p:sp>
    </p:spTree>
    <p:extLst>
      <p:ext uri="{BB962C8B-B14F-4D97-AF65-F5344CB8AC3E}">
        <p14:creationId xmlns:p14="http://schemas.microsoft.com/office/powerpoint/2010/main" val="11449355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&lt;</a:t>
            </a:r>
            <a:r>
              <a:rPr lang="en-US" dirty="0" err="1"/>
              <a:t>jsp:useBean</a:t>
            </a:r>
            <a:r>
              <a:rPr lang="en-US" dirty="0"/>
              <a:t>&gt; Action</a:t>
            </a:r>
            <a:br>
              <a:rPr lang="en-US" dirty="0"/>
            </a:br>
            <a:endParaRPr lang="en-US" dirty="0"/>
          </a:p>
        </p:txBody>
      </p:sp>
      <p:sp>
        <p:nvSpPr>
          <p:cNvPr id="3" name="Content Placeholder 2"/>
          <p:cNvSpPr>
            <a:spLocks noGrp="1"/>
          </p:cNvSpPr>
          <p:nvPr>
            <p:ph idx="1"/>
          </p:nvPr>
        </p:nvSpPr>
        <p:spPr/>
        <p:txBody>
          <a:bodyPr/>
          <a:lstStyle/>
          <a:p>
            <a:r>
              <a:rPr lang="en-US" dirty="0" smtClean="0"/>
              <a:t>The</a:t>
            </a:r>
            <a:r>
              <a:rPr lang="en-US" dirty="0"/>
              <a:t> </a:t>
            </a:r>
            <a:r>
              <a:rPr lang="en-US" b="1" dirty="0" err="1"/>
              <a:t>useBean</a:t>
            </a:r>
            <a:r>
              <a:rPr lang="en-US" dirty="0"/>
              <a:t> action is quite versatile. It first searches for an existing object utilizing the id and scope variables. If an object is not found, it then tries to create the specified object.</a:t>
            </a:r>
          </a:p>
          <a:p>
            <a:r>
              <a:rPr lang="en-US" dirty="0"/>
              <a:t>The simplest way to load a bean is as follows −</a:t>
            </a:r>
          </a:p>
          <a:p>
            <a:r>
              <a:rPr lang="en-US" dirty="0"/>
              <a:t>&lt;</a:t>
            </a:r>
            <a:r>
              <a:rPr lang="en-US" dirty="0" err="1"/>
              <a:t>jsp:useBean</a:t>
            </a:r>
            <a:r>
              <a:rPr lang="en-US" dirty="0"/>
              <a:t> id = "name" class = "</a:t>
            </a:r>
            <a:r>
              <a:rPr lang="en-US" dirty="0" err="1"/>
              <a:t>package.class</a:t>
            </a:r>
            <a:r>
              <a:rPr lang="en-US" dirty="0"/>
              <a:t>" /&gt;</a:t>
            </a:r>
          </a:p>
        </p:txBody>
      </p:sp>
    </p:spTree>
    <p:extLst>
      <p:ext uri="{BB962C8B-B14F-4D97-AF65-F5344CB8AC3E}">
        <p14:creationId xmlns:p14="http://schemas.microsoft.com/office/powerpoint/2010/main" val="1346849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&lt;</a:t>
            </a:r>
            <a:r>
              <a:rPr lang="en-US" dirty="0" err="1"/>
              <a:t>jsp:setProperty</a:t>
            </a:r>
            <a:r>
              <a:rPr lang="en-US" dirty="0"/>
              <a:t>&gt; Action</a:t>
            </a:r>
            <a:br>
              <a:rPr lang="en-US" dirty="0"/>
            </a:br>
            <a:endParaRPr lang="en-US" dirty="0"/>
          </a:p>
        </p:txBody>
      </p:sp>
      <p:sp>
        <p:nvSpPr>
          <p:cNvPr id="3" name="Content Placeholder 2"/>
          <p:cNvSpPr>
            <a:spLocks noGrp="1"/>
          </p:cNvSpPr>
          <p:nvPr>
            <p:ph idx="1"/>
          </p:nvPr>
        </p:nvSpPr>
        <p:spPr/>
        <p:txBody>
          <a:bodyPr/>
          <a:lstStyle/>
          <a:p>
            <a:r>
              <a:rPr lang="en-US" dirty="0"/>
              <a:t>The </a:t>
            </a:r>
            <a:r>
              <a:rPr lang="en-US" b="1" dirty="0" err="1"/>
              <a:t>setProperty</a:t>
            </a:r>
            <a:r>
              <a:rPr lang="en-US" dirty="0"/>
              <a:t> action sets the properties of a Bean. The Bean must have been previously defined before this action</a:t>
            </a:r>
            <a:r>
              <a:rPr lang="en-US" dirty="0" smtClean="0"/>
              <a:t>.</a:t>
            </a:r>
          </a:p>
          <a:p>
            <a:r>
              <a:rPr lang="en-US" dirty="0"/>
              <a:t>&lt;</a:t>
            </a:r>
            <a:r>
              <a:rPr lang="en-US" dirty="0" err="1"/>
              <a:t>jsp:useBean</a:t>
            </a:r>
            <a:r>
              <a:rPr lang="en-US" dirty="0"/>
              <a:t> id = "</a:t>
            </a:r>
            <a:r>
              <a:rPr lang="en-US" dirty="0" err="1"/>
              <a:t>myName</a:t>
            </a:r>
            <a:r>
              <a:rPr lang="en-US" dirty="0"/>
              <a:t>" ... &gt; ... &lt;</a:t>
            </a:r>
            <a:r>
              <a:rPr lang="en-US" dirty="0" err="1"/>
              <a:t>jsp:setProperty</a:t>
            </a:r>
            <a:r>
              <a:rPr lang="en-US" dirty="0"/>
              <a:t> name = "</a:t>
            </a:r>
            <a:r>
              <a:rPr lang="en-US" dirty="0" err="1"/>
              <a:t>myName</a:t>
            </a:r>
            <a:r>
              <a:rPr lang="en-US" dirty="0"/>
              <a:t>" property = "</a:t>
            </a:r>
            <a:r>
              <a:rPr lang="en-US" dirty="0" err="1"/>
              <a:t>someProperty</a:t>
            </a:r>
            <a:r>
              <a:rPr lang="en-US" dirty="0"/>
              <a:t>" .../&gt; &lt;/</a:t>
            </a:r>
            <a:r>
              <a:rPr lang="en-US" dirty="0" err="1"/>
              <a:t>jsp:useBean</a:t>
            </a:r>
            <a:r>
              <a:rPr lang="en-US" dirty="0"/>
              <a:t>&gt;</a:t>
            </a:r>
          </a:p>
        </p:txBody>
      </p:sp>
    </p:spTree>
    <p:extLst>
      <p:ext uri="{BB962C8B-B14F-4D97-AF65-F5344CB8AC3E}">
        <p14:creationId xmlns:p14="http://schemas.microsoft.com/office/powerpoint/2010/main" val="31690946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&lt;</a:t>
            </a:r>
            <a:r>
              <a:rPr lang="en-US" dirty="0" err="1"/>
              <a:t>jsp:getProperty</a:t>
            </a:r>
            <a:r>
              <a:rPr lang="en-US" dirty="0"/>
              <a:t>&gt; Action</a:t>
            </a:r>
            <a:br>
              <a:rPr lang="en-US" dirty="0"/>
            </a:br>
            <a:endParaRPr lang="en-US" dirty="0"/>
          </a:p>
        </p:txBody>
      </p:sp>
      <p:sp>
        <p:nvSpPr>
          <p:cNvPr id="3" name="Content Placeholder 2"/>
          <p:cNvSpPr>
            <a:spLocks noGrp="1"/>
          </p:cNvSpPr>
          <p:nvPr>
            <p:ph idx="1"/>
          </p:nvPr>
        </p:nvSpPr>
        <p:spPr/>
        <p:txBody>
          <a:bodyPr/>
          <a:lstStyle/>
          <a:p>
            <a:r>
              <a:rPr lang="en-US" dirty="0"/>
              <a:t>The </a:t>
            </a:r>
            <a:r>
              <a:rPr lang="en-US" b="1" dirty="0" err="1"/>
              <a:t>getProperty</a:t>
            </a:r>
            <a:r>
              <a:rPr lang="en-US" dirty="0"/>
              <a:t> action is used to retrieve the value of a given property and converts it to a string, and finally inserts it into the output</a:t>
            </a:r>
            <a:r>
              <a:rPr lang="en-US" dirty="0" smtClean="0"/>
              <a:t>.</a:t>
            </a:r>
          </a:p>
          <a:p>
            <a:r>
              <a:rPr lang="en-US" dirty="0"/>
              <a:t>&lt;</a:t>
            </a:r>
            <a:r>
              <a:rPr lang="en-US" dirty="0" err="1"/>
              <a:t>jsp:useBean</a:t>
            </a:r>
            <a:r>
              <a:rPr lang="en-US" dirty="0"/>
              <a:t> id = "</a:t>
            </a:r>
            <a:r>
              <a:rPr lang="en-US" dirty="0" err="1"/>
              <a:t>myName</a:t>
            </a:r>
            <a:r>
              <a:rPr lang="en-US" dirty="0"/>
              <a:t>" ... /&gt; ... &lt;</a:t>
            </a:r>
            <a:r>
              <a:rPr lang="en-US" dirty="0" err="1"/>
              <a:t>jsp:getProperty</a:t>
            </a:r>
            <a:r>
              <a:rPr lang="en-US" dirty="0"/>
              <a:t> name = "</a:t>
            </a:r>
            <a:r>
              <a:rPr lang="en-US" dirty="0" err="1"/>
              <a:t>myName</a:t>
            </a:r>
            <a:r>
              <a:rPr lang="en-US" dirty="0"/>
              <a:t>" property = "</a:t>
            </a:r>
            <a:r>
              <a:rPr lang="en-US" dirty="0" err="1"/>
              <a:t>someProperty</a:t>
            </a:r>
            <a:r>
              <a:rPr lang="en-US" dirty="0"/>
              <a:t>" .../&gt;</a:t>
            </a:r>
          </a:p>
        </p:txBody>
      </p:sp>
    </p:spTree>
    <p:extLst>
      <p:ext uri="{BB962C8B-B14F-4D97-AF65-F5344CB8AC3E}">
        <p14:creationId xmlns:p14="http://schemas.microsoft.com/office/powerpoint/2010/main" val="521602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Use JSP?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Performance </a:t>
            </a:r>
            <a:r>
              <a:rPr lang="en-US" dirty="0"/>
              <a:t>is significantly better because JSP allows embedding Dynamic Elements in HTML Pages itself instead of having a separate CGI files. </a:t>
            </a:r>
          </a:p>
          <a:p>
            <a:pPr algn="just"/>
            <a:r>
              <a:rPr lang="en-US" dirty="0" smtClean="0"/>
              <a:t>JSP </a:t>
            </a:r>
            <a:r>
              <a:rPr lang="en-US" dirty="0"/>
              <a:t>are always compiled before it's processed by the server unlike CGI/Perl which requires the server to load an interpreter and the target script each time the page is requested. </a:t>
            </a:r>
          </a:p>
          <a:p>
            <a:pPr marL="0" indent="0">
              <a:buNone/>
            </a:pPr>
            <a:r>
              <a:rPr lang="en-US" dirty="0" smtClean="0"/>
              <a:t>                                                                                                                                                                                                                                                                                                                                                                                      </a:t>
            </a:r>
            <a:endParaRPr lang="en-US" dirty="0"/>
          </a:p>
        </p:txBody>
      </p:sp>
    </p:spTree>
    <p:extLst>
      <p:ext uri="{BB962C8B-B14F-4D97-AF65-F5344CB8AC3E}">
        <p14:creationId xmlns:p14="http://schemas.microsoft.com/office/powerpoint/2010/main" val="33007439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&lt;</a:t>
            </a:r>
            <a:r>
              <a:rPr lang="en-US" dirty="0" err="1"/>
              <a:t>jsp:forward</a:t>
            </a:r>
            <a:r>
              <a:rPr lang="en-US" dirty="0"/>
              <a:t>&gt; Action</a:t>
            </a:r>
            <a:br>
              <a:rPr lang="en-US" dirty="0"/>
            </a:br>
            <a:endParaRPr lang="en-US" dirty="0"/>
          </a:p>
        </p:txBody>
      </p:sp>
      <p:sp>
        <p:nvSpPr>
          <p:cNvPr id="3" name="Content Placeholder 2"/>
          <p:cNvSpPr>
            <a:spLocks noGrp="1"/>
          </p:cNvSpPr>
          <p:nvPr>
            <p:ph idx="1"/>
          </p:nvPr>
        </p:nvSpPr>
        <p:spPr/>
        <p:txBody>
          <a:bodyPr/>
          <a:lstStyle/>
          <a:p>
            <a:r>
              <a:rPr lang="en-US" dirty="0"/>
              <a:t>The </a:t>
            </a:r>
            <a:r>
              <a:rPr lang="en-US" b="1" dirty="0"/>
              <a:t>forward</a:t>
            </a:r>
            <a:r>
              <a:rPr lang="en-US" dirty="0"/>
              <a:t> action terminates the action of the current page and forwards the request to another resource such as a static page, another JSP page, or a Java Servlet.</a:t>
            </a:r>
          </a:p>
          <a:p>
            <a:r>
              <a:rPr lang="en-US" dirty="0"/>
              <a:t>Following is the syntax of the </a:t>
            </a:r>
            <a:r>
              <a:rPr lang="en-US" b="1" dirty="0"/>
              <a:t>forward</a:t>
            </a:r>
            <a:r>
              <a:rPr lang="en-US" dirty="0"/>
              <a:t> action −</a:t>
            </a:r>
          </a:p>
          <a:p>
            <a:r>
              <a:rPr lang="en-US" dirty="0"/>
              <a:t>&lt;</a:t>
            </a:r>
            <a:r>
              <a:rPr lang="en-US" dirty="0" err="1"/>
              <a:t>jsp:forward</a:t>
            </a:r>
            <a:r>
              <a:rPr lang="en-US" dirty="0"/>
              <a:t> page = "Relative URL" /&gt;</a:t>
            </a:r>
          </a:p>
        </p:txBody>
      </p:sp>
    </p:spTree>
    <p:extLst>
      <p:ext uri="{BB962C8B-B14F-4D97-AF65-F5344CB8AC3E}">
        <p14:creationId xmlns:p14="http://schemas.microsoft.com/office/powerpoint/2010/main" val="15532833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&lt;</a:t>
            </a:r>
            <a:r>
              <a:rPr lang="en-US" dirty="0" err="1"/>
              <a:t>jsp:plugin</a:t>
            </a:r>
            <a:r>
              <a:rPr lang="en-US" dirty="0"/>
              <a:t>&gt; Action</a:t>
            </a:r>
            <a:br>
              <a:rPr lang="en-US" dirty="0"/>
            </a:br>
            <a:endParaRPr lang="en-US" dirty="0"/>
          </a:p>
        </p:txBody>
      </p:sp>
      <p:sp>
        <p:nvSpPr>
          <p:cNvPr id="3" name="Content Placeholder 2"/>
          <p:cNvSpPr>
            <a:spLocks noGrp="1"/>
          </p:cNvSpPr>
          <p:nvPr>
            <p:ph idx="1"/>
          </p:nvPr>
        </p:nvSpPr>
        <p:spPr/>
        <p:txBody>
          <a:bodyPr/>
          <a:lstStyle/>
          <a:p>
            <a:r>
              <a:rPr lang="en-US" dirty="0"/>
              <a:t>The </a:t>
            </a:r>
            <a:r>
              <a:rPr lang="en-US" b="1" dirty="0"/>
              <a:t>plugin</a:t>
            </a:r>
            <a:r>
              <a:rPr lang="en-US" dirty="0"/>
              <a:t> action is used to insert Java components into a JSP page. It determines the type of browser and inserts the </a:t>
            </a:r>
            <a:r>
              <a:rPr lang="en-US" b="1" dirty="0"/>
              <a:t>&lt;object&gt;</a:t>
            </a:r>
            <a:r>
              <a:rPr lang="en-US" dirty="0"/>
              <a:t> or </a:t>
            </a:r>
            <a:r>
              <a:rPr lang="en-US" b="1" dirty="0"/>
              <a:t>&lt;embed&gt;</a:t>
            </a:r>
            <a:r>
              <a:rPr lang="en-US" dirty="0"/>
              <a:t> tags as needed.</a:t>
            </a:r>
          </a:p>
        </p:txBody>
      </p:sp>
    </p:spTree>
    <p:extLst>
      <p:ext uri="{BB962C8B-B14F-4D97-AF65-F5344CB8AC3E}">
        <p14:creationId xmlns:p14="http://schemas.microsoft.com/office/powerpoint/2010/main" val="8251564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&lt;</a:t>
            </a:r>
            <a:r>
              <a:rPr lang="en-US" dirty="0" err="1"/>
              <a:t>jsp:text</a:t>
            </a:r>
            <a:r>
              <a:rPr lang="en-US" dirty="0"/>
              <a:t>&gt; Action</a:t>
            </a:r>
            <a:br>
              <a:rPr lang="en-US" dirty="0"/>
            </a:br>
            <a:endParaRPr lang="en-US" dirty="0"/>
          </a:p>
        </p:txBody>
      </p:sp>
      <p:sp>
        <p:nvSpPr>
          <p:cNvPr id="3" name="Content Placeholder 2"/>
          <p:cNvSpPr>
            <a:spLocks noGrp="1"/>
          </p:cNvSpPr>
          <p:nvPr>
            <p:ph idx="1"/>
          </p:nvPr>
        </p:nvSpPr>
        <p:spPr/>
        <p:txBody>
          <a:bodyPr/>
          <a:lstStyle/>
          <a:p>
            <a:r>
              <a:rPr lang="en-US" dirty="0"/>
              <a:t>The </a:t>
            </a:r>
            <a:r>
              <a:rPr lang="en-US" b="1" dirty="0"/>
              <a:t>&lt;</a:t>
            </a:r>
            <a:r>
              <a:rPr lang="en-US" b="1" dirty="0" err="1"/>
              <a:t>jsp:text</a:t>
            </a:r>
            <a:r>
              <a:rPr lang="en-US" b="1" dirty="0"/>
              <a:t>&gt;</a:t>
            </a:r>
            <a:r>
              <a:rPr lang="en-US" dirty="0"/>
              <a:t> action can be used to write the template text in JSP pages and documents. Following is the simple syntax for this action −</a:t>
            </a:r>
          </a:p>
          <a:p>
            <a:r>
              <a:rPr lang="en-US" dirty="0"/>
              <a:t>&lt;</a:t>
            </a:r>
            <a:r>
              <a:rPr lang="en-US" dirty="0" err="1"/>
              <a:t>jsp:text</a:t>
            </a:r>
            <a:r>
              <a:rPr lang="en-US" dirty="0"/>
              <a:t>&gt;Template data&lt;/</a:t>
            </a:r>
            <a:r>
              <a:rPr lang="en-US" dirty="0" err="1"/>
              <a:t>jsp:text</a:t>
            </a:r>
            <a:r>
              <a:rPr lang="en-US" dirty="0"/>
              <a:t>&gt;</a:t>
            </a:r>
          </a:p>
        </p:txBody>
      </p:sp>
    </p:spTree>
    <p:extLst>
      <p:ext uri="{BB962C8B-B14F-4D97-AF65-F5344CB8AC3E}">
        <p14:creationId xmlns:p14="http://schemas.microsoft.com/office/powerpoint/2010/main" val="36122125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Implicit </a:t>
            </a:r>
            <a:r>
              <a:rPr lang="en-US" dirty="0" smtClean="0"/>
              <a:t>objects</a:t>
            </a:r>
            <a:r>
              <a:rPr lang="en-US" dirty="0"/>
              <a:t/>
            </a:r>
            <a:br>
              <a:rPr lang="en-US" dirty="0"/>
            </a:b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pPr fontAlgn="base"/>
            <a:r>
              <a:rPr lang="en-US" dirty="0"/>
              <a:t>One of the advantages of JSP over Servlets is </a:t>
            </a:r>
            <a:r>
              <a:rPr lang="en-US" b="1" dirty="0"/>
              <a:t>Implicit Objects</a:t>
            </a:r>
            <a:r>
              <a:rPr lang="en-US" dirty="0"/>
              <a:t>. Implicit objects make JSP coding simple. </a:t>
            </a:r>
            <a:endParaRPr lang="en-US" dirty="0" smtClean="0"/>
          </a:p>
          <a:p>
            <a:pPr fontAlgn="base"/>
            <a:r>
              <a:rPr lang="en-US" dirty="0" smtClean="0"/>
              <a:t>In </a:t>
            </a:r>
            <a:r>
              <a:rPr lang="en-US" dirty="0"/>
              <a:t>Servlets, the Programmer should create these objects and then use, example, </a:t>
            </a:r>
            <a:r>
              <a:rPr lang="en-US" dirty="0" smtClean="0"/>
              <a:t>objects of</a:t>
            </a:r>
            <a:r>
              <a:rPr lang="en-US" b="1" dirty="0"/>
              <a:t> </a:t>
            </a:r>
            <a:r>
              <a:rPr lang="en-US" b="1" dirty="0" err="1"/>
              <a:t>HttpSession</a:t>
            </a:r>
            <a:r>
              <a:rPr lang="en-US" dirty="0"/>
              <a:t>, </a:t>
            </a:r>
            <a:r>
              <a:rPr lang="en-US" b="1" dirty="0" err="1"/>
              <a:t>ServletConfig</a:t>
            </a:r>
            <a:r>
              <a:rPr lang="en-US" dirty="0"/>
              <a:t>, </a:t>
            </a:r>
            <a:r>
              <a:rPr lang="en-US" b="1" dirty="0" err="1"/>
              <a:t>PrintWriter</a:t>
            </a:r>
            <a:r>
              <a:rPr lang="en-US" dirty="0"/>
              <a:t> etc. But in case of JSP, just use them as they are implicitly created and supplied by </a:t>
            </a:r>
            <a:r>
              <a:rPr lang="en-US" b="1" dirty="0"/>
              <a:t>JSP container</a:t>
            </a:r>
            <a:r>
              <a:rPr lang="en-US" dirty="0"/>
              <a:t>. Programmer can use them straightaway in the code. As they are created by JSP container implicitly, they are known as implicit objects.</a:t>
            </a:r>
          </a:p>
          <a:p>
            <a:pPr fontAlgn="base"/>
            <a:r>
              <a:rPr lang="en-US" b="1" dirty="0"/>
              <a:t>JSP Implicit objects are always either an instance of a class or interface belonging to a specific API.</a:t>
            </a:r>
          </a:p>
          <a:p>
            <a:pPr fontAlgn="base"/>
            <a:r>
              <a:rPr lang="en-US" dirty="0"/>
              <a:t>There are total </a:t>
            </a:r>
            <a:r>
              <a:rPr lang="en-US" b="1" dirty="0"/>
              <a:t>9 JSP implicit objects </a:t>
            </a:r>
            <a:r>
              <a:rPr lang="en-US" dirty="0"/>
              <a:t>. Following is the list of JSP Implicit objects.</a:t>
            </a:r>
          </a:p>
          <a:p>
            <a:endParaRPr lang="en-US" dirty="0"/>
          </a:p>
        </p:txBody>
      </p:sp>
    </p:spTree>
    <p:extLst>
      <p:ext uri="{BB962C8B-B14F-4D97-AF65-F5344CB8AC3E}">
        <p14:creationId xmlns:p14="http://schemas.microsoft.com/office/powerpoint/2010/main" val="10326228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4702745"/>
              </p:ext>
            </p:extLst>
          </p:nvPr>
        </p:nvGraphicFramePr>
        <p:xfrm>
          <a:off x="152400" y="152397"/>
          <a:ext cx="8991600" cy="6629402"/>
        </p:xfrm>
        <a:graphic>
          <a:graphicData uri="http://schemas.openxmlformats.org/drawingml/2006/table">
            <a:tbl>
              <a:tblPr/>
              <a:tblGrid>
                <a:gridCol w="1828800"/>
                <a:gridCol w="3124200"/>
                <a:gridCol w="2895600"/>
                <a:gridCol w="1143000"/>
              </a:tblGrid>
              <a:tr h="724748">
                <a:tc>
                  <a:txBody>
                    <a:bodyPr/>
                    <a:lstStyle/>
                    <a:p>
                      <a:pPr algn="l" fontAlgn="base"/>
                      <a:r>
                        <a:rPr lang="en-US" sz="1800" b="1" cap="all" dirty="0">
                          <a:solidFill>
                            <a:srgbClr val="333333"/>
                          </a:solidFill>
                          <a:effectLst/>
                          <a:latin typeface="inherit"/>
                        </a:rPr>
                        <a:t>OBJECT</a:t>
                      </a:r>
                    </a:p>
                  </a:txBody>
                  <a:tcPr marL="53881" marR="53881" marT="53881" marB="53881" anchor="ctr">
                    <a:lnL w="12700" cap="flat" cmpd="sng" algn="ctr">
                      <a:solidFill>
                        <a:srgbClr val="28E853"/>
                      </a:solidFill>
                      <a:prstDash val="solid"/>
                      <a:round/>
                      <a:headEnd type="none" w="med" len="med"/>
                      <a:tailEnd type="none" w="med" len="med"/>
                    </a:lnL>
                    <a:lnR w="12700" cap="flat" cmpd="sng" algn="ctr">
                      <a:solidFill>
                        <a:srgbClr val="D0EA53"/>
                      </a:solidFill>
                      <a:prstDash val="solid"/>
                      <a:round/>
                      <a:headEnd type="none" w="med" len="med"/>
                      <a:tailEnd type="none" w="med" len="med"/>
                    </a:lnR>
                    <a:lnT w="12700" cap="flat" cmpd="sng" algn="ctr">
                      <a:solidFill>
                        <a:srgbClr val="28E853"/>
                      </a:solidFill>
                      <a:prstDash val="solid"/>
                      <a:round/>
                      <a:headEnd type="none" w="med" len="med"/>
                      <a:tailEnd type="none" w="med" len="med"/>
                    </a:lnT>
                    <a:lnB w="12700" cap="flat" cmpd="sng" algn="ctr">
                      <a:solidFill>
                        <a:srgbClr val="808DA7"/>
                      </a:solidFill>
                      <a:prstDash val="solid"/>
                      <a:round/>
                      <a:headEnd type="none" w="med" len="med"/>
                      <a:tailEnd type="none" w="med" len="med"/>
                    </a:lnB>
                    <a:solidFill>
                      <a:srgbClr val="FFFFFF"/>
                    </a:solidFill>
                  </a:tcPr>
                </a:tc>
                <a:tc>
                  <a:txBody>
                    <a:bodyPr/>
                    <a:lstStyle/>
                    <a:p>
                      <a:pPr algn="l" fontAlgn="base"/>
                      <a:r>
                        <a:rPr lang="en-US" sz="1800" b="1" cap="all" dirty="0">
                          <a:solidFill>
                            <a:srgbClr val="333333"/>
                          </a:solidFill>
                          <a:effectLst/>
                          <a:latin typeface="inherit"/>
                        </a:rPr>
                        <a:t>CLASS OR INTERFACE</a:t>
                      </a:r>
                    </a:p>
                  </a:txBody>
                  <a:tcPr marL="53881" marR="53881" marT="53881" marB="53881" anchor="ctr">
                    <a:lnL w="12700" cap="flat" cmpd="sng" algn="ctr">
                      <a:solidFill>
                        <a:srgbClr val="D0EA53"/>
                      </a:solidFill>
                      <a:prstDash val="solid"/>
                      <a:round/>
                      <a:headEnd type="none" w="med" len="med"/>
                      <a:tailEnd type="none" w="med" len="med"/>
                    </a:lnL>
                    <a:lnR w="12700" cap="flat" cmpd="sng" algn="ctr">
                      <a:solidFill>
                        <a:srgbClr val="0040A7"/>
                      </a:solidFill>
                      <a:prstDash val="solid"/>
                      <a:round/>
                      <a:headEnd type="none" w="med" len="med"/>
                      <a:tailEnd type="none" w="med" len="med"/>
                    </a:lnR>
                    <a:lnT w="12700" cap="flat" cmpd="sng" algn="ctr">
                      <a:solidFill>
                        <a:srgbClr val="D0EA53"/>
                      </a:solidFill>
                      <a:prstDash val="solid"/>
                      <a:round/>
                      <a:headEnd type="none" w="med" len="med"/>
                      <a:tailEnd type="none" w="med" len="med"/>
                    </a:lnT>
                    <a:lnB w="12700" cap="flat" cmpd="sng" algn="ctr">
                      <a:solidFill>
                        <a:srgbClr val="808DA7"/>
                      </a:solidFill>
                      <a:prstDash val="solid"/>
                      <a:round/>
                      <a:headEnd type="none" w="med" len="med"/>
                      <a:tailEnd type="none" w="med" len="med"/>
                    </a:lnB>
                    <a:solidFill>
                      <a:srgbClr val="FFFFFF"/>
                    </a:solidFill>
                  </a:tcPr>
                </a:tc>
                <a:tc>
                  <a:txBody>
                    <a:bodyPr/>
                    <a:lstStyle/>
                    <a:p>
                      <a:pPr algn="l" fontAlgn="base"/>
                      <a:r>
                        <a:rPr lang="en-US" sz="1800" b="1" cap="all" dirty="0">
                          <a:solidFill>
                            <a:srgbClr val="333333"/>
                          </a:solidFill>
                          <a:effectLst/>
                          <a:latin typeface="inherit"/>
                        </a:rPr>
                        <a:t>DESCRIPTION</a:t>
                      </a:r>
                    </a:p>
                  </a:txBody>
                  <a:tcPr marL="53881" marR="53881" marT="53881" marB="53881" anchor="ctr">
                    <a:lnL w="12700" cap="flat" cmpd="sng" algn="ctr">
                      <a:solidFill>
                        <a:srgbClr val="0040A7"/>
                      </a:solidFill>
                      <a:prstDash val="solid"/>
                      <a:round/>
                      <a:headEnd type="none" w="med" len="med"/>
                      <a:tailEnd type="none" w="med" len="med"/>
                    </a:lnL>
                    <a:lnR w="12700" cap="flat" cmpd="sng" algn="ctr">
                      <a:solidFill>
                        <a:srgbClr val="0043A7"/>
                      </a:solidFill>
                      <a:prstDash val="solid"/>
                      <a:round/>
                      <a:headEnd type="none" w="med" len="med"/>
                      <a:tailEnd type="none" w="med" len="med"/>
                    </a:lnR>
                    <a:lnT w="12700" cap="flat" cmpd="sng" algn="ctr">
                      <a:solidFill>
                        <a:srgbClr val="0040A7"/>
                      </a:solidFill>
                      <a:prstDash val="solid"/>
                      <a:round/>
                      <a:headEnd type="none" w="med" len="med"/>
                      <a:tailEnd type="none" w="med" len="med"/>
                    </a:lnT>
                    <a:lnB w="12700" cap="flat" cmpd="sng" algn="ctr">
                      <a:solidFill>
                        <a:srgbClr val="808AA7"/>
                      </a:solidFill>
                      <a:prstDash val="solid"/>
                      <a:round/>
                      <a:headEnd type="none" w="med" len="med"/>
                      <a:tailEnd type="none" w="med" len="med"/>
                    </a:lnB>
                    <a:solidFill>
                      <a:srgbClr val="FFFFFF"/>
                    </a:solidFill>
                  </a:tcPr>
                </a:tc>
                <a:tc>
                  <a:txBody>
                    <a:bodyPr/>
                    <a:lstStyle/>
                    <a:p>
                      <a:pPr algn="l" fontAlgn="base"/>
                      <a:r>
                        <a:rPr lang="en-US" sz="1800" b="1" cap="all" dirty="0">
                          <a:solidFill>
                            <a:srgbClr val="333333"/>
                          </a:solidFill>
                          <a:effectLst/>
                          <a:latin typeface="inherit"/>
                        </a:rPr>
                        <a:t>SCOPE</a:t>
                      </a:r>
                    </a:p>
                  </a:txBody>
                  <a:tcPr marL="53881" marR="53881" marT="53881" marB="53881" anchor="ctr">
                    <a:lnL w="12700" cap="flat" cmpd="sng" algn="ctr">
                      <a:solidFill>
                        <a:srgbClr val="0043A7"/>
                      </a:solidFill>
                      <a:prstDash val="solid"/>
                      <a:round/>
                      <a:headEnd type="none" w="med" len="med"/>
                      <a:tailEnd type="none" w="med" len="med"/>
                    </a:lnL>
                    <a:lnR w="9525" cap="flat" cmpd="sng" algn="ctr">
                      <a:solidFill>
                        <a:srgbClr val="0043A7"/>
                      </a:solidFill>
                      <a:prstDash val="solid"/>
                      <a:round/>
                      <a:headEnd type="none" w="med" len="med"/>
                      <a:tailEnd type="none" w="med" len="med"/>
                    </a:lnR>
                    <a:lnT w="12700" cap="flat" cmpd="sng" algn="ctr">
                      <a:solidFill>
                        <a:srgbClr val="0043A7"/>
                      </a:solidFill>
                      <a:prstDash val="solid"/>
                      <a:round/>
                      <a:headEnd type="none" w="med" len="med"/>
                      <a:tailEnd type="none" w="med" len="med"/>
                    </a:lnT>
                    <a:lnB w="12700" cap="flat" cmpd="sng" algn="ctr">
                      <a:solidFill>
                        <a:srgbClr val="D024A9"/>
                      </a:solidFill>
                      <a:prstDash val="solid"/>
                      <a:round/>
                      <a:headEnd type="none" w="med" len="med"/>
                      <a:tailEnd type="none" w="med" len="med"/>
                    </a:lnB>
                    <a:solidFill>
                      <a:srgbClr val="FFFFFF"/>
                    </a:solidFill>
                  </a:tcPr>
                </a:tc>
              </a:tr>
              <a:tr h="1291942">
                <a:tc>
                  <a:txBody>
                    <a:bodyPr/>
                    <a:lstStyle/>
                    <a:p>
                      <a:pPr algn="l" fontAlgn="base"/>
                      <a:r>
                        <a:rPr lang="en-US" sz="1800" b="0" cap="all">
                          <a:solidFill>
                            <a:srgbClr val="333333"/>
                          </a:solidFill>
                          <a:effectLst/>
                          <a:latin typeface="inherit"/>
                        </a:rPr>
                        <a:t>PAGE</a:t>
                      </a:r>
                    </a:p>
                  </a:txBody>
                  <a:tcPr marL="53881" marR="53881" marT="53881" marB="53881" anchor="ctr">
                    <a:lnL w="12700" cap="flat" cmpd="sng" algn="ctr">
                      <a:solidFill>
                        <a:srgbClr val="808DA7"/>
                      </a:solidFill>
                      <a:prstDash val="solid"/>
                      <a:round/>
                      <a:headEnd type="none" w="med" len="med"/>
                      <a:tailEnd type="none" w="med" len="med"/>
                    </a:lnL>
                    <a:lnR w="12700" cap="flat" cmpd="sng" algn="ctr">
                      <a:solidFill>
                        <a:srgbClr val="808DA7"/>
                      </a:solidFill>
                      <a:prstDash val="solid"/>
                      <a:round/>
                      <a:headEnd type="none" w="med" len="med"/>
                      <a:tailEnd type="none" w="med" len="med"/>
                    </a:lnR>
                    <a:lnT w="12700" cap="flat" cmpd="sng" algn="ctr">
                      <a:solidFill>
                        <a:srgbClr val="808DA7"/>
                      </a:solidFill>
                      <a:prstDash val="solid"/>
                      <a:round/>
                      <a:headEnd type="none" w="med" len="med"/>
                      <a:tailEnd type="none" w="med" len="med"/>
                    </a:lnT>
                    <a:lnB w="12700" cap="flat" cmpd="sng" algn="ctr">
                      <a:solidFill>
                        <a:srgbClr val="A82AA9"/>
                      </a:solidFill>
                      <a:prstDash val="solid"/>
                      <a:round/>
                      <a:headEnd type="none" w="med" len="med"/>
                      <a:tailEnd type="none" w="med" len="med"/>
                    </a:lnB>
                    <a:solidFill>
                      <a:srgbClr val="FFFFFF"/>
                    </a:solidFill>
                  </a:tcPr>
                </a:tc>
                <a:tc>
                  <a:txBody>
                    <a:bodyPr/>
                    <a:lstStyle/>
                    <a:p>
                      <a:pPr algn="l" fontAlgn="base"/>
                      <a:r>
                        <a:rPr lang="en-US" sz="1800" b="0">
                          <a:effectLst/>
                          <a:latin typeface="inherit"/>
                        </a:rPr>
                        <a:t>javax.servlet.jsp.HttpJspPage</a:t>
                      </a:r>
                    </a:p>
                  </a:txBody>
                  <a:tcPr marL="53881" marR="53881" marT="53881" marB="53881" anchor="ctr">
                    <a:lnL w="12700" cap="flat" cmpd="sng" algn="ctr">
                      <a:solidFill>
                        <a:srgbClr val="808DA7"/>
                      </a:solidFill>
                      <a:prstDash val="solid"/>
                      <a:round/>
                      <a:headEnd type="none" w="med" len="med"/>
                      <a:tailEnd type="none" w="med" len="med"/>
                    </a:lnL>
                    <a:lnR w="12700" cap="flat" cmpd="sng" algn="ctr">
                      <a:solidFill>
                        <a:srgbClr val="808AA7"/>
                      </a:solidFill>
                      <a:prstDash val="solid"/>
                      <a:round/>
                      <a:headEnd type="none" w="med" len="med"/>
                      <a:tailEnd type="none" w="med" len="med"/>
                    </a:lnR>
                    <a:lnT w="12700" cap="flat" cmpd="sng" algn="ctr">
                      <a:solidFill>
                        <a:srgbClr val="808DA7"/>
                      </a:solidFill>
                      <a:prstDash val="solid"/>
                      <a:round/>
                      <a:headEnd type="none" w="med" len="med"/>
                      <a:tailEnd type="none" w="med" len="med"/>
                    </a:lnT>
                    <a:lnB w="12700" cap="flat" cmpd="sng" algn="ctr">
                      <a:solidFill>
                        <a:srgbClr val="502BA9"/>
                      </a:solidFill>
                      <a:prstDash val="solid"/>
                      <a:round/>
                      <a:headEnd type="none" w="med" len="med"/>
                      <a:tailEnd type="none" w="med" len="med"/>
                    </a:lnB>
                    <a:solidFill>
                      <a:srgbClr val="FFFFFF"/>
                    </a:solidFill>
                  </a:tcPr>
                </a:tc>
                <a:tc>
                  <a:txBody>
                    <a:bodyPr/>
                    <a:lstStyle/>
                    <a:p>
                      <a:pPr algn="l" fontAlgn="base"/>
                      <a:r>
                        <a:rPr lang="en-US" sz="1800" b="0">
                          <a:effectLst/>
                          <a:latin typeface="inherit"/>
                        </a:rPr>
                        <a:t>Represents this object for the instance of the page</a:t>
                      </a:r>
                    </a:p>
                  </a:txBody>
                  <a:tcPr marL="53881" marR="53881" marT="53881" marB="53881" anchor="ctr">
                    <a:lnL w="12700" cap="flat" cmpd="sng" algn="ctr">
                      <a:solidFill>
                        <a:srgbClr val="808AA7"/>
                      </a:solidFill>
                      <a:prstDash val="solid"/>
                      <a:round/>
                      <a:headEnd type="none" w="med" len="med"/>
                      <a:tailEnd type="none" w="med" len="med"/>
                    </a:lnL>
                    <a:lnR w="12700" cap="flat" cmpd="sng" algn="ctr">
                      <a:solidFill>
                        <a:srgbClr val="D024A9"/>
                      </a:solidFill>
                      <a:prstDash val="solid"/>
                      <a:round/>
                      <a:headEnd type="none" w="med" len="med"/>
                      <a:tailEnd type="none" w="med" len="med"/>
                    </a:lnR>
                    <a:lnT w="12700" cap="flat" cmpd="sng" algn="ctr">
                      <a:solidFill>
                        <a:srgbClr val="808AA7"/>
                      </a:solidFill>
                      <a:prstDash val="solid"/>
                      <a:round/>
                      <a:headEnd type="none" w="med" len="med"/>
                      <a:tailEnd type="none" w="med" len="med"/>
                    </a:lnT>
                    <a:lnB w="12700" cap="flat" cmpd="sng" algn="ctr">
                      <a:solidFill>
                        <a:srgbClr val="802EA9"/>
                      </a:solidFill>
                      <a:prstDash val="solid"/>
                      <a:round/>
                      <a:headEnd type="none" w="med" len="med"/>
                      <a:tailEnd type="none" w="med" len="med"/>
                    </a:lnB>
                    <a:solidFill>
                      <a:srgbClr val="FFFFFF"/>
                    </a:solidFill>
                  </a:tcPr>
                </a:tc>
                <a:tc>
                  <a:txBody>
                    <a:bodyPr/>
                    <a:lstStyle/>
                    <a:p>
                      <a:pPr algn="l" fontAlgn="base"/>
                      <a:r>
                        <a:rPr lang="en-US" sz="1800" b="0" dirty="0">
                          <a:effectLst/>
                          <a:latin typeface="inherit"/>
                        </a:rPr>
                        <a:t>Page</a:t>
                      </a:r>
                    </a:p>
                  </a:txBody>
                  <a:tcPr marL="53881" marR="53881" marT="53881" marB="53881" anchor="ctr">
                    <a:lnL w="12700" cap="flat" cmpd="sng" algn="ctr">
                      <a:solidFill>
                        <a:srgbClr val="D024A9"/>
                      </a:solidFill>
                      <a:prstDash val="solid"/>
                      <a:round/>
                      <a:headEnd type="none" w="med" len="med"/>
                      <a:tailEnd type="none" w="med" len="med"/>
                    </a:lnL>
                    <a:lnR w="9525" cap="flat" cmpd="sng" algn="ctr">
                      <a:solidFill>
                        <a:srgbClr val="D024A9"/>
                      </a:solidFill>
                      <a:prstDash val="solid"/>
                      <a:round/>
                      <a:headEnd type="none" w="med" len="med"/>
                      <a:tailEnd type="none" w="med" len="med"/>
                    </a:lnR>
                    <a:lnT w="12700" cap="flat" cmpd="sng" algn="ctr">
                      <a:solidFill>
                        <a:srgbClr val="D024A9"/>
                      </a:solidFill>
                      <a:prstDash val="solid"/>
                      <a:round/>
                      <a:headEnd type="none" w="med" len="med"/>
                      <a:tailEnd type="none" w="med" len="med"/>
                    </a:lnT>
                    <a:lnB w="12700" cap="flat" cmpd="sng" algn="ctr">
                      <a:solidFill>
                        <a:srgbClr val="00A0A9"/>
                      </a:solidFill>
                      <a:prstDash val="solid"/>
                      <a:round/>
                      <a:headEnd type="none" w="med" len="med"/>
                      <a:tailEnd type="none" w="med" len="med"/>
                    </a:lnB>
                    <a:solidFill>
                      <a:srgbClr val="FFFFFF"/>
                    </a:solidFill>
                  </a:tcPr>
                </a:tc>
              </a:tr>
              <a:tr h="1291942">
                <a:tc>
                  <a:txBody>
                    <a:bodyPr/>
                    <a:lstStyle/>
                    <a:p>
                      <a:pPr algn="l" fontAlgn="base"/>
                      <a:r>
                        <a:rPr lang="en-US" sz="1800" b="0" cap="all">
                          <a:solidFill>
                            <a:srgbClr val="333333"/>
                          </a:solidFill>
                          <a:effectLst/>
                          <a:latin typeface="inherit"/>
                        </a:rPr>
                        <a:t>CONFIG</a:t>
                      </a:r>
                    </a:p>
                  </a:txBody>
                  <a:tcPr marL="53881" marR="53881" marT="53881" marB="53881" anchor="ctr">
                    <a:lnL w="12700" cap="flat" cmpd="sng" algn="ctr">
                      <a:solidFill>
                        <a:srgbClr val="A82AA9"/>
                      </a:solidFill>
                      <a:prstDash val="solid"/>
                      <a:round/>
                      <a:headEnd type="none" w="med" len="med"/>
                      <a:tailEnd type="none" w="med" len="med"/>
                    </a:lnL>
                    <a:lnR w="12700" cap="flat" cmpd="sng" algn="ctr">
                      <a:solidFill>
                        <a:srgbClr val="502BA9"/>
                      </a:solidFill>
                      <a:prstDash val="solid"/>
                      <a:round/>
                      <a:headEnd type="none" w="med" len="med"/>
                      <a:tailEnd type="none" w="med" len="med"/>
                    </a:lnR>
                    <a:lnT w="12700" cap="flat" cmpd="sng" algn="ctr">
                      <a:solidFill>
                        <a:srgbClr val="A82AA9"/>
                      </a:solidFill>
                      <a:prstDash val="solid"/>
                      <a:round/>
                      <a:headEnd type="none" w="med" len="med"/>
                      <a:tailEnd type="none" w="med" len="med"/>
                    </a:lnT>
                    <a:lnB w="12700" cap="flat" cmpd="sng" algn="ctr">
                      <a:solidFill>
                        <a:srgbClr val="D0A8A9"/>
                      </a:solidFill>
                      <a:prstDash val="solid"/>
                      <a:round/>
                      <a:headEnd type="none" w="med" len="med"/>
                      <a:tailEnd type="none" w="med" len="med"/>
                    </a:lnB>
                    <a:solidFill>
                      <a:srgbClr val="FFFFFF"/>
                    </a:solidFill>
                  </a:tcPr>
                </a:tc>
                <a:tc>
                  <a:txBody>
                    <a:bodyPr/>
                    <a:lstStyle/>
                    <a:p>
                      <a:pPr algn="l" fontAlgn="base"/>
                      <a:r>
                        <a:rPr lang="en-US" sz="1800" b="0">
                          <a:effectLst/>
                          <a:latin typeface="inherit"/>
                        </a:rPr>
                        <a:t>javax.servlet.ServletConfig</a:t>
                      </a:r>
                    </a:p>
                  </a:txBody>
                  <a:tcPr marL="53881" marR="53881" marT="53881" marB="53881" anchor="ctr">
                    <a:lnL w="12700" cap="flat" cmpd="sng" algn="ctr">
                      <a:solidFill>
                        <a:srgbClr val="502BA9"/>
                      </a:solidFill>
                      <a:prstDash val="solid"/>
                      <a:round/>
                      <a:headEnd type="none" w="med" len="med"/>
                      <a:tailEnd type="none" w="med" len="med"/>
                    </a:lnL>
                    <a:lnR w="12700" cap="flat" cmpd="sng" algn="ctr">
                      <a:solidFill>
                        <a:srgbClr val="802EA9"/>
                      </a:solidFill>
                      <a:prstDash val="solid"/>
                      <a:round/>
                      <a:headEnd type="none" w="med" len="med"/>
                      <a:tailEnd type="none" w="med" len="med"/>
                    </a:lnR>
                    <a:lnT w="12700" cap="flat" cmpd="sng" algn="ctr">
                      <a:solidFill>
                        <a:srgbClr val="502BA9"/>
                      </a:solidFill>
                      <a:prstDash val="solid"/>
                      <a:round/>
                      <a:headEnd type="none" w="med" len="med"/>
                      <a:tailEnd type="none" w="med" len="med"/>
                    </a:lnT>
                    <a:lnB w="12700" cap="flat" cmpd="sng" algn="ctr">
                      <a:solidFill>
                        <a:srgbClr val="50A9A9"/>
                      </a:solidFill>
                      <a:prstDash val="solid"/>
                      <a:round/>
                      <a:headEnd type="none" w="med" len="med"/>
                      <a:tailEnd type="none" w="med" len="med"/>
                    </a:lnB>
                    <a:solidFill>
                      <a:srgbClr val="FFFFFF"/>
                    </a:solidFill>
                  </a:tcPr>
                </a:tc>
                <a:tc>
                  <a:txBody>
                    <a:bodyPr/>
                    <a:lstStyle/>
                    <a:p>
                      <a:pPr algn="l" fontAlgn="base"/>
                      <a:r>
                        <a:rPr lang="en-US" sz="1800" b="0" dirty="0">
                          <a:effectLst/>
                          <a:latin typeface="inherit"/>
                        </a:rPr>
                        <a:t>Represents </a:t>
                      </a:r>
                      <a:r>
                        <a:rPr lang="en-US" sz="1800" b="0" dirty="0" err="1">
                          <a:effectLst/>
                          <a:latin typeface="inherit"/>
                        </a:rPr>
                        <a:t>ServletConfig</a:t>
                      </a:r>
                      <a:r>
                        <a:rPr lang="en-US" sz="1800" b="0" dirty="0">
                          <a:effectLst/>
                          <a:latin typeface="inherit"/>
                        </a:rPr>
                        <a:t> for the JSP page</a:t>
                      </a:r>
                    </a:p>
                  </a:txBody>
                  <a:tcPr marL="53881" marR="53881" marT="53881" marB="53881" anchor="ctr">
                    <a:lnL w="12700" cap="flat" cmpd="sng" algn="ctr">
                      <a:solidFill>
                        <a:srgbClr val="802EA9"/>
                      </a:solidFill>
                      <a:prstDash val="solid"/>
                      <a:round/>
                      <a:headEnd type="none" w="med" len="med"/>
                      <a:tailEnd type="none" w="med" len="med"/>
                    </a:lnL>
                    <a:lnR w="12700" cap="flat" cmpd="sng" algn="ctr">
                      <a:solidFill>
                        <a:srgbClr val="00A0A9"/>
                      </a:solidFill>
                      <a:prstDash val="solid"/>
                      <a:round/>
                      <a:headEnd type="none" w="med" len="med"/>
                      <a:tailEnd type="none" w="med" len="med"/>
                    </a:lnR>
                    <a:lnT w="12700" cap="flat" cmpd="sng" algn="ctr">
                      <a:solidFill>
                        <a:srgbClr val="802EA9"/>
                      </a:solidFill>
                      <a:prstDash val="solid"/>
                      <a:round/>
                      <a:headEnd type="none" w="med" len="med"/>
                      <a:tailEnd type="none" w="med" len="med"/>
                    </a:lnT>
                    <a:lnB w="12700" cap="flat" cmpd="sng" algn="ctr">
                      <a:solidFill>
                        <a:srgbClr val="00ADA9"/>
                      </a:solidFill>
                      <a:prstDash val="solid"/>
                      <a:round/>
                      <a:headEnd type="none" w="med" len="med"/>
                      <a:tailEnd type="none" w="med" len="med"/>
                    </a:lnB>
                    <a:solidFill>
                      <a:srgbClr val="FFFFFF"/>
                    </a:solidFill>
                  </a:tcPr>
                </a:tc>
                <a:tc>
                  <a:txBody>
                    <a:bodyPr/>
                    <a:lstStyle/>
                    <a:p>
                      <a:pPr algn="l" fontAlgn="base"/>
                      <a:r>
                        <a:rPr lang="en-US" sz="1800" b="0">
                          <a:effectLst/>
                          <a:latin typeface="inherit"/>
                        </a:rPr>
                        <a:t>Page</a:t>
                      </a:r>
                    </a:p>
                  </a:txBody>
                  <a:tcPr marL="53881" marR="53881" marT="53881" marB="53881" anchor="ctr">
                    <a:lnL w="12700" cap="flat" cmpd="sng" algn="ctr">
                      <a:solidFill>
                        <a:srgbClr val="00A0A9"/>
                      </a:solidFill>
                      <a:prstDash val="solid"/>
                      <a:round/>
                      <a:headEnd type="none" w="med" len="med"/>
                      <a:tailEnd type="none" w="med" len="med"/>
                    </a:lnL>
                    <a:lnR w="9525" cap="flat" cmpd="sng" algn="ctr">
                      <a:solidFill>
                        <a:srgbClr val="00A0A9"/>
                      </a:solidFill>
                      <a:prstDash val="solid"/>
                      <a:round/>
                      <a:headEnd type="none" w="med" len="med"/>
                      <a:tailEnd type="none" w="med" len="med"/>
                    </a:lnR>
                    <a:lnT w="12700" cap="flat" cmpd="sng" algn="ctr">
                      <a:solidFill>
                        <a:srgbClr val="00A0A9"/>
                      </a:solidFill>
                      <a:prstDash val="solid"/>
                      <a:round/>
                      <a:headEnd type="none" w="med" len="med"/>
                      <a:tailEnd type="none" w="med" len="med"/>
                    </a:lnT>
                    <a:lnB w="12700" cap="flat" cmpd="sng" algn="ctr">
                      <a:solidFill>
                        <a:srgbClr val="508BB3"/>
                      </a:solidFill>
                      <a:prstDash val="solid"/>
                      <a:round/>
                      <a:headEnd type="none" w="med" len="med"/>
                      <a:tailEnd type="none" w="med" len="med"/>
                    </a:lnB>
                    <a:solidFill>
                      <a:srgbClr val="FFFFFF"/>
                    </a:solidFill>
                  </a:tcPr>
                </a:tc>
              </a:tr>
              <a:tr h="1291942">
                <a:tc>
                  <a:txBody>
                    <a:bodyPr/>
                    <a:lstStyle/>
                    <a:p>
                      <a:pPr algn="l" fontAlgn="base"/>
                      <a:r>
                        <a:rPr lang="en-US" sz="1800" b="0" cap="all">
                          <a:solidFill>
                            <a:srgbClr val="333333"/>
                          </a:solidFill>
                          <a:effectLst/>
                          <a:latin typeface="inherit"/>
                        </a:rPr>
                        <a:t>OUT</a:t>
                      </a:r>
                    </a:p>
                  </a:txBody>
                  <a:tcPr marL="53881" marR="53881" marT="53881" marB="53881" anchor="ctr">
                    <a:lnL w="12700" cap="flat" cmpd="sng" algn="ctr">
                      <a:solidFill>
                        <a:srgbClr val="D0A8A9"/>
                      </a:solidFill>
                      <a:prstDash val="solid"/>
                      <a:round/>
                      <a:headEnd type="none" w="med" len="med"/>
                      <a:tailEnd type="none" w="med" len="med"/>
                    </a:lnL>
                    <a:lnR w="12700" cap="flat" cmpd="sng" algn="ctr">
                      <a:solidFill>
                        <a:srgbClr val="50A9A9"/>
                      </a:solidFill>
                      <a:prstDash val="solid"/>
                      <a:round/>
                      <a:headEnd type="none" w="med" len="med"/>
                      <a:tailEnd type="none" w="med" len="med"/>
                    </a:lnR>
                    <a:lnT w="12700" cap="flat" cmpd="sng" algn="ctr">
                      <a:solidFill>
                        <a:srgbClr val="D0A8A9"/>
                      </a:solidFill>
                      <a:prstDash val="solid"/>
                      <a:round/>
                      <a:headEnd type="none" w="med" len="med"/>
                      <a:tailEnd type="none" w="med" len="med"/>
                    </a:lnT>
                    <a:lnB w="12700" cap="flat" cmpd="sng" algn="ctr">
                      <a:solidFill>
                        <a:srgbClr val="804DA7"/>
                      </a:solidFill>
                      <a:prstDash val="solid"/>
                      <a:round/>
                      <a:headEnd type="none" w="med" len="med"/>
                      <a:tailEnd type="none" w="med" len="med"/>
                    </a:lnB>
                    <a:solidFill>
                      <a:srgbClr val="FFFFFF"/>
                    </a:solidFill>
                  </a:tcPr>
                </a:tc>
                <a:tc>
                  <a:txBody>
                    <a:bodyPr/>
                    <a:lstStyle/>
                    <a:p>
                      <a:pPr algn="l" fontAlgn="base"/>
                      <a:r>
                        <a:rPr lang="en-US" sz="1800" b="0" dirty="0" err="1">
                          <a:effectLst/>
                          <a:latin typeface="inherit"/>
                        </a:rPr>
                        <a:t>javax.servlet.jsp.JspWriter</a:t>
                      </a:r>
                      <a:endParaRPr lang="en-US" sz="1800" b="0" dirty="0">
                        <a:effectLst/>
                        <a:latin typeface="inherit"/>
                      </a:endParaRPr>
                    </a:p>
                  </a:txBody>
                  <a:tcPr marL="53881" marR="53881" marT="53881" marB="53881" anchor="ctr">
                    <a:lnL w="12700" cap="flat" cmpd="sng" algn="ctr">
                      <a:solidFill>
                        <a:srgbClr val="50A9A9"/>
                      </a:solidFill>
                      <a:prstDash val="solid"/>
                      <a:round/>
                      <a:headEnd type="none" w="med" len="med"/>
                      <a:tailEnd type="none" w="med" len="med"/>
                    </a:lnL>
                    <a:lnR w="12700" cap="flat" cmpd="sng" algn="ctr">
                      <a:solidFill>
                        <a:srgbClr val="00ADA9"/>
                      </a:solidFill>
                      <a:prstDash val="solid"/>
                      <a:round/>
                      <a:headEnd type="none" w="med" len="med"/>
                      <a:tailEnd type="none" w="med" len="med"/>
                    </a:lnR>
                    <a:lnT w="12700" cap="flat" cmpd="sng" algn="ctr">
                      <a:solidFill>
                        <a:srgbClr val="50A9A9"/>
                      </a:solidFill>
                      <a:prstDash val="solid"/>
                      <a:round/>
                      <a:headEnd type="none" w="med" len="med"/>
                      <a:tailEnd type="none" w="med" len="med"/>
                    </a:lnT>
                    <a:lnB w="12700" cap="flat" cmpd="sng" algn="ctr">
                      <a:solidFill>
                        <a:srgbClr val="A81BB5"/>
                      </a:solidFill>
                      <a:prstDash val="solid"/>
                      <a:round/>
                      <a:headEnd type="none" w="med" len="med"/>
                      <a:tailEnd type="none" w="med" len="med"/>
                    </a:lnB>
                    <a:solidFill>
                      <a:srgbClr val="FFFFFF"/>
                    </a:solidFill>
                  </a:tcPr>
                </a:tc>
                <a:tc>
                  <a:txBody>
                    <a:bodyPr/>
                    <a:lstStyle/>
                    <a:p>
                      <a:pPr algn="l" fontAlgn="base"/>
                      <a:r>
                        <a:rPr lang="en-US" sz="1800" b="0" dirty="0">
                          <a:effectLst/>
                          <a:latin typeface="inherit"/>
                        </a:rPr>
                        <a:t>Represents the </a:t>
                      </a:r>
                      <a:r>
                        <a:rPr lang="en-US" sz="1800" b="0" dirty="0" err="1">
                          <a:effectLst/>
                          <a:latin typeface="inherit"/>
                        </a:rPr>
                        <a:t>JspWriter</a:t>
                      </a:r>
                      <a:r>
                        <a:rPr lang="en-US" sz="1800" b="0" dirty="0">
                          <a:effectLst/>
                          <a:latin typeface="inherit"/>
                        </a:rPr>
                        <a:t> object to the output stream</a:t>
                      </a:r>
                    </a:p>
                  </a:txBody>
                  <a:tcPr marL="53881" marR="53881" marT="53881" marB="53881" anchor="ctr">
                    <a:lnL w="12700" cap="flat" cmpd="sng" algn="ctr">
                      <a:solidFill>
                        <a:srgbClr val="00ADA9"/>
                      </a:solidFill>
                      <a:prstDash val="solid"/>
                      <a:round/>
                      <a:headEnd type="none" w="med" len="med"/>
                      <a:tailEnd type="none" w="med" len="med"/>
                    </a:lnL>
                    <a:lnR w="12700" cap="flat" cmpd="sng" algn="ctr">
                      <a:solidFill>
                        <a:srgbClr val="508BB3"/>
                      </a:solidFill>
                      <a:prstDash val="solid"/>
                      <a:round/>
                      <a:headEnd type="none" w="med" len="med"/>
                      <a:tailEnd type="none" w="med" len="med"/>
                    </a:lnR>
                    <a:lnT w="12700" cap="flat" cmpd="sng" algn="ctr">
                      <a:solidFill>
                        <a:srgbClr val="00ADA9"/>
                      </a:solidFill>
                      <a:prstDash val="solid"/>
                      <a:round/>
                      <a:headEnd type="none" w="med" len="med"/>
                      <a:tailEnd type="none" w="med" len="med"/>
                    </a:lnT>
                    <a:lnB w="12700" cap="flat" cmpd="sng" algn="ctr">
                      <a:solidFill>
                        <a:srgbClr val="281CB5"/>
                      </a:solidFill>
                      <a:prstDash val="solid"/>
                      <a:round/>
                      <a:headEnd type="none" w="med" len="med"/>
                      <a:tailEnd type="none" w="med" len="med"/>
                    </a:lnB>
                    <a:solidFill>
                      <a:srgbClr val="FFFFFF"/>
                    </a:solidFill>
                  </a:tcPr>
                </a:tc>
                <a:tc>
                  <a:txBody>
                    <a:bodyPr/>
                    <a:lstStyle/>
                    <a:p>
                      <a:pPr algn="l" fontAlgn="base"/>
                      <a:r>
                        <a:rPr lang="en-US" sz="1800" b="0">
                          <a:effectLst/>
                          <a:latin typeface="inherit"/>
                        </a:rPr>
                        <a:t>Page</a:t>
                      </a:r>
                    </a:p>
                  </a:txBody>
                  <a:tcPr marL="53881" marR="53881" marT="53881" marB="53881" anchor="ctr">
                    <a:lnL w="12700" cap="flat" cmpd="sng" algn="ctr">
                      <a:solidFill>
                        <a:srgbClr val="508BB3"/>
                      </a:solidFill>
                      <a:prstDash val="solid"/>
                      <a:round/>
                      <a:headEnd type="none" w="med" len="med"/>
                      <a:tailEnd type="none" w="med" len="med"/>
                    </a:lnL>
                    <a:lnR w="9525" cap="flat" cmpd="sng" algn="ctr">
                      <a:solidFill>
                        <a:srgbClr val="508BB3"/>
                      </a:solidFill>
                      <a:prstDash val="solid"/>
                      <a:round/>
                      <a:headEnd type="none" w="med" len="med"/>
                      <a:tailEnd type="none" w="med" len="med"/>
                    </a:lnR>
                    <a:lnT w="12700" cap="flat" cmpd="sng" algn="ctr">
                      <a:solidFill>
                        <a:srgbClr val="508BB3"/>
                      </a:solidFill>
                      <a:prstDash val="solid"/>
                      <a:round/>
                      <a:headEnd type="none" w="med" len="med"/>
                      <a:tailEnd type="none" w="med" len="med"/>
                    </a:lnT>
                    <a:lnB w="12700" cap="flat" cmpd="sng" algn="ctr">
                      <a:solidFill>
                        <a:srgbClr val="801FB5"/>
                      </a:solidFill>
                      <a:prstDash val="solid"/>
                      <a:round/>
                      <a:headEnd type="none" w="med" len="med"/>
                      <a:tailEnd type="none" w="med" len="med"/>
                    </a:lnB>
                    <a:solidFill>
                      <a:srgbClr val="FFFFFF"/>
                    </a:solidFill>
                  </a:tcPr>
                </a:tc>
              </a:tr>
              <a:tr h="1291942">
                <a:tc>
                  <a:txBody>
                    <a:bodyPr/>
                    <a:lstStyle/>
                    <a:p>
                      <a:pPr algn="l" fontAlgn="base"/>
                      <a:r>
                        <a:rPr lang="en-US" sz="1800" b="0" cap="all">
                          <a:solidFill>
                            <a:srgbClr val="333333"/>
                          </a:solidFill>
                          <a:effectLst/>
                          <a:latin typeface="inherit"/>
                        </a:rPr>
                        <a:t>PAGECONTEXT</a:t>
                      </a:r>
                    </a:p>
                  </a:txBody>
                  <a:tcPr marL="53881" marR="53881" marT="53881" marB="53881" anchor="ctr">
                    <a:lnL w="12700" cap="flat" cmpd="sng" algn="ctr">
                      <a:solidFill>
                        <a:srgbClr val="804DA7"/>
                      </a:solidFill>
                      <a:prstDash val="solid"/>
                      <a:round/>
                      <a:headEnd type="none" w="med" len="med"/>
                      <a:tailEnd type="none" w="med" len="med"/>
                    </a:lnL>
                    <a:lnR w="12700" cap="flat" cmpd="sng" algn="ctr">
                      <a:solidFill>
                        <a:srgbClr val="A81BB5"/>
                      </a:solidFill>
                      <a:prstDash val="solid"/>
                      <a:round/>
                      <a:headEnd type="none" w="med" len="med"/>
                      <a:tailEnd type="none" w="med" len="med"/>
                    </a:lnR>
                    <a:lnT w="12700" cap="flat" cmpd="sng" algn="ctr">
                      <a:solidFill>
                        <a:srgbClr val="804DA7"/>
                      </a:solidFill>
                      <a:prstDash val="solid"/>
                      <a:round/>
                      <a:headEnd type="none" w="med" len="med"/>
                      <a:tailEnd type="none" w="med" len="med"/>
                    </a:lnT>
                    <a:lnB w="12700" cap="flat" cmpd="sng" algn="ctr">
                      <a:solidFill>
                        <a:srgbClr val="2859B5"/>
                      </a:solidFill>
                      <a:prstDash val="solid"/>
                      <a:round/>
                      <a:headEnd type="none" w="med" len="med"/>
                      <a:tailEnd type="none" w="med" len="med"/>
                    </a:lnB>
                    <a:solidFill>
                      <a:srgbClr val="FFFFFF"/>
                    </a:solidFill>
                  </a:tcPr>
                </a:tc>
                <a:tc>
                  <a:txBody>
                    <a:bodyPr/>
                    <a:lstStyle/>
                    <a:p>
                      <a:pPr algn="l" fontAlgn="base"/>
                      <a:r>
                        <a:rPr lang="en-US" sz="1800" b="0">
                          <a:effectLst/>
                          <a:latin typeface="inherit"/>
                        </a:rPr>
                        <a:t>javax.servlet.jsp.PageContext</a:t>
                      </a:r>
                    </a:p>
                  </a:txBody>
                  <a:tcPr marL="53881" marR="53881" marT="53881" marB="53881" anchor="ctr">
                    <a:lnL w="12700" cap="flat" cmpd="sng" algn="ctr">
                      <a:solidFill>
                        <a:srgbClr val="A81BB5"/>
                      </a:solidFill>
                      <a:prstDash val="solid"/>
                      <a:round/>
                      <a:headEnd type="none" w="med" len="med"/>
                      <a:tailEnd type="none" w="med" len="med"/>
                    </a:lnL>
                    <a:lnR w="12700" cap="flat" cmpd="sng" algn="ctr">
                      <a:solidFill>
                        <a:srgbClr val="281CB5"/>
                      </a:solidFill>
                      <a:prstDash val="solid"/>
                      <a:round/>
                      <a:headEnd type="none" w="med" len="med"/>
                      <a:tailEnd type="none" w="med" len="med"/>
                    </a:lnR>
                    <a:lnT w="12700" cap="flat" cmpd="sng" algn="ctr">
                      <a:solidFill>
                        <a:srgbClr val="A81BB5"/>
                      </a:solidFill>
                      <a:prstDash val="solid"/>
                      <a:round/>
                      <a:headEnd type="none" w="med" len="med"/>
                      <a:tailEnd type="none" w="med" len="med"/>
                    </a:lnT>
                    <a:lnB w="12700" cap="flat" cmpd="sng" algn="ctr">
                      <a:solidFill>
                        <a:srgbClr val="8059B5"/>
                      </a:solidFill>
                      <a:prstDash val="solid"/>
                      <a:round/>
                      <a:headEnd type="none" w="med" len="med"/>
                      <a:tailEnd type="none" w="med" len="med"/>
                    </a:lnB>
                    <a:solidFill>
                      <a:srgbClr val="FFFFFF"/>
                    </a:solidFill>
                  </a:tcPr>
                </a:tc>
                <a:tc>
                  <a:txBody>
                    <a:bodyPr/>
                    <a:lstStyle/>
                    <a:p>
                      <a:pPr algn="l" fontAlgn="base"/>
                      <a:r>
                        <a:rPr lang="en-US" sz="1800" b="0">
                          <a:effectLst/>
                          <a:latin typeface="inherit"/>
                        </a:rPr>
                        <a:t>Represents the page context for the JSP</a:t>
                      </a:r>
                    </a:p>
                  </a:txBody>
                  <a:tcPr marL="53881" marR="53881" marT="53881" marB="53881" anchor="ctr">
                    <a:lnL w="12700" cap="flat" cmpd="sng" algn="ctr">
                      <a:solidFill>
                        <a:srgbClr val="281CB5"/>
                      </a:solidFill>
                      <a:prstDash val="solid"/>
                      <a:round/>
                      <a:headEnd type="none" w="med" len="med"/>
                      <a:tailEnd type="none" w="med" len="med"/>
                    </a:lnL>
                    <a:lnR w="12700" cap="flat" cmpd="sng" algn="ctr">
                      <a:solidFill>
                        <a:srgbClr val="801FB5"/>
                      </a:solidFill>
                      <a:prstDash val="solid"/>
                      <a:round/>
                      <a:headEnd type="none" w="med" len="med"/>
                      <a:tailEnd type="none" w="med" len="med"/>
                    </a:lnR>
                    <a:lnT w="12700" cap="flat" cmpd="sng" algn="ctr">
                      <a:solidFill>
                        <a:srgbClr val="281CB5"/>
                      </a:solidFill>
                      <a:prstDash val="solid"/>
                      <a:round/>
                      <a:headEnd type="none" w="med" len="med"/>
                      <a:tailEnd type="none" w="med" len="med"/>
                    </a:lnT>
                    <a:lnB w="9525" cap="flat" cmpd="sng" algn="ctr">
                      <a:solidFill>
                        <a:srgbClr val="281CB5"/>
                      </a:solidFill>
                      <a:prstDash val="solid"/>
                      <a:round/>
                      <a:headEnd type="none" w="med" len="med"/>
                      <a:tailEnd type="none" w="med" len="med"/>
                    </a:lnB>
                    <a:solidFill>
                      <a:srgbClr val="FFFFFF"/>
                    </a:solidFill>
                  </a:tcPr>
                </a:tc>
                <a:tc>
                  <a:txBody>
                    <a:bodyPr/>
                    <a:lstStyle/>
                    <a:p>
                      <a:pPr algn="l" fontAlgn="base"/>
                      <a:r>
                        <a:rPr lang="en-US" sz="1800" b="0">
                          <a:effectLst/>
                          <a:latin typeface="inherit"/>
                        </a:rPr>
                        <a:t>Page</a:t>
                      </a:r>
                    </a:p>
                  </a:txBody>
                  <a:tcPr marL="53881" marR="53881" marT="53881" marB="53881" anchor="ctr">
                    <a:lnL w="12700" cap="flat" cmpd="sng" algn="ctr">
                      <a:solidFill>
                        <a:srgbClr val="801FB5"/>
                      </a:solidFill>
                      <a:prstDash val="solid"/>
                      <a:round/>
                      <a:headEnd type="none" w="med" len="med"/>
                      <a:tailEnd type="none" w="med" len="med"/>
                    </a:lnL>
                    <a:lnR w="9525" cap="flat" cmpd="sng" algn="ctr">
                      <a:solidFill>
                        <a:srgbClr val="801FB5"/>
                      </a:solidFill>
                      <a:prstDash val="solid"/>
                      <a:round/>
                      <a:headEnd type="none" w="med" len="med"/>
                      <a:tailEnd type="none" w="med" len="med"/>
                    </a:lnR>
                    <a:lnT w="12700" cap="flat" cmpd="sng" algn="ctr">
                      <a:solidFill>
                        <a:srgbClr val="801FB5"/>
                      </a:solidFill>
                      <a:prstDash val="solid"/>
                      <a:round/>
                      <a:headEnd type="none" w="med" len="med"/>
                      <a:tailEnd type="none" w="med" len="med"/>
                    </a:lnT>
                    <a:lnB w="9525" cap="flat" cmpd="sng" algn="ctr">
                      <a:solidFill>
                        <a:srgbClr val="801FB5"/>
                      </a:solidFill>
                      <a:prstDash val="solid"/>
                      <a:round/>
                      <a:headEnd type="none" w="med" len="med"/>
                      <a:tailEnd type="none" w="med" len="med"/>
                    </a:lnB>
                    <a:solidFill>
                      <a:srgbClr val="FFFFFF"/>
                    </a:solidFill>
                  </a:tcPr>
                </a:tc>
              </a:tr>
              <a:tr h="736886">
                <a:tc>
                  <a:txBody>
                    <a:bodyPr/>
                    <a:lstStyle/>
                    <a:p>
                      <a:pPr algn="l" fontAlgn="base"/>
                      <a:r>
                        <a:rPr lang="en-US" sz="1800" b="0" cap="all">
                          <a:solidFill>
                            <a:srgbClr val="333333"/>
                          </a:solidFill>
                          <a:effectLst/>
                          <a:latin typeface="inherit"/>
                        </a:rPr>
                        <a:t>APPLICATION</a:t>
                      </a:r>
                    </a:p>
                  </a:txBody>
                  <a:tcPr marL="53881" marR="53881" marT="53881" marB="53881" anchor="ctr">
                    <a:lnL w="12700" cap="flat" cmpd="sng" algn="ctr">
                      <a:solidFill>
                        <a:srgbClr val="2859B5"/>
                      </a:solidFill>
                      <a:prstDash val="solid"/>
                      <a:round/>
                      <a:headEnd type="none" w="med" len="med"/>
                      <a:tailEnd type="none" w="med" len="med"/>
                    </a:lnL>
                    <a:lnR w="12700" cap="flat" cmpd="sng" algn="ctr">
                      <a:solidFill>
                        <a:srgbClr val="8059B5"/>
                      </a:solidFill>
                      <a:prstDash val="solid"/>
                      <a:round/>
                      <a:headEnd type="none" w="med" len="med"/>
                      <a:tailEnd type="none" w="med" len="med"/>
                    </a:lnR>
                    <a:lnT w="12700" cap="flat" cmpd="sng" algn="ctr">
                      <a:solidFill>
                        <a:srgbClr val="2859B5"/>
                      </a:solidFill>
                      <a:prstDash val="solid"/>
                      <a:round/>
                      <a:headEnd type="none" w="med" len="med"/>
                      <a:tailEnd type="none" w="med" len="med"/>
                    </a:lnT>
                    <a:lnB w="9525" cap="flat" cmpd="sng" algn="ctr">
                      <a:solidFill>
                        <a:srgbClr val="2859B5"/>
                      </a:solidFill>
                      <a:prstDash val="solid"/>
                      <a:round/>
                      <a:headEnd type="none" w="med" len="med"/>
                      <a:tailEnd type="none" w="med" len="med"/>
                    </a:lnB>
                    <a:solidFill>
                      <a:srgbClr val="FFFFFF"/>
                    </a:solidFill>
                  </a:tcPr>
                </a:tc>
                <a:tc>
                  <a:txBody>
                    <a:bodyPr/>
                    <a:lstStyle/>
                    <a:p>
                      <a:pPr algn="l" fontAlgn="base"/>
                      <a:r>
                        <a:rPr lang="en-US" sz="1800" b="0">
                          <a:effectLst/>
                          <a:latin typeface="inherit"/>
                        </a:rPr>
                        <a:t>javax.servlet.ServletContext</a:t>
                      </a:r>
                    </a:p>
                  </a:txBody>
                  <a:tcPr marL="53881" marR="53881" marT="53881" marB="53881" anchor="ctr">
                    <a:lnL w="12700" cap="flat" cmpd="sng" algn="ctr">
                      <a:solidFill>
                        <a:srgbClr val="8059B5"/>
                      </a:solidFill>
                      <a:prstDash val="solid"/>
                      <a:round/>
                      <a:headEnd type="none" w="med" len="med"/>
                      <a:tailEnd type="none" w="med" len="med"/>
                    </a:lnL>
                    <a:lnR w="9525" cap="flat" cmpd="sng" algn="ctr">
                      <a:solidFill>
                        <a:srgbClr val="8059B5"/>
                      </a:solidFill>
                      <a:prstDash val="solid"/>
                      <a:round/>
                      <a:headEnd type="none" w="med" len="med"/>
                      <a:tailEnd type="none" w="med" len="med"/>
                    </a:lnR>
                    <a:lnT w="12700" cap="flat" cmpd="sng" algn="ctr">
                      <a:solidFill>
                        <a:srgbClr val="8059B5"/>
                      </a:solidFill>
                      <a:prstDash val="solid"/>
                      <a:round/>
                      <a:headEnd type="none" w="med" len="med"/>
                      <a:tailEnd type="none" w="med" len="med"/>
                    </a:lnT>
                    <a:lnB w="9525" cap="flat" cmpd="sng" algn="ctr">
                      <a:solidFill>
                        <a:srgbClr val="8059B5"/>
                      </a:solidFill>
                      <a:prstDash val="solid"/>
                      <a:round/>
                      <a:headEnd type="none" w="med" len="med"/>
                      <a:tailEnd type="none" w="med" len="med"/>
                    </a:lnB>
                    <a:solidFill>
                      <a:srgbClr val="FFFFFF"/>
                    </a:solidFill>
                  </a:tcPr>
                </a:tc>
                <a:tc>
                  <a:txBody>
                    <a:bodyPr/>
                    <a:lstStyle/>
                    <a:p>
                      <a:endParaRPr lang="en-US" sz="1800"/>
                    </a:p>
                  </a:txBody>
                  <a:tcPr marL="64657" marR="64657" marT="32328" marB="32328">
                    <a:lnL w="9525" cap="flat" cmpd="sng" algn="ctr">
                      <a:solidFill>
                        <a:srgbClr val="8059B5"/>
                      </a:solidFill>
                      <a:prstDash val="solid"/>
                      <a:round/>
                      <a:headEnd type="none" w="med" len="med"/>
                      <a:tailEnd type="none" w="med" len="med"/>
                    </a:lnL>
                    <a:lnT w="9525" cap="flat" cmpd="sng" algn="ctr">
                      <a:solidFill>
                        <a:srgbClr val="281CB5"/>
                      </a:solidFill>
                      <a:prstDash val="solid"/>
                      <a:round/>
                      <a:headEnd type="none" w="med" len="med"/>
                      <a:tailEnd type="none" w="med" len="med"/>
                    </a:lnT>
                  </a:tcPr>
                </a:tc>
                <a:tc>
                  <a:txBody>
                    <a:bodyPr/>
                    <a:lstStyle/>
                    <a:p>
                      <a:endParaRPr lang="en-US" sz="1800" dirty="0"/>
                    </a:p>
                  </a:txBody>
                  <a:tcPr marL="64657" marR="64657" marT="32328" marB="32328">
                    <a:lnT w="9525" cap="flat" cmpd="sng" algn="ctr">
                      <a:solidFill>
                        <a:srgbClr val="801FB5"/>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7761133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78244470"/>
              </p:ext>
            </p:extLst>
          </p:nvPr>
        </p:nvGraphicFramePr>
        <p:xfrm>
          <a:off x="152400" y="152400"/>
          <a:ext cx="8915400" cy="6629401"/>
        </p:xfrm>
        <a:graphic>
          <a:graphicData uri="http://schemas.openxmlformats.org/drawingml/2006/table">
            <a:tbl>
              <a:tblPr/>
              <a:tblGrid>
                <a:gridCol w="1447800"/>
                <a:gridCol w="4114800"/>
                <a:gridCol w="2133600"/>
                <a:gridCol w="1219200"/>
              </a:tblGrid>
              <a:tr h="1821264">
                <a:tc>
                  <a:txBody>
                    <a:bodyPr/>
                    <a:lstStyle/>
                    <a:p>
                      <a:pPr algn="l" fontAlgn="base"/>
                      <a:r>
                        <a:rPr lang="en-US" sz="1800" b="0" cap="all" dirty="0">
                          <a:solidFill>
                            <a:srgbClr val="333333"/>
                          </a:solidFill>
                          <a:effectLst/>
                          <a:latin typeface="inherit"/>
                        </a:rPr>
                        <a:t>SESSION</a:t>
                      </a:r>
                    </a:p>
                  </a:txBody>
                  <a:tcPr marL="62170" marR="62170" marT="62170" marB="62170" anchor="ctr">
                    <a:lnL w="12700" cap="flat" cmpd="sng" algn="ctr">
                      <a:solidFill>
                        <a:srgbClr val="284CA7"/>
                      </a:solidFill>
                      <a:prstDash val="solid"/>
                      <a:round/>
                      <a:headEnd type="none" w="med" len="med"/>
                      <a:tailEnd type="none" w="med" len="med"/>
                    </a:lnL>
                    <a:lnR w="12700" cap="flat" cmpd="sng" algn="ctr">
                      <a:solidFill>
                        <a:srgbClr val="284DA7"/>
                      </a:solidFill>
                      <a:prstDash val="solid"/>
                      <a:round/>
                      <a:headEnd type="none" w="med" len="med"/>
                      <a:tailEnd type="none" w="med" len="med"/>
                    </a:lnR>
                    <a:lnT w="12700" cap="flat" cmpd="sng" algn="ctr">
                      <a:solidFill>
                        <a:srgbClr val="284CA7"/>
                      </a:solidFill>
                      <a:prstDash val="solid"/>
                      <a:round/>
                      <a:headEnd type="none" w="med" len="med"/>
                      <a:tailEnd type="none" w="med" len="med"/>
                    </a:lnT>
                    <a:lnB w="12700" cap="flat" cmpd="sng" algn="ctr">
                      <a:solidFill>
                        <a:srgbClr val="808DA7"/>
                      </a:solidFill>
                      <a:prstDash val="solid"/>
                      <a:round/>
                      <a:headEnd type="none" w="med" len="med"/>
                      <a:tailEnd type="none" w="med" len="med"/>
                    </a:lnB>
                    <a:solidFill>
                      <a:srgbClr val="FFFFFF"/>
                    </a:solidFill>
                  </a:tcPr>
                </a:tc>
                <a:tc>
                  <a:txBody>
                    <a:bodyPr/>
                    <a:lstStyle/>
                    <a:p>
                      <a:pPr algn="l" fontAlgn="base"/>
                      <a:r>
                        <a:rPr lang="en-US" sz="1800" b="0">
                          <a:effectLst/>
                          <a:latin typeface="inherit"/>
                        </a:rPr>
                        <a:t>javax.servlet.http.HttpSession</a:t>
                      </a:r>
                    </a:p>
                  </a:txBody>
                  <a:tcPr marL="62170" marR="62170" marT="62170" marB="62170" anchor="ctr">
                    <a:lnL w="12700" cap="flat" cmpd="sng" algn="ctr">
                      <a:solidFill>
                        <a:srgbClr val="284DA7"/>
                      </a:solidFill>
                      <a:prstDash val="solid"/>
                      <a:round/>
                      <a:headEnd type="none" w="med" len="med"/>
                      <a:tailEnd type="none" w="med" len="med"/>
                    </a:lnL>
                    <a:lnR w="12700" cap="flat" cmpd="sng" algn="ctr">
                      <a:solidFill>
                        <a:srgbClr val="8083A7"/>
                      </a:solidFill>
                      <a:prstDash val="solid"/>
                      <a:round/>
                      <a:headEnd type="none" w="med" len="med"/>
                      <a:tailEnd type="none" w="med" len="med"/>
                    </a:lnR>
                    <a:lnT w="12700" cap="flat" cmpd="sng" algn="ctr">
                      <a:solidFill>
                        <a:srgbClr val="284DA7"/>
                      </a:solidFill>
                      <a:prstDash val="solid"/>
                      <a:round/>
                      <a:headEnd type="none" w="med" len="med"/>
                      <a:tailEnd type="none" w="med" len="med"/>
                    </a:lnT>
                    <a:lnB w="12700" cap="flat" cmpd="sng" algn="ctr">
                      <a:solidFill>
                        <a:srgbClr val="808DA7"/>
                      </a:solidFill>
                      <a:prstDash val="solid"/>
                      <a:round/>
                      <a:headEnd type="none" w="med" len="med"/>
                      <a:tailEnd type="none" w="med" len="med"/>
                    </a:lnB>
                    <a:solidFill>
                      <a:srgbClr val="FFFFFF"/>
                    </a:solidFill>
                  </a:tcPr>
                </a:tc>
                <a:tc>
                  <a:txBody>
                    <a:bodyPr/>
                    <a:lstStyle/>
                    <a:p>
                      <a:pPr algn="l" fontAlgn="base"/>
                      <a:r>
                        <a:rPr lang="en-US" sz="1800" b="0">
                          <a:effectLst/>
                          <a:latin typeface="inherit"/>
                        </a:rPr>
                        <a:t>Represents session object, if any, during the HTTP request</a:t>
                      </a:r>
                    </a:p>
                  </a:txBody>
                  <a:tcPr marL="62170" marR="62170" marT="62170" marB="62170" anchor="ctr">
                    <a:lnL w="12700" cap="flat" cmpd="sng" algn="ctr">
                      <a:solidFill>
                        <a:srgbClr val="8083A7"/>
                      </a:solidFill>
                      <a:prstDash val="solid"/>
                      <a:round/>
                      <a:headEnd type="none" w="med" len="med"/>
                      <a:tailEnd type="none" w="med" len="med"/>
                    </a:lnL>
                    <a:lnR w="12700" cap="flat" cmpd="sng" algn="ctr">
                      <a:solidFill>
                        <a:srgbClr val="D086A7"/>
                      </a:solidFill>
                      <a:prstDash val="solid"/>
                      <a:round/>
                      <a:headEnd type="none" w="med" len="med"/>
                      <a:tailEnd type="none" w="med" len="med"/>
                    </a:lnR>
                    <a:lnT w="12700" cap="flat" cmpd="sng" algn="ctr">
                      <a:solidFill>
                        <a:srgbClr val="8083A7"/>
                      </a:solidFill>
                      <a:prstDash val="solid"/>
                      <a:round/>
                      <a:headEnd type="none" w="med" len="med"/>
                      <a:tailEnd type="none" w="med" len="med"/>
                    </a:lnT>
                    <a:lnB w="12700" cap="flat" cmpd="sng" algn="ctr">
                      <a:solidFill>
                        <a:srgbClr val="A88CA7"/>
                      </a:solidFill>
                      <a:prstDash val="solid"/>
                      <a:round/>
                      <a:headEnd type="none" w="med" len="med"/>
                      <a:tailEnd type="none" w="med" len="med"/>
                    </a:lnB>
                    <a:solidFill>
                      <a:srgbClr val="FFFFFF"/>
                    </a:solidFill>
                  </a:tcPr>
                </a:tc>
                <a:tc>
                  <a:txBody>
                    <a:bodyPr/>
                    <a:lstStyle/>
                    <a:p>
                      <a:pPr algn="l" fontAlgn="base"/>
                      <a:r>
                        <a:rPr lang="en-US" sz="1800" b="0">
                          <a:effectLst/>
                          <a:latin typeface="inherit"/>
                        </a:rPr>
                        <a:t>Session</a:t>
                      </a:r>
                    </a:p>
                  </a:txBody>
                  <a:tcPr marL="62170" marR="62170" marT="62170" marB="62170" anchor="ctr">
                    <a:lnL w="12700" cap="flat" cmpd="sng" algn="ctr">
                      <a:solidFill>
                        <a:srgbClr val="D086A7"/>
                      </a:solidFill>
                      <a:prstDash val="solid"/>
                      <a:round/>
                      <a:headEnd type="none" w="med" len="med"/>
                      <a:tailEnd type="none" w="med" len="med"/>
                    </a:lnL>
                    <a:lnR w="9525" cap="flat" cmpd="sng" algn="ctr">
                      <a:solidFill>
                        <a:srgbClr val="D086A7"/>
                      </a:solidFill>
                      <a:prstDash val="solid"/>
                      <a:round/>
                      <a:headEnd type="none" w="med" len="med"/>
                      <a:tailEnd type="none" w="med" len="med"/>
                    </a:lnR>
                    <a:lnT w="12700" cap="flat" cmpd="sng" algn="ctr">
                      <a:solidFill>
                        <a:srgbClr val="D086A7"/>
                      </a:solidFill>
                      <a:prstDash val="solid"/>
                      <a:round/>
                      <a:headEnd type="none" w="med" len="med"/>
                      <a:tailEnd type="none" w="med" len="med"/>
                    </a:lnT>
                    <a:lnB w="12700" cap="flat" cmpd="sng" algn="ctr">
                      <a:solidFill>
                        <a:srgbClr val="2821A9"/>
                      </a:solidFill>
                      <a:prstDash val="solid"/>
                      <a:round/>
                      <a:headEnd type="none" w="med" len="med"/>
                      <a:tailEnd type="none" w="med" len="med"/>
                    </a:lnB>
                    <a:solidFill>
                      <a:srgbClr val="FFFFFF"/>
                    </a:solidFill>
                  </a:tcPr>
                </a:tc>
              </a:tr>
              <a:tr h="1165609">
                <a:tc>
                  <a:txBody>
                    <a:bodyPr/>
                    <a:lstStyle/>
                    <a:p>
                      <a:pPr algn="l" fontAlgn="base"/>
                      <a:r>
                        <a:rPr lang="en-US" sz="1800" b="0" cap="all">
                          <a:solidFill>
                            <a:srgbClr val="333333"/>
                          </a:solidFill>
                          <a:effectLst/>
                          <a:latin typeface="inherit"/>
                        </a:rPr>
                        <a:t>EXCEPTION</a:t>
                      </a:r>
                    </a:p>
                  </a:txBody>
                  <a:tcPr marL="62170" marR="62170" marT="62170" marB="62170" anchor="ctr">
                    <a:lnL w="12700" cap="flat" cmpd="sng" algn="ctr">
                      <a:solidFill>
                        <a:srgbClr val="808DA7"/>
                      </a:solidFill>
                      <a:prstDash val="solid"/>
                      <a:round/>
                      <a:headEnd type="none" w="med" len="med"/>
                      <a:tailEnd type="none" w="med" len="med"/>
                    </a:lnL>
                    <a:lnR w="12700" cap="flat" cmpd="sng" algn="ctr">
                      <a:solidFill>
                        <a:srgbClr val="808DA7"/>
                      </a:solidFill>
                      <a:prstDash val="solid"/>
                      <a:round/>
                      <a:headEnd type="none" w="med" len="med"/>
                      <a:tailEnd type="none" w="med" len="med"/>
                    </a:lnR>
                    <a:lnT w="12700" cap="flat" cmpd="sng" algn="ctr">
                      <a:solidFill>
                        <a:srgbClr val="808DA7"/>
                      </a:solidFill>
                      <a:prstDash val="solid"/>
                      <a:round/>
                      <a:headEnd type="none" w="med" len="med"/>
                      <a:tailEnd type="none" w="med" len="med"/>
                    </a:lnT>
                    <a:lnB w="12700" cap="flat" cmpd="sng" algn="ctr">
                      <a:solidFill>
                        <a:srgbClr val="002BA9"/>
                      </a:solidFill>
                      <a:prstDash val="solid"/>
                      <a:round/>
                      <a:headEnd type="none" w="med" len="med"/>
                      <a:tailEnd type="none" w="med" len="med"/>
                    </a:lnB>
                    <a:solidFill>
                      <a:srgbClr val="FFFFFF"/>
                    </a:solidFill>
                  </a:tcPr>
                </a:tc>
                <a:tc>
                  <a:txBody>
                    <a:bodyPr/>
                    <a:lstStyle/>
                    <a:p>
                      <a:pPr algn="l" fontAlgn="base"/>
                      <a:r>
                        <a:rPr lang="en-US" sz="1800" b="0">
                          <a:effectLst/>
                          <a:latin typeface="inherit"/>
                        </a:rPr>
                        <a:t>java.lang.Throwable</a:t>
                      </a:r>
                    </a:p>
                  </a:txBody>
                  <a:tcPr marL="62170" marR="62170" marT="62170" marB="62170" anchor="ctr">
                    <a:lnL w="12700" cap="flat" cmpd="sng" algn="ctr">
                      <a:solidFill>
                        <a:srgbClr val="808DA7"/>
                      </a:solidFill>
                      <a:prstDash val="solid"/>
                      <a:round/>
                      <a:headEnd type="none" w="med" len="med"/>
                      <a:tailEnd type="none" w="med" len="med"/>
                    </a:lnL>
                    <a:lnR w="12700" cap="flat" cmpd="sng" algn="ctr">
                      <a:solidFill>
                        <a:srgbClr val="A88CA7"/>
                      </a:solidFill>
                      <a:prstDash val="solid"/>
                      <a:round/>
                      <a:headEnd type="none" w="med" len="med"/>
                      <a:tailEnd type="none" w="med" len="med"/>
                    </a:lnR>
                    <a:lnT w="12700" cap="flat" cmpd="sng" algn="ctr">
                      <a:solidFill>
                        <a:srgbClr val="808DA7"/>
                      </a:solidFill>
                      <a:prstDash val="solid"/>
                      <a:round/>
                      <a:headEnd type="none" w="med" len="med"/>
                      <a:tailEnd type="none" w="med" len="med"/>
                    </a:lnT>
                    <a:lnB w="12700" cap="flat" cmpd="sng" algn="ctr">
                      <a:solidFill>
                        <a:srgbClr val="D02BA9"/>
                      </a:solidFill>
                      <a:prstDash val="solid"/>
                      <a:round/>
                      <a:headEnd type="none" w="med" len="med"/>
                      <a:tailEnd type="none" w="med" len="med"/>
                    </a:lnB>
                    <a:solidFill>
                      <a:srgbClr val="FFFFFF"/>
                    </a:solidFill>
                  </a:tcPr>
                </a:tc>
                <a:tc>
                  <a:txBody>
                    <a:bodyPr/>
                    <a:lstStyle/>
                    <a:p>
                      <a:pPr algn="l" fontAlgn="base"/>
                      <a:r>
                        <a:rPr lang="en-US" sz="1800" b="0">
                          <a:effectLst/>
                          <a:latin typeface="inherit"/>
                        </a:rPr>
                        <a:t>Represents the uncaught error</a:t>
                      </a:r>
                    </a:p>
                  </a:txBody>
                  <a:tcPr marL="62170" marR="62170" marT="62170" marB="62170" anchor="ctr">
                    <a:lnL w="12700" cap="flat" cmpd="sng" algn="ctr">
                      <a:solidFill>
                        <a:srgbClr val="A88CA7"/>
                      </a:solidFill>
                      <a:prstDash val="solid"/>
                      <a:round/>
                      <a:headEnd type="none" w="med" len="med"/>
                      <a:tailEnd type="none" w="med" len="med"/>
                    </a:lnL>
                    <a:lnR w="12700" cap="flat" cmpd="sng" algn="ctr">
                      <a:solidFill>
                        <a:srgbClr val="2821A9"/>
                      </a:solidFill>
                      <a:prstDash val="solid"/>
                      <a:round/>
                      <a:headEnd type="none" w="med" len="med"/>
                      <a:tailEnd type="none" w="med" len="med"/>
                    </a:lnR>
                    <a:lnT w="12700" cap="flat" cmpd="sng" algn="ctr">
                      <a:solidFill>
                        <a:srgbClr val="A88CA7"/>
                      </a:solidFill>
                      <a:prstDash val="solid"/>
                      <a:round/>
                      <a:headEnd type="none" w="med" len="med"/>
                      <a:tailEnd type="none" w="med" len="med"/>
                    </a:lnT>
                    <a:lnB w="12700" cap="flat" cmpd="sng" algn="ctr">
                      <a:solidFill>
                        <a:srgbClr val="802EA9"/>
                      </a:solidFill>
                      <a:prstDash val="solid"/>
                      <a:round/>
                      <a:headEnd type="none" w="med" len="med"/>
                      <a:tailEnd type="none" w="med" len="med"/>
                    </a:lnB>
                    <a:solidFill>
                      <a:srgbClr val="FFFFFF"/>
                    </a:solidFill>
                  </a:tcPr>
                </a:tc>
                <a:tc>
                  <a:txBody>
                    <a:bodyPr/>
                    <a:lstStyle/>
                    <a:p>
                      <a:pPr algn="l" fontAlgn="base"/>
                      <a:r>
                        <a:rPr lang="en-US" sz="1800" b="0">
                          <a:effectLst/>
                          <a:latin typeface="inherit"/>
                        </a:rPr>
                        <a:t>Page</a:t>
                      </a:r>
                    </a:p>
                  </a:txBody>
                  <a:tcPr marL="62170" marR="62170" marT="62170" marB="62170" anchor="ctr">
                    <a:lnL w="12700" cap="flat" cmpd="sng" algn="ctr">
                      <a:solidFill>
                        <a:srgbClr val="2821A9"/>
                      </a:solidFill>
                      <a:prstDash val="solid"/>
                      <a:round/>
                      <a:headEnd type="none" w="med" len="med"/>
                      <a:tailEnd type="none" w="med" len="med"/>
                    </a:lnL>
                    <a:lnR w="9525" cap="flat" cmpd="sng" algn="ctr">
                      <a:solidFill>
                        <a:srgbClr val="2821A9"/>
                      </a:solidFill>
                      <a:prstDash val="solid"/>
                      <a:round/>
                      <a:headEnd type="none" w="med" len="med"/>
                      <a:tailEnd type="none" w="med" len="med"/>
                    </a:lnR>
                    <a:lnT w="12700" cap="flat" cmpd="sng" algn="ctr">
                      <a:solidFill>
                        <a:srgbClr val="2821A9"/>
                      </a:solidFill>
                      <a:prstDash val="solid"/>
                      <a:round/>
                      <a:headEnd type="none" w="med" len="med"/>
                      <a:tailEnd type="none" w="med" len="med"/>
                    </a:lnT>
                    <a:lnB w="12700" cap="flat" cmpd="sng" algn="ctr">
                      <a:solidFill>
                        <a:srgbClr val="A8A9A9"/>
                      </a:solidFill>
                      <a:prstDash val="solid"/>
                      <a:round/>
                      <a:headEnd type="none" w="med" len="med"/>
                      <a:tailEnd type="none" w="med" len="med"/>
                    </a:lnB>
                    <a:solidFill>
                      <a:srgbClr val="FFFFFF"/>
                    </a:solidFill>
                  </a:tcPr>
                </a:tc>
              </a:tr>
              <a:tr h="1821264">
                <a:tc>
                  <a:txBody>
                    <a:bodyPr/>
                    <a:lstStyle/>
                    <a:p>
                      <a:pPr algn="l" fontAlgn="base"/>
                      <a:r>
                        <a:rPr lang="en-US" sz="1800" b="0" cap="all">
                          <a:solidFill>
                            <a:srgbClr val="333333"/>
                          </a:solidFill>
                          <a:effectLst/>
                          <a:latin typeface="inherit"/>
                        </a:rPr>
                        <a:t>RESPONSE</a:t>
                      </a:r>
                    </a:p>
                  </a:txBody>
                  <a:tcPr marL="62170" marR="62170" marT="62170" marB="62170" anchor="ctr">
                    <a:lnL w="12700" cap="flat" cmpd="sng" algn="ctr">
                      <a:solidFill>
                        <a:srgbClr val="002BA9"/>
                      </a:solidFill>
                      <a:prstDash val="solid"/>
                      <a:round/>
                      <a:headEnd type="none" w="med" len="med"/>
                      <a:tailEnd type="none" w="med" len="med"/>
                    </a:lnL>
                    <a:lnR w="12700" cap="flat" cmpd="sng" algn="ctr">
                      <a:solidFill>
                        <a:srgbClr val="D02BA9"/>
                      </a:solidFill>
                      <a:prstDash val="solid"/>
                      <a:round/>
                      <a:headEnd type="none" w="med" len="med"/>
                      <a:tailEnd type="none" w="med" len="med"/>
                    </a:lnR>
                    <a:lnT w="12700" cap="flat" cmpd="sng" algn="ctr">
                      <a:solidFill>
                        <a:srgbClr val="002BA9"/>
                      </a:solidFill>
                      <a:prstDash val="solid"/>
                      <a:round/>
                      <a:headEnd type="none" w="med" len="med"/>
                      <a:tailEnd type="none" w="med" len="med"/>
                    </a:lnT>
                    <a:lnB w="12700" cap="flat" cmpd="sng" algn="ctr">
                      <a:solidFill>
                        <a:srgbClr val="2858B5"/>
                      </a:solidFill>
                      <a:prstDash val="solid"/>
                      <a:round/>
                      <a:headEnd type="none" w="med" len="med"/>
                      <a:tailEnd type="none" w="med" len="med"/>
                    </a:lnB>
                    <a:solidFill>
                      <a:srgbClr val="FFFFFF"/>
                    </a:solidFill>
                  </a:tcPr>
                </a:tc>
                <a:tc>
                  <a:txBody>
                    <a:bodyPr/>
                    <a:lstStyle/>
                    <a:p>
                      <a:pPr algn="l" fontAlgn="base"/>
                      <a:r>
                        <a:rPr lang="en-US" sz="1800" b="0">
                          <a:effectLst/>
                          <a:latin typeface="inherit"/>
                        </a:rPr>
                        <a:t>javax.servlet.http.HttpServletResponse</a:t>
                      </a:r>
                    </a:p>
                  </a:txBody>
                  <a:tcPr marL="62170" marR="62170" marT="62170" marB="62170" anchor="ctr">
                    <a:lnL w="12700" cap="flat" cmpd="sng" algn="ctr">
                      <a:solidFill>
                        <a:srgbClr val="D02BA9"/>
                      </a:solidFill>
                      <a:prstDash val="solid"/>
                      <a:round/>
                      <a:headEnd type="none" w="med" len="med"/>
                      <a:tailEnd type="none" w="med" len="med"/>
                    </a:lnL>
                    <a:lnR w="12700" cap="flat" cmpd="sng" algn="ctr">
                      <a:solidFill>
                        <a:srgbClr val="802EA9"/>
                      </a:solidFill>
                      <a:prstDash val="solid"/>
                      <a:round/>
                      <a:headEnd type="none" w="med" len="med"/>
                      <a:tailEnd type="none" w="med" len="med"/>
                    </a:lnR>
                    <a:lnT w="12700" cap="flat" cmpd="sng" algn="ctr">
                      <a:solidFill>
                        <a:srgbClr val="D02BA9"/>
                      </a:solidFill>
                      <a:prstDash val="solid"/>
                      <a:round/>
                      <a:headEnd type="none" w="med" len="med"/>
                      <a:tailEnd type="none" w="med" len="med"/>
                    </a:lnT>
                    <a:lnB w="12700" cap="flat" cmpd="sng" algn="ctr">
                      <a:solidFill>
                        <a:srgbClr val="D059B5"/>
                      </a:solidFill>
                      <a:prstDash val="solid"/>
                      <a:round/>
                      <a:headEnd type="none" w="med" len="med"/>
                      <a:tailEnd type="none" w="med" len="med"/>
                    </a:lnB>
                    <a:solidFill>
                      <a:srgbClr val="FFFFFF"/>
                    </a:solidFill>
                  </a:tcPr>
                </a:tc>
                <a:tc>
                  <a:txBody>
                    <a:bodyPr/>
                    <a:lstStyle/>
                    <a:p>
                      <a:pPr algn="l" fontAlgn="base"/>
                      <a:r>
                        <a:rPr lang="en-US" sz="1800" b="0" dirty="0" err="1">
                          <a:effectLst/>
                          <a:latin typeface="inherit"/>
                        </a:rPr>
                        <a:t>Reprsents</a:t>
                      </a:r>
                      <a:r>
                        <a:rPr lang="en-US" sz="1800" b="0" dirty="0">
                          <a:effectLst/>
                          <a:latin typeface="inherit"/>
                        </a:rPr>
                        <a:t> the response object that triggered the response</a:t>
                      </a:r>
                    </a:p>
                  </a:txBody>
                  <a:tcPr marL="62170" marR="62170" marT="62170" marB="62170" anchor="ctr">
                    <a:lnL w="12700" cap="flat" cmpd="sng" algn="ctr">
                      <a:solidFill>
                        <a:srgbClr val="802EA9"/>
                      </a:solidFill>
                      <a:prstDash val="solid"/>
                      <a:round/>
                      <a:headEnd type="none" w="med" len="med"/>
                      <a:tailEnd type="none" w="med" len="med"/>
                    </a:lnL>
                    <a:lnR w="12700" cap="flat" cmpd="sng" algn="ctr">
                      <a:solidFill>
                        <a:srgbClr val="A8A9A9"/>
                      </a:solidFill>
                      <a:prstDash val="solid"/>
                      <a:round/>
                      <a:headEnd type="none" w="med" len="med"/>
                      <a:tailEnd type="none" w="med" len="med"/>
                    </a:lnR>
                    <a:lnT w="12700" cap="flat" cmpd="sng" algn="ctr">
                      <a:solidFill>
                        <a:srgbClr val="802EA9"/>
                      </a:solidFill>
                      <a:prstDash val="solid"/>
                      <a:round/>
                      <a:headEnd type="none" w="med" len="med"/>
                      <a:tailEnd type="none" w="med" len="med"/>
                    </a:lnT>
                    <a:lnB w="12700" cap="flat" cmpd="sng" algn="ctr">
                      <a:solidFill>
                        <a:srgbClr val="505CB5"/>
                      </a:solidFill>
                      <a:prstDash val="solid"/>
                      <a:round/>
                      <a:headEnd type="none" w="med" len="med"/>
                      <a:tailEnd type="none" w="med" len="med"/>
                    </a:lnB>
                    <a:solidFill>
                      <a:srgbClr val="FFFFFF"/>
                    </a:solidFill>
                  </a:tcPr>
                </a:tc>
                <a:tc>
                  <a:txBody>
                    <a:bodyPr/>
                    <a:lstStyle/>
                    <a:p>
                      <a:pPr algn="l" fontAlgn="base"/>
                      <a:r>
                        <a:rPr lang="en-US" sz="1800" b="0" dirty="0">
                          <a:effectLst/>
                          <a:latin typeface="inherit"/>
                        </a:rPr>
                        <a:t>Response</a:t>
                      </a:r>
                    </a:p>
                  </a:txBody>
                  <a:tcPr marL="62170" marR="62170" marT="62170" marB="62170" anchor="ctr">
                    <a:lnL w="12700" cap="flat" cmpd="sng" algn="ctr">
                      <a:solidFill>
                        <a:srgbClr val="A8A9A9"/>
                      </a:solidFill>
                      <a:prstDash val="solid"/>
                      <a:round/>
                      <a:headEnd type="none" w="med" len="med"/>
                      <a:tailEnd type="none" w="med" len="med"/>
                    </a:lnL>
                    <a:lnR w="9525" cap="flat" cmpd="sng" algn="ctr">
                      <a:solidFill>
                        <a:srgbClr val="A8A9A9"/>
                      </a:solidFill>
                      <a:prstDash val="solid"/>
                      <a:round/>
                      <a:headEnd type="none" w="med" len="med"/>
                      <a:tailEnd type="none" w="med" len="med"/>
                    </a:lnR>
                    <a:lnT w="12700" cap="flat" cmpd="sng" algn="ctr">
                      <a:solidFill>
                        <a:srgbClr val="A8A9A9"/>
                      </a:solidFill>
                      <a:prstDash val="solid"/>
                      <a:round/>
                      <a:headEnd type="none" w="med" len="med"/>
                      <a:tailEnd type="none" w="med" len="med"/>
                    </a:lnT>
                    <a:lnB w="9525" cap="flat" cmpd="sng" algn="ctr">
                      <a:solidFill>
                        <a:srgbClr val="A8A9A9"/>
                      </a:solidFill>
                      <a:prstDash val="solid"/>
                      <a:round/>
                      <a:headEnd type="none" w="med" len="med"/>
                      <a:tailEnd type="none" w="med" len="med"/>
                    </a:lnB>
                    <a:solidFill>
                      <a:srgbClr val="FFFFFF"/>
                    </a:solidFill>
                  </a:tcPr>
                </a:tc>
              </a:tr>
              <a:tr h="1821264">
                <a:tc>
                  <a:txBody>
                    <a:bodyPr/>
                    <a:lstStyle/>
                    <a:p>
                      <a:pPr algn="l" fontAlgn="base"/>
                      <a:r>
                        <a:rPr lang="en-US" sz="1800" b="0" cap="all">
                          <a:solidFill>
                            <a:srgbClr val="333333"/>
                          </a:solidFill>
                          <a:effectLst/>
                          <a:latin typeface="inherit"/>
                        </a:rPr>
                        <a:t>REQUEST</a:t>
                      </a:r>
                    </a:p>
                  </a:txBody>
                  <a:tcPr marL="62170" marR="62170" marT="62170" marB="62170" anchor="ctr">
                    <a:lnL w="12700" cap="flat" cmpd="sng" algn="ctr">
                      <a:solidFill>
                        <a:srgbClr val="2858B5"/>
                      </a:solidFill>
                      <a:prstDash val="solid"/>
                      <a:round/>
                      <a:headEnd type="none" w="med" len="med"/>
                      <a:tailEnd type="none" w="med" len="med"/>
                    </a:lnL>
                    <a:lnR w="12700" cap="flat" cmpd="sng" algn="ctr">
                      <a:solidFill>
                        <a:srgbClr val="D059B5"/>
                      </a:solidFill>
                      <a:prstDash val="solid"/>
                      <a:round/>
                      <a:headEnd type="none" w="med" len="med"/>
                      <a:tailEnd type="none" w="med" len="med"/>
                    </a:lnR>
                    <a:lnT w="12700" cap="flat" cmpd="sng" algn="ctr">
                      <a:solidFill>
                        <a:srgbClr val="2858B5"/>
                      </a:solidFill>
                      <a:prstDash val="solid"/>
                      <a:round/>
                      <a:headEnd type="none" w="med" len="med"/>
                      <a:tailEnd type="none" w="med" len="med"/>
                    </a:lnT>
                    <a:lnB w="9525" cap="flat" cmpd="sng" algn="ctr">
                      <a:solidFill>
                        <a:srgbClr val="2858B5"/>
                      </a:solidFill>
                      <a:prstDash val="solid"/>
                      <a:round/>
                      <a:headEnd type="none" w="med" len="med"/>
                      <a:tailEnd type="none" w="med" len="med"/>
                    </a:lnB>
                    <a:solidFill>
                      <a:srgbClr val="FFFFFF"/>
                    </a:solidFill>
                  </a:tcPr>
                </a:tc>
                <a:tc>
                  <a:txBody>
                    <a:bodyPr/>
                    <a:lstStyle/>
                    <a:p>
                      <a:pPr algn="l" fontAlgn="base"/>
                      <a:r>
                        <a:rPr lang="en-US" sz="1800" b="0">
                          <a:effectLst/>
                          <a:latin typeface="inherit"/>
                        </a:rPr>
                        <a:t>javax.servlet.http.HttpServletRequest</a:t>
                      </a:r>
                    </a:p>
                  </a:txBody>
                  <a:tcPr marL="62170" marR="62170" marT="62170" marB="62170" anchor="ctr">
                    <a:lnL w="12700" cap="flat" cmpd="sng" algn="ctr">
                      <a:solidFill>
                        <a:srgbClr val="D059B5"/>
                      </a:solidFill>
                      <a:prstDash val="solid"/>
                      <a:round/>
                      <a:headEnd type="none" w="med" len="med"/>
                      <a:tailEnd type="none" w="med" len="med"/>
                    </a:lnL>
                    <a:lnR w="12700" cap="flat" cmpd="sng" algn="ctr">
                      <a:solidFill>
                        <a:srgbClr val="505CB5"/>
                      </a:solidFill>
                      <a:prstDash val="solid"/>
                      <a:round/>
                      <a:headEnd type="none" w="med" len="med"/>
                      <a:tailEnd type="none" w="med" len="med"/>
                    </a:lnR>
                    <a:lnT w="12700" cap="flat" cmpd="sng" algn="ctr">
                      <a:solidFill>
                        <a:srgbClr val="D059B5"/>
                      </a:solidFill>
                      <a:prstDash val="solid"/>
                      <a:round/>
                      <a:headEnd type="none" w="med" len="med"/>
                      <a:tailEnd type="none" w="med" len="med"/>
                    </a:lnT>
                    <a:lnB w="9525" cap="flat" cmpd="sng" algn="ctr">
                      <a:solidFill>
                        <a:srgbClr val="D059B5"/>
                      </a:solidFill>
                      <a:prstDash val="solid"/>
                      <a:round/>
                      <a:headEnd type="none" w="med" len="med"/>
                      <a:tailEnd type="none" w="med" len="med"/>
                    </a:lnB>
                    <a:solidFill>
                      <a:srgbClr val="FFFFFF"/>
                    </a:solidFill>
                  </a:tcPr>
                </a:tc>
                <a:tc>
                  <a:txBody>
                    <a:bodyPr/>
                    <a:lstStyle/>
                    <a:p>
                      <a:pPr algn="l" fontAlgn="base"/>
                      <a:r>
                        <a:rPr lang="en-US" sz="1800" b="0" dirty="0">
                          <a:effectLst/>
                          <a:latin typeface="inherit"/>
                        </a:rPr>
                        <a:t>Represents the request objects that triggered the request</a:t>
                      </a:r>
                    </a:p>
                  </a:txBody>
                  <a:tcPr marL="62170" marR="62170" marT="62170" marB="62170" anchor="ctr">
                    <a:lnL w="12700" cap="flat" cmpd="sng" algn="ctr">
                      <a:solidFill>
                        <a:srgbClr val="505CB5"/>
                      </a:solidFill>
                      <a:prstDash val="solid"/>
                      <a:round/>
                      <a:headEnd type="none" w="med" len="med"/>
                      <a:tailEnd type="none" w="med" len="med"/>
                    </a:lnL>
                    <a:lnR w="9525" cap="flat" cmpd="sng" algn="ctr">
                      <a:solidFill>
                        <a:srgbClr val="505CB5"/>
                      </a:solidFill>
                      <a:prstDash val="solid"/>
                      <a:round/>
                      <a:headEnd type="none" w="med" len="med"/>
                      <a:tailEnd type="none" w="med" len="med"/>
                    </a:lnR>
                    <a:lnT w="12700" cap="flat" cmpd="sng" algn="ctr">
                      <a:solidFill>
                        <a:srgbClr val="505CB5"/>
                      </a:solidFill>
                      <a:prstDash val="solid"/>
                      <a:round/>
                      <a:headEnd type="none" w="med" len="med"/>
                      <a:tailEnd type="none" w="med" len="med"/>
                    </a:lnT>
                    <a:lnB w="9525" cap="flat" cmpd="sng" algn="ctr">
                      <a:solidFill>
                        <a:srgbClr val="505CB5"/>
                      </a:solidFill>
                      <a:prstDash val="solid"/>
                      <a:round/>
                      <a:headEnd type="none" w="med" len="med"/>
                      <a:tailEnd type="none" w="med" len="med"/>
                    </a:lnB>
                    <a:solidFill>
                      <a:srgbClr val="FFFFFF"/>
                    </a:solidFill>
                  </a:tcPr>
                </a:tc>
                <a:tc>
                  <a:txBody>
                    <a:bodyPr/>
                    <a:lstStyle/>
                    <a:p>
                      <a:endParaRPr lang="en-US" sz="1800" dirty="0"/>
                    </a:p>
                  </a:txBody>
                  <a:tcPr marL="74604" marR="74604" marT="37302" marB="37302">
                    <a:lnL w="9525" cap="flat" cmpd="sng" algn="ctr">
                      <a:solidFill>
                        <a:srgbClr val="505CB5"/>
                      </a:solidFill>
                      <a:prstDash val="solid"/>
                      <a:round/>
                      <a:headEnd type="none" w="med" len="med"/>
                      <a:tailEnd type="none" w="med" len="med"/>
                    </a:lnL>
                    <a:lnT w="9525" cap="flat" cmpd="sng" algn="ctr">
                      <a:solidFill>
                        <a:srgbClr val="A8A9A9"/>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0773855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 request implicit object</a:t>
            </a:r>
            <a:r>
              <a:rPr lang="en-US" dirty="0"/>
              <a:t/>
            </a:r>
            <a:br>
              <a:rPr lang="en-US" dirty="0"/>
            </a:br>
            <a:endParaRPr lang="en-US" dirty="0"/>
          </a:p>
        </p:txBody>
      </p:sp>
      <p:sp>
        <p:nvSpPr>
          <p:cNvPr id="3" name="Content Placeholder 2"/>
          <p:cNvSpPr>
            <a:spLocks noGrp="1"/>
          </p:cNvSpPr>
          <p:nvPr>
            <p:ph idx="1"/>
          </p:nvPr>
        </p:nvSpPr>
        <p:spPr>
          <a:xfrm>
            <a:off x="152400" y="1447800"/>
            <a:ext cx="8991600" cy="5105400"/>
          </a:xfrm>
        </p:spPr>
        <p:txBody>
          <a:bodyPr>
            <a:normAutofit/>
          </a:bodyPr>
          <a:lstStyle/>
          <a:p>
            <a:pPr fontAlgn="base"/>
            <a:r>
              <a:rPr lang="en-US" dirty="0" smtClean="0"/>
              <a:t>This </a:t>
            </a:r>
            <a:r>
              <a:rPr lang="en-US" dirty="0"/>
              <a:t>is an implicit object of </a:t>
            </a:r>
            <a:r>
              <a:rPr lang="en-US" b="1" dirty="0" err="1"/>
              <a:t>javax.servlet.http.HttpServletRequest</a:t>
            </a:r>
            <a:r>
              <a:rPr lang="en-US" dirty="0"/>
              <a:t> interface</a:t>
            </a:r>
            <a:r>
              <a:rPr lang="en-US" dirty="0" smtClean="0"/>
              <a:t>. This </a:t>
            </a:r>
            <a:r>
              <a:rPr lang="en-US" dirty="0"/>
              <a:t>object is used by Programmer to extract (from JSP) the data send by client like user name and password and also header information, request query parameters, retrieving cookies from client etc. </a:t>
            </a:r>
          </a:p>
          <a:p>
            <a:endParaRPr lang="en-US" dirty="0"/>
          </a:p>
        </p:txBody>
      </p:sp>
    </p:spTree>
    <p:extLst>
      <p:ext uri="{BB962C8B-B14F-4D97-AF65-F5344CB8AC3E}">
        <p14:creationId xmlns:p14="http://schemas.microsoft.com/office/powerpoint/2010/main" val="12981320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 response implicit object</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smtClean="0"/>
              <a:t>This </a:t>
            </a:r>
            <a:r>
              <a:rPr lang="en-US" dirty="0"/>
              <a:t>is an implicit object of </a:t>
            </a:r>
            <a:r>
              <a:rPr lang="en-US" b="1" dirty="0" err="1"/>
              <a:t>javax.servlet.http.HttpServletResponse</a:t>
            </a:r>
            <a:r>
              <a:rPr lang="en-US" b="1" dirty="0"/>
              <a:t> </a:t>
            </a:r>
            <a:r>
              <a:rPr lang="en-US" dirty="0"/>
              <a:t>interface. This is used to send response to client (via </a:t>
            </a:r>
            <a:r>
              <a:rPr lang="en-US" b="1" dirty="0"/>
              <a:t>out</a:t>
            </a:r>
            <a:r>
              <a:rPr lang="en-US" dirty="0"/>
              <a:t> object). Used for setting content type, sending cookies to client, redirect operations etc. </a:t>
            </a:r>
          </a:p>
          <a:p>
            <a:endParaRPr lang="en-US" dirty="0"/>
          </a:p>
        </p:txBody>
      </p:sp>
    </p:spTree>
    <p:extLst>
      <p:ext uri="{BB962C8B-B14F-4D97-AF65-F5344CB8AC3E}">
        <p14:creationId xmlns:p14="http://schemas.microsoft.com/office/powerpoint/2010/main" val="3331528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3. out implicit object</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smtClean="0"/>
              <a:t>It </a:t>
            </a:r>
            <a:r>
              <a:rPr lang="en-US" dirty="0"/>
              <a:t>is an implicit object of </a:t>
            </a:r>
            <a:r>
              <a:rPr lang="en-US" b="1" dirty="0" err="1"/>
              <a:t>javax.servlet.jsp.JspWriter</a:t>
            </a:r>
            <a:r>
              <a:rPr lang="en-US" dirty="0"/>
              <a:t>, as subclass of </a:t>
            </a:r>
            <a:r>
              <a:rPr lang="en-US" dirty="0" err="1"/>
              <a:t>java.io.Writer</a:t>
            </a:r>
            <a:r>
              <a:rPr lang="en-US" dirty="0"/>
              <a:t>. Programmer uses </a:t>
            </a:r>
            <a:r>
              <a:rPr lang="en-US" b="1" dirty="0"/>
              <a:t>out </a:t>
            </a:r>
            <a:r>
              <a:rPr lang="en-US" dirty="0"/>
              <a:t>object to send response to client. This is mostly used Programmer. </a:t>
            </a:r>
          </a:p>
          <a:p>
            <a:endParaRPr lang="en-US" dirty="0"/>
          </a:p>
        </p:txBody>
      </p:sp>
    </p:spTree>
    <p:extLst>
      <p:ext uri="{BB962C8B-B14F-4D97-AF65-F5344CB8AC3E}">
        <p14:creationId xmlns:p14="http://schemas.microsoft.com/office/powerpoint/2010/main" val="30176192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session implicit object</a:t>
            </a:r>
            <a:endParaRPr lang="en-US" dirty="0"/>
          </a:p>
        </p:txBody>
      </p:sp>
      <p:sp>
        <p:nvSpPr>
          <p:cNvPr id="3" name="Content Placeholder 2"/>
          <p:cNvSpPr>
            <a:spLocks noGrp="1"/>
          </p:cNvSpPr>
          <p:nvPr>
            <p:ph idx="1"/>
          </p:nvPr>
        </p:nvSpPr>
        <p:spPr/>
        <p:txBody>
          <a:bodyPr/>
          <a:lstStyle/>
          <a:p>
            <a:r>
              <a:rPr lang="en-US" dirty="0"/>
              <a:t>It is an implicit object of </a:t>
            </a:r>
            <a:r>
              <a:rPr lang="en-US" b="1" dirty="0" err="1"/>
              <a:t>javax.servlet.http.HttpSession</a:t>
            </a:r>
            <a:r>
              <a:rPr lang="en-US" dirty="0"/>
              <a:t> interface. It represents the communication with the client. The session object is used to store a single client’s </a:t>
            </a:r>
            <a:r>
              <a:rPr lang="en-US" b="1" dirty="0"/>
              <a:t>state</a:t>
            </a:r>
            <a:r>
              <a:rPr lang="en-US" dirty="0"/>
              <a:t>.</a:t>
            </a:r>
          </a:p>
        </p:txBody>
      </p:sp>
    </p:spTree>
    <p:extLst>
      <p:ext uri="{BB962C8B-B14F-4D97-AF65-F5344CB8AC3E}">
        <p14:creationId xmlns:p14="http://schemas.microsoft.com/office/powerpoint/2010/main" val="163540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JSP </a:t>
            </a:r>
            <a:endParaRPr lang="en-US" dirty="0"/>
          </a:p>
        </p:txBody>
      </p:sp>
      <p:sp>
        <p:nvSpPr>
          <p:cNvPr id="3" name="Content Placeholder 2"/>
          <p:cNvSpPr>
            <a:spLocks noGrp="1"/>
          </p:cNvSpPr>
          <p:nvPr>
            <p:ph idx="1"/>
          </p:nvPr>
        </p:nvSpPr>
        <p:spPr/>
        <p:txBody>
          <a:bodyPr/>
          <a:lstStyle/>
          <a:p>
            <a:r>
              <a:rPr lang="en-US" dirty="0"/>
              <a:t>1. HTML friendly simple and easy language and tags. </a:t>
            </a:r>
            <a:endParaRPr lang="en-US" dirty="0" smtClean="0"/>
          </a:p>
          <a:p>
            <a:r>
              <a:rPr lang="en-US" dirty="0" smtClean="0"/>
              <a:t>2</a:t>
            </a:r>
            <a:r>
              <a:rPr lang="en-US" dirty="0"/>
              <a:t>. Supports Java Code. </a:t>
            </a:r>
            <a:endParaRPr lang="en-US" dirty="0" smtClean="0"/>
          </a:p>
          <a:p>
            <a:r>
              <a:rPr lang="en-US" dirty="0" smtClean="0"/>
              <a:t>3</a:t>
            </a:r>
            <a:r>
              <a:rPr lang="en-US" dirty="0"/>
              <a:t>. Supports standard Web site development tools. </a:t>
            </a:r>
          </a:p>
        </p:txBody>
      </p:sp>
    </p:spTree>
    <p:extLst>
      <p:ext uri="{BB962C8B-B14F-4D97-AF65-F5344CB8AC3E}">
        <p14:creationId xmlns:p14="http://schemas.microsoft.com/office/powerpoint/2010/main" val="30327548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 application implicit object</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smtClean="0"/>
              <a:t>It </a:t>
            </a:r>
            <a:r>
              <a:rPr lang="en-US" dirty="0"/>
              <a:t>is an implicit object of </a:t>
            </a:r>
            <a:r>
              <a:rPr lang="en-US" b="1" dirty="0" err="1"/>
              <a:t>javax.servlet.ServletContext</a:t>
            </a:r>
            <a:r>
              <a:rPr lang="en-US" dirty="0"/>
              <a:t> interface. This represents the global object wherein all the JSPs of an application can store and retrieve values. Using this object, all JSPs can communicate in between.</a:t>
            </a:r>
          </a:p>
          <a:p>
            <a:endParaRPr lang="en-US" dirty="0"/>
          </a:p>
        </p:txBody>
      </p:sp>
    </p:spTree>
    <p:extLst>
      <p:ext uri="{BB962C8B-B14F-4D97-AF65-F5344CB8AC3E}">
        <p14:creationId xmlns:p14="http://schemas.microsoft.com/office/powerpoint/2010/main" val="31374032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exception implicit object</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smtClean="0"/>
              <a:t>It </a:t>
            </a:r>
            <a:r>
              <a:rPr lang="en-US" dirty="0"/>
              <a:t>is an instance of class </a:t>
            </a:r>
            <a:r>
              <a:rPr lang="en-US" b="1" dirty="0" err="1"/>
              <a:t>java.lang.Throwable</a:t>
            </a:r>
            <a:r>
              <a:rPr lang="en-US" dirty="0"/>
              <a:t>. Used to generate error pages. </a:t>
            </a:r>
          </a:p>
          <a:p>
            <a:endParaRPr lang="en-US" dirty="0"/>
          </a:p>
        </p:txBody>
      </p:sp>
    </p:spTree>
    <p:extLst>
      <p:ext uri="{BB962C8B-B14F-4D97-AF65-F5344CB8AC3E}">
        <p14:creationId xmlns:p14="http://schemas.microsoft.com/office/powerpoint/2010/main" val="19851660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7. </a:t>
            </a:r>
            <a:r>
              <a:rPr lang="en-US" b="1" dirty="0" err="1"/>
              <a:t>config</a:t>
            </a:r>
            <a:r>
              <a:rPr lang="en-US" b="1" dirty="0"/>
              <a:t> implicit object</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smtClean="0"/>
              <a:t>This </a:t>
            </a:r>
            <a:r>
              <a:rPr lang="en-US" dirty="0" err="1"/>
              <a:t>config</a:t>
            </a:r>
            <a:r>
              <a:rPr lang="en-US" dirty="0"/>
              <a:t> represents an object of </a:t>
            </a:r>
            <a:r>
              <a:rPr lang="en-US" b="1" dirty="0" err="1"/>
              <a:t>javax.servlet.ServletConfig</a:t>
            </a:r>
            <a:r>
              <a:rPr lang="en-US" b="1" dirty="0"/>
              <a:t> </a:t>
            </a:r>
            <a:r>
              <a:rPr lang="en-US" dirty="0"/>
              <a:t>interface. Used to retrieve configuration or </a:t>
            </a:r>
            <a:r>
              <a:rPr lang="en-US" b="1" dirty="0"/>
              <a:t>initialization particulars</a:t>
            </a:r>
            <a:r>
              <a:rPr lang="en-US" dirty="0"/>
              <a:t> of a </a:t>
            </a:r>
            <a:r>
              <a:rPr lang="en-US" dirty="0" err="1"/>
              <a:t>jSP</a:t>
            </a:r>
            <a:r>
              <a:rPr lang="en-US" dirty="0"/>
              <a:t>.</a:t>
            </a:r>
          </a:p>
          <a:p>
            <a:endParaRPr lang="en-US" dirty="0"/>
          </a:p>
        </p:txBody>
      </p:sp>
    </p:spTree>
    <p:extLst>
      <p:ext uri="{BB962C8B-B14F-4D97-AF65-F5344CB8AC3E}">
        <p14:creationId xmlns:p14="http://schemas.microsoft.com/office/powerpoint/2010/main" val="38401039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8. page implicit object</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smtClean="0"/>
              <a:t>It </a:t>
            </a:r>
            <a:r>
              <a:rPr lang="en-US" dirty="0"/>
              <a:t>is an instance of class </a:t>
            </a:r>
            <a:r>
              <a:rPr lang="en-US" b="1" dirty="0" err="1"/>
              <a:t>java.lang.Object</a:t>
            </a:r>
            <a:r>
              <a:rPr lang="en-US" dirty="0"/>
              <a:t>. This object represents the current JSP page. This objects takes lot of memory and thereby used rarely. It represents or used as a reference to the generated Servlet.</a:t>
            </a:r>
          </a:p>
          <a:p>
            <a:endParaRPr lang="en-US" dirty="0"/>
          </a:p>
        </p:txBody>
      </p:sp>
    </p:spTree>
    <p:extLst>
      <p:ext uri="{BB962C8B-B14F-4D97-AF65-F5344CB8AC3E}">
        <p14:creationId xmlns:p14="http://schemas.microsoft.com/office/powerpoint/2010/main" val="14536886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9. </a:t>
            </a:r>
            <a:r>
              <a:rPr lang="en-US" b="1" dirty="0" err="1"/>
              <a:t>pageContext</a:t>
            </a:r>
            <a:r>
              <a:rPr lang="en-US" b="1" dirty="0"/>
              <a:t> implicit object</a:t>
            </a: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smtClean="0"/>
              <a:t>It </a:t>
            </a:r>
            <a:r>
              <a:rPr lang="en-US" dirty="0"/>
              <a:t>is an instance of </a:t>
            </a:r>
            <a:r>
              <a:rPr lang="en-US" b="1" dirty="0" err="1"/>
              <a:t>javax.servlet.jsp.PageContext</a:t>
            </a:r>
            <a:r>
              <a:rPr lang="en-US" dirty="0"/>
              <a:t> abstract class. It gets the all the page context information. Used to forward request to other sources with get and set methods. It can used as a reference to all other implicit objects.</a:t>
            </a:r>
          </a:p>
          <a:p>
            <a:endParaRPr lang="en-US" dirty="0"/>
          </a:p>
        </p:txBody>
      </p:sp>
    </p:spTree>
    <p:extLst>
      <p:ext uri="{BB962C8B-B14F-4D97-AF65-F5344CB8AC3E}">
        <p14:creationId xmlns:p14="http://schemas.microsoft.com/office/powerpoint/2010/main" val="37232661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a:t>Scope of JSP Objects</a:t>
            </a:r>
            <a:br>
              <a:rPr lang="en-US" dirty="0"/>
            </a:br>
            <a:endParaRPr lang="en-US" dirty="0"/>
          </a:p>
        </p:txBody>
      </p:sp>
      <p:sp>
        <p:nvSpPr>
          <p:cNvPr id="3" name="Content Placeholder 2"/>
          <p:cNvSpPr>
            <a:spLocks noGrp="1"/>
          </p:cNvSpPr>
          <p:nvPr>
            <p:ph idx="1"/>
          </p:nvPr>
        </p:nvSpPr>
        <p:spPr>
          <a:xfrm>
            <a:off x="0" y="685800"/>
            <a:ext cx="9067800" cy="6019800"/>
          </a:xfrm>
        </p:spPr>
        <p:txBody>
          <a:bodyPr>
            <a:noAutofit/>
          </a:bodyPr>
          <a:lstStyle/>
          <a:p>
            <a:r>
              <a:rPr lang="en-US" sz="2400" dirty="0"/>
              <a:t>The availability of a JSP object for use from a particular place of the application is defined as the scope of that JSP object. Every object created in a JSP page will have a scope. Object scope in JSP is segregated into four parts and they are page, request, session and application.</a:t>
            </a:r>
          </a:p>
          <a:p>
            <a:r>
              <a:rPr lang="en-US" sz="2400" b="1" dirty="0"/>
              <a:t>page </a:t>
            </a:r>
            <a:r>
              <a:rPr lang="en-US" sz="2400" dirty="0"/>
              <a:t/>
            </a:r>
            <a:br>
              <a:rPr lang="en-US" sz="2400" dirty="0"/>
            </a:br>
            <a:r>
              <a:rPr lang="en-US" sz="2400" dirty="0"/>
              <a:t>‘page’ scope means, the JSP object can be accessed only from within the </a:t>
            </a:r>
            <a:r>
              <a:rPr lang="en-US" sz="2400" b="1" dirty="0"/>
              <a:t>same page where it was created</a:t>
            </a:r>
            <a:r>
              <a:rPr lang="en-US" sz="2400" dirty="0"/>
              <a:t>. The default scope for JSP objects created using &lt;</a:t>
            </a:r>
            <a:r>
              <a:rPr lang="en-US" sz="2400" dirty="0" err="1"/>
              <a:t>jsp:useBean</a:t>
            </a:r>
            <a:r>
              <a:rPr lang="en-US" sz="2400" dirty="0"/>
              <a:t>&gt; tag is page. JSP implicit objects out, exception, response, </a:t>
            </a:r>
            <a:r>
              <a:rPr lang="en-US" sz="2400" dirty="0" err="1"/>
              <a:t>pageContext</a:t>
            </a:r>
            <a:r>
              <a:rPr lang="en-US" sz="2400" dirty="0"/>
              <a:t>, </a:t>
            </a:r>
            <a:r>
              <a:rPr lang="en-US" sz="2400" dirty="0" err="1"/>
              <a:t>config</a:t>
            </a:r>
            <a:r>
              <a:rPr lang="en-US" sz="2400" dirty="0"/>
              <a:t> and page have ‘page’ scope.</a:t>
            </a:r>
          </a:p>
          <a:p>
            <a:r>
              <a:rPr lang="en-US" sz="2400" b="1" dirty="0"/>
              <a:t>request</a:t>
            </a:r>
            <a:br>
              <a:rPr lang="en-US" sz="2400" b="1" dirty="0"/>
            </a:br>
            <a:r>
              <a:rPr lang="en-US" sz="2400" dirty="0"/>
              <a:t>A JSP object created using the ‘request’ </a:t>
            </a:r>
            <a:r>
              <a:rPr lang="en-US" sz="2400" b="1" dirty="0"/>
              <a:t>scope can be accessed from any pages that serves that request. </a:t>
            </a:r>
            <a:r>
              <a:rPr lang="en-US" sz="2400" dirty="0"/>
              <a:t>More than one page can serve a single request. The JSP object will be bound to the request object. Implicit object request has the ‘request’ scope</a:t>
            </a:r>
            <a:r>
              <a:rPr lang="en-US" sz="2400" dirty="0" smtClean="0"/>
              <a:t>.</a:t>
            </a:r>
            <a:endParaRPr lang="en-US" sz="2400" dirty="0"/>
          </a:p>
        </p:txBody>
      </p:sp>
    </p:spTree>
    <p:extLst>
      <p:ext uri="{BB962C8B-B14F-4D97-AF65-F5344CB8AC3E}">
        <p14:creationId xmlns:p14="http://schemas.microsoft.com/office/powerpoint/2010/main" val="21063242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session</a:t>
            </a:r>
            <a:r>
              <a:rPr lang="en-US" dirty="0"/>
              <a:t/>
            </a:r>
            <a:br>
              <a:rPr lang="en-US" dirty="0"/>
            </a:br>
            <a:r>
              <a:rPr lang="en-US" dirty="0"/>
              <a:t>‘session’ scope means, the JSP object is accessible from pages that </a:t>
            </a:r>
            <a:r>
              <a:rPr lang="en-US" b="1" dirty="0" smtClean="0"/>
              <a:t>belong to the same session </a:t>
            </a:r>
            <a:r>
              <a:rPr lang="en-US" dirty="0" smtClean="0"/>
              <a:t>from </a:t>
            </a:r>
            <a:r>
              <a:rPr lang="en-US" dirty="0"/>
              <a:t>where it was created. The JSP object that is created using the session scope is bound to the session object. Implicit object session has the ‘session’ scope.</a:t>
            </a:r>
          </a:p>
          <a:p>
            <a:r>
              <a:rPr lang="en-US" b="1" dirty="0"/>
              <a:t>application</a:t>
            </a:r>
            <a:br>
              <a:rPr lang="en-US" b="1" dirty="0"/>
            </a:br>
            <a:r>
              <a:rPr lang="en-US" dirty="0"/>
              <a:t>A JSP object created using the ‘application’ scope can be </a:t>
            </a:r>
            <a:r>
              <a:rPr lang="en-US" b="1" dirty="0"/>
              <a:t>accessed from any pages across the application</a:t>
            </a:r>
            <a:r>
              <a:rPr lang="en-US" dirty="0"/>
              <a:t>. The JSP object is bound to the application object. Implicit object application has the ‘application’ scope.</a:t>
            </a:r>
          </a:p>
          <a:p>
            <a:endParaRPr lang="en-US" dirty="0"/>
          </a:p>
        </p:txBody>
      </p:sp>
    </p:spTree>
    <p:extLst>
      <p:ext uri="{BB962C8B-B14F-4D97-AF65-F5344CB8AC3E}">
        <p14:creationId xmlns:p14="http://schemas.microsoft.com/office/powerpoint/2010/main" val="297085307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Expression Language(EL)? </a:t>
            </a:r>
            <a:endParaRPr lang="en-US" dirty="0"/>
          </a:p>
        </p:txBody>
      </p:sp>
      <p:sp>
        <p:nvSpPr>
          <p:cNvPr id="3" name="Content Placeholder 2"/>
          <p:cNvSpPr>
            <a:spLocks noGrp="1"/>
          </p:cNvSpPr>
          <p:nvPr>
            <p:ph idx="1"/>
          </p:nvPr>
        </p:nvSpPr>
        <p:spPr/>
        <p:txBody>
          <a:bodyPr/>
          <a:lstStyle/>
          <a:p>
            <a:r>
              <a:rPr lang="en-US" dirty="0"/>
              <a:t>The Expression Language (EL) provides a way to simplify expressions in JSP. It is a simple language </a:t>
            </a:r>
            <a:r>
              <a:rPr lang="en-US" b="1" dirty="0"/>
              <a:t>used for accessing implicit objects and Java classes</a:t>
            </a:r>
            <a:r>
              <a:rPr lang="en-US" dirty="0"/>
              <a:t>, and for manipulating collections in an elegant manner. EL provides the ability to use run-time expressions outside of JSP scripting elements. </a:t>
            </a:r>
          </a:p>
        </p:txBody>
      </p:sp>
    </p:spTree>
    <p:extLst>
      <p:ext uri="{BB962C8B-B14F-4D97-AF65-F5344CB8AC3E}">
        <p14:creationId xmlns:p14="http://schemas.microsoft.com/office/powerpoint/2010/main" val="40445270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a "Unified" Expression Language? </a:t>
            </a:r>
            <a:endParaRPr lang="en-US" dirty="0"/>
          </a:p>
        </p:txBody>
      </p:sp>
      <p:sp>
        <p:nvSpPr>
          <p:cNvPr id="3" name="Content Placeholder 2"/>
          <p:cNvSpPr>
            <a:spLocks noGrp="1"/>
          </p:cNvSpPr>
          <p:nvPr>
            <p:ph idx="1"/>
          </p:nvPr>
        </p:nvSpPr>
        <p:spPr>
          <a:xfrm>
            <a:off x="228600" y="1600200"/>
            <a:ext cx="8610600" cy="5029200"/>
          </a:xfrm>
        </p:spPr>
        <p:txBody>
          <a:bodyPr>
            <a:normAutofit fontScale="77500" lnSpcReduction="20000"/>
          </a:bodyPr>
          <a:lstStyle/>
          <a:p>
            <a:pPr algn="just"/>
            <a:endParaRPr lang="en-US" dirty="0"/>
          </a:p>
          <a:p>
            <a:pPr algn="just"/>
            <a:r>
              <a:rPr lang="en-US" dirty="0" err="1"/>
              <a:t>JavaServer</a:t>
            </a:r>
            <a:r>
              <a:rPr lang="en-US" dirty="0"/>
              <a:t> Pages each has its own expression language. The expression language included in JSP provides greater flexibility to the web application developer. Deferred evaluation means that the technology using the unified EL takes over the responsibility of evaluating the expression from the JSP engine and evaluates the  </a:t>
            </a:r>
            <a:r>
              <a:rPr lang="en-US" dirty="0" smtClean="0"/>
              <a:t>expression </a:t>
            </a:r>
            <a:r>
              <a:rPr lang="en-US" dirty="0"/>
              <a:t>at the appropriate time during the page lifecycle. But the JSP EL is designed for immediate evaluation of expressions. </a:t>
            </a:r>
          </a:p>
          <a:p>
            <a:pPr algn="just"/>
            <a:r>
              <a:rPr lang="en-US" dirty="0" smtClean="0"/>
              <a:t>The </a:t>
            </a:r>
            <a:r>
              <a:rPr lang="en-US" b="1" dirty="0"/>
              <a:t>Expression Language </a:t>
            </a:r>
            <a:r>
              <a:rPr lang="en-US" dirty="0"/>
              <a:t>(EL) simplifies the accessibility of data stored in the Java Bean component, and other objects like request, session, application etc. </a:t>
            </a:r>
          </a:p>
          <a:p>
            <a:pPr algn="just"/>
            <a:r>
              <a:rPr lang="en-US" dirty="0" smtClean="0"/>
              <a:t>There </a:t>
            </a:r>
            <a:r>
              <a:rPr lang="en-US" dirty="0"/>
              <a:t>are many implicit objects, operators and reserve words in EL. </a:t>
            </a:r>
          </a:p>
          <a:p>
            <a:pPr algn="just"/>
            <a:r>
              <a:rPr lang="en-US" dirty="0" smtClean="0"/>
              <a:t>It </a:t>
            </a:r>
            <a:r>
              <a:rPr lang="en-US" dirty="0"/>
              <a:t>is the newly added feature in JSP technology version 2.0. </a:t>
            </a:r>
          </a:p>
          <a:p>
            <a:pPr algn="just"/>
            <a:endParaRPr lang="en-US" dirty="0"/>
          </a:p>
        </p:txBody>
      </p:sp>
    </p:spTree>
    <p:extLst>
      <p:ext uri="{BB962C8B-B14F-4D97-AF65-F5344CB8AC3E}">
        <p14:creationId xmlns:p14="http://schemas.microsoft.com/office/powerpoint/2010/main" val="18646263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Syntax for Expression Language (EL) </a:t>
            </a:r>
            <a:endParaRPr lang="en-US" dirty="0"/>
          </a:p>
        </p:txBody>
      </p:sp>
      <p:sp>
        <p:nvSpPr>
          <p:cNvPr id="3" name="Content Placeholder 2"/>
          <p:cNvSpPr>
            <a:spLocks noGrp="1"/>
          </p:cNvSpPr>
          <p:nvPr>
            <p:ph idx="1"/>
          </p:nvPr>
        </p:nvSpPr>
        <p:spPr/>
        <p:txBody>
          <a:bodyPr/>
          <a:lstStyle/>
          <a:p>
            <a:r>
              <a:rPr lang="en-US" dirty="0"/>
              <a:t>${ expression } </a:t>
            </a:r>
          </a:p>
        </p:txBody>
      </p:sp>
    </p:spTree>
    <p:extLst>
      <p:ext uri="{BB962C8B-B14F-4D97-AF65-F5344CB8AC3E}">
        <p14:creationId xmlns:p14="http://schemas.microsoft.com/office/powerpoint/2010/main" val="558903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Disadvantages of JSP </a:t>
            </a:r>
            <a:endParaRPr lang="en-US" dirty="0"/>
          </a:p>
        </p:txBody>
      </p:sp>
      <p:sp>
        <p:nvSpPr>
          <p:cNvPr id="3" name="Content Placeholder 2"/>
          <p:cNvSpPr>
            <a:spLocks noGrp="1"/>
          </p:cNvSpPr>
          <p:nvPr>
            <p:ph idx="1"/>
          </p:nvPr>
        </p:nvSpPr>
        <p:spPr/>
        <p:txBody>
          <a:bodyPr/>
          <a:lstStyle/>
          <a:p>
            <a:pPr algn="just"/>
            <a:r>
              <a:rPr lang="en-US" dirty="0"/>
              <a:t>1. As JSP pages are translated to servlets and compiled, it is difficult to trace errors occurred in JSP pages. </a:t>
            </a:r>
            <a:endParaRPr lang="en-US" dirty="0" smtClean="0"/>
          </a:p>
          <a:p>
            <a:pPr algn="just"/>
            <a:r>
              <a:rPr lang="en-US" dirty="0" smtClean="0"/>
              <a:t>2</a:t>
            </a:r>
            <a:r>
              <a:rPr lang="en-US" dirty="0"/>
              <a:t>. JSP pages require double the disk space to hold the JSP page. </a:t>
            </a:r>
            <a:endParaRPr lang="en-US" dirty="0" smtClean="0"/>
          </a:p>
          <a:p>
            <a:pPr algn="just"/>
            <a:r>
              <a:rPr lang="en-US" dirty="0" smtClean="0"/>
              <a:t>3</a:t>
            </a:r>
            <a:r>
              <a:rPr lang="en-US" dirty="0"/>
              <a:t>. JSP pages require more time when accessed for the first time as they are to be compiled on the server. </a:t>
            </a:r>
          </a:p>
        </p:txBody>
      </p:sp>
    </p:spTree>
    <p:extLst>
      <p:ext uri="{BB962C8B-B14F-4D97-AF65-F5344CB8AC3E}">
        <p14:creationId xmlns:p14="http://schemas.microsoft.com/office/powerpoint/2010/main" val="7834600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Implicit Objects in Expression Language (EL) </a:t>
            </a:r>
            <a:endParaRPr lang="en-US" dirty="0"/>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04873"/>
            <a:ext cx="8305799" cy="5874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14107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JSP Literals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JSP expression language defines the following literals −</a:t>
            </a:r>
          </a:p>
          <a:p>
            <a:r>
              <a:rPr lang="en-US" b="1" dirty="0"/>
              <a:t>Boolean</a:t>
            </a:r>
            <a:r>
              <a:rPr lang="en-US" dirty="0"/>
              <a:t> − true and false</a:t>
            </a:r>
          </a:p>
          <a:p>
            <a:r>
              <a:rPr lang="en-US" b="1" dirty="0"/>
              <a:t>Integer</a:t>
            </a:r>
            <a:r>
              <a:rPr lang="en-US" dirty="0"/>
              <a:t> − as in Java</a:t>
            </a:r>
          </a:p>
          <a:p>
            <a:r>
              <a:rPr lang="en-US" b="1" dirty="0"/>
              <a:t>Floating point</a:t>
            </a:r>
            <a:r>
              <a:rPr lang="en-US" dirty="0"/>
              <a:t> − as in Java</a:t>
            </a:r>
          </a:p>
          <a:p>
            <a:r>
              <a:rPr lang="en-US" b="1" dirty="0"/>
              <a:t>String</a:t>
            </a:r>
            <a:r>
              <a:rPr lang="en-US" dirty="0"/>
              <a:t> − with single and double quotes; " is escaped as \", ' is escaped as \', and \ is escaped as \\.</a:t>
            </a:r>
          </a:p>
          <a:p>
            <a:r>
              <a:rPr lang="en-US" b="1" dirty="0"/>
              <a:t>Null</a:t>
            </a:r>
            <a:r>
              <a:rPr lang="en-US" dirty="0"/>
              <a:t> − null</a:t>
            </a:r>
          </a:p>
          <a:p>
            <a:endParaRPr lang="en-US" dirty="0"/>
          </a:p>
        </p:txBody>
      </p:sp>
    </p:spTree>
    <p:extLst>
      <p:ext uri="{BB962C8B-B14F-4D97-AF65-F5344CB8AC3E}">
        <p14:creationId xmlns:p14="http://schemas.microsoft.com/office/powerpoint/2010/main" val="38663285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Operators in EL</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9062863"/>
              </p:ext>
            </p:extLst>
          </p:nvPr>
        </p:nvGraphicFramePr>
        <p:xfrm>
          <a:off x="228600" y="914400"/>
          <a:ext cx="8610599" cy="5850402"/>
        </p:xfrm>
        <a:graphic>
          <a:graphicData uri="http://schemas.openxmlformats.org/drawingml/2006/table">
            <a:tbl>
              <a:tblPr/>
              <a:tblGrid>
                <a:gridCol w="734357"/>
                <a:gridCol w="7876242"/>
              </a:tblGrid>
              <a:tr h="362036">
                <a:tc>
                  <a:txBody>
                    <a:bodyPr/>
                    <a:lstStyle/>
                    <a:p>
                      <a:pPr algn="l" fontAlgn="t"/>
                      <a:r>
                        <a:rPr lang="en-US" sz="2000">
                          <a:effectLst/>
                        </a:rPr>
                        <a:t>S.No.</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ctr" fontAlgn="t"/>
                      <a:r>
                        <a:rPr lang="en-US" sz="2000">
                          <a:effectLst/>
                        </a:rPr>
                        <a:t>Operator &amp; Description</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r>
              <a:tr h="594774">
                <a:tc>
                  <a:txBody>
                    <a:bodyPr/>
                    <a:lstStyle/>
                    <a:p>
                      <a:pPr algn="ctr" fontAlgn="ctr"/>
                      <a:r>
                        <a:rPr lang="en-US" sz="2000">
                          <a:effectLst/>
                        </a:rPr>
                        <a:t>1</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smtClean="0">
                          <a:solidFill>
                            <a:srgbClr val="000000"/>
                          </a:solidFill>
                          <a:effectLst/>
                        </a:rPr>
                        <a:t>. : -</a:t>
                      </a:r>
                      <a:r>
                        <a:rPr lang="en-US" sz="2000" dirty="0" smtClean="0">
                          <a:solidFill>
                            <a:srgbClr val="000000"/>
                          </a:solidFill>
                          <a:effectLst/>
                        </a:rPr>
                        <a:t>Access </a:t>
                      </a:r>
                      <a:r>
                        <a:rPr lang="en-US" sz="2000" dirty="0">
                          <a:solidFill>
                            <a:srgbClr val="000000"/>
                          </a:solidFill>
                          <a:effectLst/>
                        </a:rPr>
                        <a:t>a bean property or Map entry</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4774">
                <a:tc>
                  <a:txBody>
                    <a:bodyPr/>
                    <a:lstStyle/>
                    <a:p>
                      <a:pPr algn="ctr" fontAlgn="ctr"/>
                      <a:r>
                        <a:rPr lang="en-US" sz="2000">
                          <a:effectLst/>
                        </a:rPr>
                        <a:t>2</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smtClean="0">
                          <a:solidFill>
                            <a:srgbClr val="000000"/>
                          </a:solidFill>
                          <a:effectLst/>
                        </a:rPr>
                        <a:t>[] :- </a:t>
                      </a:r>
                      <a:r>
                        <a:rPr lang="en-US" sz="2000" dirty="0" smtClean="0">
                          <a:solidFill>
                            <a:srgbClr val="000000"/>
                          </a:solidFill>
                          <a:effectLst/>
                        </a:rPr>
                        <a:t>Access </a:t>
                      </a:r>
                      <a:r>
                        <a:rPr lang="en-US" sz="2000" dirty="0">
                          <a:solidFill>
                            <a:srgbClr val="000000"/>
                          </a:solidFill>
                          <a:effectLst/>
                        </a:rPr>
                        <a:t>an array or List element</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4774">
                <a:tc>
                  <a:txBody>
                    <a:bodyPr/>
                    <a:lstStyle/>
                    <a:p>
                      <a:pPr algn="ctr" fontAlgn="ctr"/>
                      <a:r>
                        <a:rPr lang="en-US" sz="2000">
                          <a:effectLst/>
                        </a:rPr>
                        <a:t>3</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a:solidFill>
                            <a:srgbClr val="000000"/>
                          </a:solidFill>
                          <a:effectLst/>
                        </a:rPr>
                        <a:t>( </a:t>
                      </a:r>
                      <a:r>
                        <a:rPr lang="en-US" sz="2000" b="1" dirty="0" smtClean="0">
                          <a:solidFill>
                            <a:srgbClr val="000000"/>
                          </a:solidFill>
                          <a:effectLst/>
                        </a:rPr>
                        <a:t>) : -</a:t>
                      </a:r>
                      <a:r>
                        <a:rPr lang="en-US" sz="2000" dirty="0" smtClean="0">
                          <a:solidFill>
                            <a:srgbClr val="000000"/>
                          </a:solidFill>
                          <a:effectLst/>
                        </a:rPr>
                        <a:t>Group </a:t>
                      </a:r>
                      <a:r>
                        <a:rPr lang="en-US" sz="2000" dirty="0">
                          <a:solidFill>
                            <a:srgbClr val="000000"/>
                          </a:solidFill>
                          <a:effectLst/>
                        </a:rPr>
                        <a:t>a subexpression to change the evaluation order</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4774">
                <a:tc>
                  <a:txBody>
                    <a:bodyPr/>
                    <a:lstStyle/>
                    <a:p>
                      <a:pPr algn="ctr" fontAlgn="ctr"/>
                      <a:r>
                        <a:rPr lang="en-US" sz="2000">
                          <a:effectLst/>
                        </a:rPr>
                        <a:t>4</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smtClean="0">
                          <a:solidFill>
                            <a:srgbClr val="000000"/>
                          </a:solidFill>
                          <a:effectLst/>
                        </a:rPr>
                        <a:t>+ : </a:t>
                      </a:r>
                      <a:r>
                        <a:rPr lang="en-US" sz="2000" dirty="0" smtClean="0">
                          <a:solidFill>
                            <a:srgbClr val="000000"/>
                          </a:solidFill>
                          <a:effectLst/>
                        </a:rPr>
                        <a:t>Addition</a:t>
                      </a:r>
                      <a:endParaRPr lang="en-US" sz="2000" dirty="0">
                        <a:solidFill>
                          <a:srgbClr val="000000"/>
                        </a:solidFill>
                        <a:effectLst/>
                      </a:endParaRP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4774">
                <a:tc>
                  <a:txBody>
                    <a:bodyPr/>
                    <a:lstStyle/>
                    <a:p>
                      <a:pPr algn="ctr" fontAlgn="ctr"/>
                      <a:r>
                        <a:rPr lang="en-US" sz="2000">
                          <a:effectLst/>
                        </a:rPr>
                        <a:t>5</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smtClean="0">
                          <a:solidFill>
                            <a:srgbClr val="000000"/>
                          </a:solidFill>
                          <a:effectLst/>
                        </a:rPr>
                        <a:t>- : </a:t>
                      </a:r>
                      <a:r>
                        <a:rPr lang="en-US" sz="2000" dirty="0" smtClean="0">
                          <a:solidFill>
                            <a:srgbClr val="000000"/>
                          </a:solidFill>
                          <a:effectLst/>
                        </a:rPr>
                        <a:t>Subtraction </a:t>
                      </a:r>
                      <a:r>
                        <a:rPr lang="en-US" sz="2000" dirty="0">
                          <a:solidFill>
                            <a:srgbClr val="000000"/>
                          </a:solidFill>
                          <a:effectLst/>
                        </a:rPr>
                        <a:t>or negation of a value</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4774">
                <a:tc>
                  <a:txBody>
                    <a:bodyPr/>
                    <a:lstStyle/>
                    <a:p>
                      <a:pPr algn="ctr" fontAlgn="ctr"/>
                      <a:r>
                        <a:rPr lang="en-US" sz="2000">
                          <a:effectLst/>
                        </a:rPr>
                        <a:t>6</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smtClean="0">
                          <a:solidFill>
                            <a:srgbClr val="000000"/>
                          </a:solidFill>
                          <a:effectLst/>
                        </a:rPr>
                        <a:t>* : </a:t>
                      </a:r>
                      <a:r>
                        <a:rPr lang="en-US" sz="2000" dirty="0" smtClean="0">
                          <a:solidFill>
                            <a:srgbClr val="000000"/>
                          </a:solidFill>
                          <a:effectLst/>
                        </a:rPr>
                        <a:t>Multiplication</a:t>
                      </a:r>
                      <a:endParaRPr lang="en-US" sz="2000" dirty="0">
                        <a:solidFill>
                          <a:srgbClr val="000000"/>
                        </a:solidFill>
                        <a:effectLst/>
                      </a:endParaRP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4774">
                <a:tc>
                  <a:txBody>
                    <a:bodyPr/>
                    <a:lstStyle/>
                    <a:p>
                      <a:pPr algn="ctr" fontAlgn="ctr"/>
                      <a:r>
                        <a:rPr lang="en-US" sz="2000">
                          <a:effectLst/>
                        </a:rPr>
                        <a:t>7</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a:solidFill>
                            <a:srgbClr val="000000"/>
                          </a:solidFill>
                          <a:effectLst/>
                        </a:rPr>
                        <a:t>/ or </a:t>
                      </a:r>
                      <a:r>
                        <a:rPr lang="en-US" sz="2000" b="1" dirty="0" smtClean="0">
                          <a:solidFill>
                            <a:srgbClr val="000000"/>
                          </a:solidFill>
                          <a:effectLst/>
                        </a:rPr>
                        <a:t>div :- </a:t>
                      </a:r>
                      <a:r>
                        <a:rPr lang="en-US" sz="2000" dirty="0" smtClean="0">
                          <a:solidFill>
                            <a:srgbClr val="000000"/>
                          </a:solidFill>
                          <a:effectLst/>
                        </a:rPr>
                        <a:t>Division</a:t>
                      </a:r>
                      <a:endParaRPr lang="en-US" sz="2000" dirty="0">
                        <a:solidFill>
                          <a:srgbClr val="000000"/>
                        </a:solidFill>
                        <a:effectLst/>
                      </a:endParaRP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4774">
                <a:tc>
                  <a:txBody>
                    <a:bodyPr/>
                    <a:lstStyle/>
                    <a:p>
                      <a:pPr algn="ctr" fontAlgn="ctr"/>
                      <a:r>
                        <a:rPr lang="en-US" sz="2000">
                          <a:effectLst/>
                        </a:rPr>
                        <a:t>8</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a:solidFill>
                            <a:srgbClr val="000000"/>
                          </a:solidFill>
                          <a:effectLst/>
                        </a:rPr>
                        <a:t>% or mod</a:t>
                      </a:r>
                      <a:endParaRPr lang="en-US" sz="2000" dirty="0">
                        <a:solidFill>
                          <a:srgbClr val="000000"/>
                        </a:solidFill>
                        <a:effectLst/>
                      </a:endParaRPr>
                    </a:p>
                    <a:p>
                      <a:pPr algn="just" fontAlgn="t"/>
                      <a:r>
                        <a:rPr lang="en-US" sz="2000" dirty="0">
                          <a:solidFill>
                            <a:srgbClr val="000000"/>
                          </a:solidFill>
                          <a:effectLst/>
                        </a:rPr>
                        <a:t>Modulo (remainder)</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594774">
                <a:tc>
                  <a:txBody>
                    <a:bodyPr/>
                    <a:lstStyle/>
                    <a:p>
                      <a:pPr algn="ctr" fontAlgn="ctr"/>
                      <a:r>
                        <a:rPr lang="en-US" sz="2000">
                          <a:effectLst/>
                        </a:rPr>
                        <a:t>9</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2000" b="1" dirty="0">
                          <a:solidFill>
                            <a:srgbClr val="000000"/>
                          </a:solidFill>
                          <a:effectLst/>
                        </a:rPr>
                        <a:t>== or </a:t>
                      </a:r>
                      <a:r>
                        <a:rPr lang="en-US" sz="2000" b="1" dirty="0" err="1">
                          <a:solidFill>
                            <a:srgbClr val="000000"/>
                          </a:solidFill>
                          <a:effectLst/>
                        </a:rPr>
                        <a:t>eq</a:t>
                      </a:r>
                      <a:endParaRPr lang="en-US" sz="2000" dirty="0">
                        <a:solidFill>
                          <a:srgbClr val="000000"/>
                        </a:solidFill>
                        <a:effectLst/>
                      </a:endParaRPr>
                    </a:p>
                    <a:p>
                      <a:pPr algn="just" fontAlgn="t"/>
                      <a:r>
                        <a:rPr lang="en-US" sz="2000" dirty="0">
                          <a:solidFill>
                            <a:srgbClr val="000000"/>
                          </a:solidFill>
                          <a:effectLst/>
                        </a:rPr>
                        <a:t>Test for equality</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413779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02602141"/>
              </p:ext>
            </p:extLst>
          </p:nvPr>
        </p:nvGraphicFramePr>
        <p:xfrm>
          <a:off x="152400" y="228600"/>
          <a:ext cx="8839199" cy="6324597"/>
        </p:xfrm>
        <a:graphic>
          <a:graphicData uri="http://schemas.openxmlformats.org/drawingml/2006/table">
            <a:tbl>
              <a:tblPr/>
              <a:tblGrid>
                <a:gridCol w="753853"/>
                <a:gridCol w="8085346"/>
              </a:tblGrid>
              <a:tr h="702733">
                <a:tc>
                  <a:txBody>
                    <a:bodyPr/>
                    <a:lstStyle/>
                    <a:p>
                      <a:pPr algn="ctr" fontAlgn="ctr"/>
                      <a:r>
                        <a:rPr lang="en-US" sz="1800" dirty="0">
                          <a:effectLst/>
                        </a:rPr>
                        <a:t>10</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 or ne</a:t>
                      </a:r>
                      <a:endParaRPr lang="en-US" sz="1800" dirty="0">
                        <a:solidFill>
                          <a:srgbClr val="000000"/>
                        </a:solidFill>
                        <a:effectLst/>
                      </a:endParaRPr>
                    </a:p>
                    <a:p>
                      <a:pPr algn="just" fontAlgn="t"/>
                      <a:r>
                        <a:rPr lang="en-US" sz="1800" dirty="0">
                          <a:solidFill>
                            <a:srgbClr val="000000"/>
                          </a:solidFill>
                          <a:effectLst/>
                        </a:rPr>
                        <a:t>Test for inequality</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02733">
                <a:tc>
                  <a:txBody>
                    <a:bodyPr/>
                    <a:lstStyle/>
                    <a:p>
                      <a:pPr algn="ctr" fontAlgn="ctr"/>
                      <a:r>
                        <a:rPr lang="en-US" sz="1800">
                          <a:effectLst/>
                        </a:rPr>
                        <a:t>11</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&lt; or </a:t>
                      </a:r>
                      <a:r>
                        <a:rPr lang="en-US" sz="1800" b="1" dirty="0" err="1">
                          <a:solidFill>
                            <a:srgbClr val="000000"/>
                          </a:solidFill>
                          <a:effectLst/>
                        </a:rPr>
                        <a:t>lt</a:t>
                      </a:r>
                      <a:endParaRPr lang="en-US" sz="1800" dirty="0">
                        <a:solidFill>
                          <a:srgbClr val="000000"/>
                        </a:solidFill>
                        <a:effectLst/>
                      </a:endParaRPr>
                    </a:p>
                    <a:p>
                      <a:pPr algn="just" fontAlgn="t"/>
                      <a:r>
                        <a:rPr lang="en-US" sz="1800" dirty="0">
                          <a:solidFill>
                            <a:srgbClr val="000000"/>
                          </a:solidFill>
                          <a:effectLst/>
                        </a:rPr>
                        <a:t>Test for less than</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02733">
                <a:tc>
                  <a:txBody>
                    <a:bodyPr/>
                    <a:lstStyle/>
                    <a:p>
                      <a:pPr algn="ctr" fontAlgn="ctr"/>
                      <a:r>
                        <a:rPr lang="en-US" sz="1800">
                          <a:effectLst/>
                        </a:rPr>
                        <a:t>12</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&gt; or </a:t>
                      </a:r>
                      <a:r>
                        <a:rPr lang="en-US" sz="1800" b="1" dirty="0" err="1">
                          <a:solidFill>
                            <a:srgbClr val="000000"/>
                          </a:solidFill>
                          <a:effectLst/>
                        </a:rPr>
                        <a:t>gt</a:t>
                      </a:r>
                      <a:endParaRPr lang="en-US" sz="1800" dirty="0">
                        <a:solidFill>
                          <a:srgbClr val="000000"/>
                        </a:solidFill>
                        <a:effectLst/>
                      </a:endParaRPr>
                    </a:p>
                    <a:p>
                      <a:pPr algn="just" fontAlgn="t"/>
                      <a:r>
                        <a:rPr lang="en-US" sz="1800" dirty="0">
                          <a:solidFill>
                            <a:srgbClr val="000000"/>
                          </a:solidFill>
                          <a:effectLst/>
                        </a:rPr>
                        <a:t>Test for greater than</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02733">
                <a:tc>
                  <a:txBody>
                    <a:bodyPr/>
                    <a:lstStyle/>
                    <a:p>
                      <a:pPr algn="ctr" fontAlgn="ctr"/>
                      <a:r>
                        <a:rPr lang="en-US" sz="1800">
                          <a:effectLst/>
                        </a:rPr>
                        <a:t>13</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&lt;= or le</a:t>
                      </a:r>
                      <a:endParaRPr lang="en-US" sz="1800" dirty="0">
                        <a:solidFill>
                          <a:srgbClr val="000000"/>
                        </a:solidFill>
                        <a:effectLst/>
                      </a:endParaRPr>
                    </a:p>
                    <a:p>
                      <a:pPr algn="just" fontAlgn="t"/>
                      <a:r>
                        <a:rPr lang="en-US" sz="1800" dirty="0">
                          <a:solidFill>
                            <a:srgbClr val="000000"/>
                          </a:solidFill>
                          <a:effectLst/>
                        </a:rPr>
                        <a:t>Test for less than or equal</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02733">
                <a:tc>
                  <a:txBody>
                    <a:bodyPr/>
                    <a:lstStyle/>
                    <a:p>
                      <a:pPr algn="ctr" fontAlgn="ctr"/>
                      <a:r>
                        <a:rPr lang="en-US" sz="1800" dirty="0">
                          <a:effectLst/>
                        </a:rPr>
                        <a:t>14</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&gt;= or </a:t>
                      </a:r>
                      <a:r>
                        <a:rPr lang="en-US" sz="1800" b="1" dirty="0" err="1">
                          <a:solidFill>
                            <a:srgbClr val="000000"/>
                          </a:solidFill>
                          <a:effectLst/>
                        </a:rPr>
                        <a:t>ge</a:t>
                      </a:r>
                      <a:endParaRPr lang="en-US" sz="1800" dirty="0">
                        <a:solidFill>
                          <a:srgbClr val="000000"/>
                        </a:solidFill>
                        <a:effectLst/>
                      </a:endParaRPr>
                    </a:p>
                    <a:p>
                      <a:pPr algn="just" fontAlgn="t"/>
                      <a:r>
                        <a:rPr lang="en-US" sz="1800" dirty="0">
                          <a:solidFill>
                            <a:srgbClr val="000000"/>
                          </a:solidFill>
                          <a:effectLst/>
                        </a:rPr>
                        <a:t>Test for greater than or equal</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02733">
                <a:tc>
                  <a:txBody>
                    <a:bodyPr/>
                    <a:lstStyle/>
                    <a:p>
                      <a:pPr algn="ctr" fontAlgn="ctr"/>
                      <a:r>
                        <a:rPr lang="en-US" sz="1800">
                          <a:effectLst/>
                        </a:rPr>
                        <a:t>15</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&amp;&amp; or and</a:t>
                      </a:r>
                      <a:endParaRPr lang="en-US" sz="1800" dirty="0">
                        <a:solidFill>
                          <a:srgbClr val="000000"/>
                        </a:solidFill>
                        <a:effectLst/>
                      </a:endParaRPr>
                    </a:p>
                    <a:p>
                      <a:pPr algn="just" fontAlgn="t"/>
                      <a:r>
                        <a:rPr lang="en-US" sz="1800" dirty="0">
                          <a:solidFill>
                            <a:srgbClr val="000000"/>
                          </a:solidFill>
                          <a:effectLst/>
                        </a:rPr>
                        <a:t>Test for logical AND</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02733">
                <a:tc>
                  <a:txBody>
                    <a:bodyPr/>
                    <a:lstStyle/>
                    <a:p>
                      <a:pPr algn="ctr" fontAlgn="ctr"/>
                      <a:r>
                        <a:rPr lang="en-US" sz="1800">
                          <a:effectLst/>
                        </a:rPr>
                        <a:t>16</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 or </a:t>
                      </a:r>
                      <a:r>
                        <a:rPr lang="en-US" sz="1800" b="1" dirty="0" err="1">
                          <a:solidFill>
                            <a:srgbClr val="000000"/>
                          </a:solidFill>
                          <a:effectLst/>
                        </a:rPr>
                        <a:t>or</a:t>
                      </a:r>
                      <a:endParaRPr lang="en-US" sz="1800" dirty="0">
                        <a:solidFill>
                          <a:srgbClr val="000000"/>
                        </a:solidFill>
                        <a:effectLst/>
                      </a:endParaRPr>
                    </a:p>
                    <a:p>
                      <a:pPr algn="just" fontAlgn="t"/>
                      <a:r>
                        <a:rPr lang="en-US" sz="1800" dirty="0">
                          <a:solidFill>
                            <a:srgbClr val="000000"/>
                          </a:solidFill>
                          <a:effectLst/>
                        </a:rPr>
                        <a:t>Test for logical OR</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02733">
                <a:tc>
                  <a:txBody>
                    <a:bodyPr/>
                    <a:lstStyle/>
                    <a:p>
                      <a:pPr algn="ctr" fontAlgn="ctr"/>
                      <a:r>
                        <a:rPr lang="en-US" sz="1800">
                          <a:effectLst/>
                        </a:rPr>
                        <a:t>17</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 or not</a:t>
                      </a:r>
                      <a:endParaRPr lang="en-US" sz="1800" dirty="0">
                        <a:solidFill>
                          <a:srgbClr val="000000"/>
                        </a:solidFill>
                        <a:effectLst/>
                      </a:endParaRPr>
                    </a:p>
                    <a:p>
                      <a:pPr algn="just" fontAlgn="t"/>
                      <a:r>
                        <a:rPr lang="en-US" sz="1800" dirty="0">
                          <a:solidFill>
                            <a:srgbClr val="000000"/>
                          </a:solidFill>
                          <a:effectLst/>
                        </a:rPr>
                        <a:t>Unary Boolean complement</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r h="702733">
                <a:tc>
                  <a:txBody>
                    <a:bodyPr/>
                    <a:lstStyle/>
                    <a:p>
                      <a:pPr algn="ctr" fontAlgn="ctr"/>
                      <a:r>
                        <a:rPr lang="en-US" sz="1800">
                          <a:effectLst/>
                        </a:rPr>
                        <a:t>18</a:t>
                      </a:r>
                    </a:p>
                  </a:txBody>
                  <a:tcPr marL="26437" marR="26437" marT="26437" marB="2643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just" fontAlgn="t"/>
                      <a:r>
                        <a:rPr lang="en-US" sz="1800" b="1" dirty="0">
                          <a:solidFill>
                            <a:srgbClr val="000000"/>
                          </a:solidFill>
                          <a:effectLst/>
                        </a:rPr>
                        <a:t>empty</a:t>
                      </a:r>
                      <a:endParaRPr lang="en-US" sz="1800" dirty="0">
                        <a:solidFill>
                          <a:srgbClr val="000000"/>
                        </a:solidFill>
                        <a:effectLst/>
                      </a:endParaRPr>
                    </a:p>
                    <a:p>
                      <a:pPr algn="just" fontAlgn="t"/>
                      <a:r>
                        <a:rPr lang="en-US" sz="1800" dirty="0">
                          <a:solidFill>
                            <a:srgbClr val="000000"/>
                          </a:solidFill>
                          <a:effectLst/>
                        </a:rPr>
                        <a:t>Test for empty variable values</a:t>
                      </a:r>
                    </a:p>
                  </a:txBody>
                  <a:tcPr marL="26437" marR="26437" marT="26437" marB="26437">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2232355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Reserve words in EL</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1636413"/>
              </p:ext>
            </p:extLst>
          </p:nvPr>
        </p:nvGraphicFramePr>
        <p:xfrm>
          <a:off x="457200" y="1828800"/>
          <a:ext cx="8229600" cy="1703376"/>
        </p:xfrm>
        <a:graphic>
          <a:graphicData uri="http://schemas.openxmlformats.org/drawingml/2006/table">
            <a:tbl>
              <a:tblPr/>
              <a:tblGrid>
                <a:gridCol w="2057400"/>
                <a:gridCol w="2057400"/>
                <a:gridCol w="2057400"/>
                <a:gridCol w="2057400"/>
              </a:tblGrid>
              <a:tr h="424265">
                <a:tc>
                  <a:txBody>
                    <a:bodyPr/>
                    <a:lstStyle/>
                    <a:p>
                      <a:pPr algn="just" fontAlgn="t"/>
                      <a:r>
                        <a:rPr lang="en-US" sz="1800" b="0" i="0">
                          <a:solidFill>
                            <a:srgbClr val="000000"/>
                          </a:solidFill>
                          <a:effectLst/>
                          <a:latin typeface="verdana"/>
                        </a:rPr>
                        <a:t>lt</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b="0" i="0">
                          <a:solidFill>
                            <a:srgbClr val="000000"/>
                          </a:solidFill>
                          <a:effectLst/>
                          <a:latin typeface="verdana"/>
                        </a:rPr>
                        <a:t>le</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b="0" i="0">
                          <a:solidFill>
                            <a:srgbClr val="000000"/>
                          </a:solidFill>
                          <a:effectLst/>
                          <a:latin typeface="verdana"/>
                        </a:rPr>
                        <a:t>gt</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b="0" i="0">
                          <a:solidFill>
                            <a:srgbClr val="000000"/>
                          </a:solidFill>
                          <a:effectLst/>
                          <a:latin typeface="verdana"/>
                        </a:rPr>
                        <a:t>ge</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424265">
                <a:tc>
                  <a:txBody>
                    <a:bodyPr/>
                    <a:lstStyle/>
                    <a:p>
                      <a:pPr algn="just" fontAlgn="t"/>
                      <a:r>
                        <a:rPr lang="en-US" sz="1800" b="0" i="0">
                          <a:solidFill>
                            <a:srgbClr val="000000"/>
                          </a:solidFill>
                          <a:effectLst/>
                          <a:latin typeface="verdana"/>
                        </a:rPr>
                        <a:t>eq</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b="0" i="0">
                          <a:solidFill>
                            <a:srgbClr val="000000"/>
                          </a:solidFill>
                          <a:effectLst/>
                          <a:latin typeface="verdana"/>
                        </a:rPr>
                        <a:t>ne</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b="0" i="0">
                          <a:solidFill>
                            <a:srgbClr val="000000"/>
                          </a:solidFill>
                          <a:effectLst/>
                          <a:latin typeface="verdana"/>
                        </a:rPr>
                        <a:t>true</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b="0" i="0">
                          <a:solidFill>
                            <a:srgbClr val="000000"/>
                          </a:solidFill>
                          <a:effectLst/>
                          <a:latin typeface="verdana"/>
                        </a:rPr>
                        <a:t>false</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r h="424265">
                <a:tc>
                  <a:txBody>
                    <a:bodyPr/>
                    <a:lstStyle/>
                    <a:p>
                      <a:pPr algn="just" fontAlgn="t"/>
                      <a:r>
                        <a:rPr lang="en-US" sz="1800" b="0" i="0">
                          <a:solidFill>
                            <a:srgbClr val="000000"/>
                          </a:solidFill>
                          <a:effectLst/>
                          <a:latin typeface="verdana"/>
                        </a:rPr>
                        <a:t>and</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b="0" i="0">
                          <a:solidFill>
                            <a:srgbClr val="000000"/>
                          </a:solidFill>
                          <a:effectLst/>
                          <a:latin typeface="verdana"/>
                        </a:rPr>
                        <a:t>or</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b="0" i="0">
                          <a:solidFill>
                            <a:srgbClr val="000000"/>
                          </a:solidFill>
                          <a:effectLst/>
                          <a:latin typeface="verdana"/>
                        </a:rPr>
                        <a:t>not</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b="0" i="0">
                          <a:solidFill>
                            <a:srgbClr val="000000"/>
                          </a:solidFill>
                          <a:effectLst/>
                          <a:latin typeface="verdana"/>
                        </a:rPr>
                        <a:t>instanceof</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r>
              <a:tr h="424265">
                <a:tc>
                  <a:txBody>
                    <a:bodyPr/>
                    <a:lstStyle/>
                    <a:p>
                      <a:pPr algn="just" fontAlgn="t"/>
                      <a:r>
                        <a:rPr lang="en-US" sz="1800" b="0" i="0">
                          <a:solidFill>
                            <a:srgbClr val="000000"/>
                          </a:solidFill>
                          <a:effectLst/>
                          <a:latin typeface="verdana"/>
                        </a:rPr>
                        <a:t>div</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b="0" i="0">
                          <a:solidFill>
                            <a:srgbClr val="000000"/>
                          </a:solidFill>
                          <a:effectLst/>
                          <a:latin typeface="verdana"/>
                        </a:rPr>
                        <a:t>mod</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b="0" i="0">
                          <a:solidFill>
                            <a:srgbClr val="000000"/>
                          </a:solidFill>
                          <a:effectLst/>
                          <a:latin typeface="verdana"/>
                        </a:rPr>
                        <a:t>empty</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b="0" i="0" dirty="0">
                          <a:solidFill>
                            <a:srgbClr val="000000"/>
                          </a:solidFill>
                          <a:effectLst/>
                          <a:latin typeface="verdana"/>
                        </a:rPr>
                        <a:t>null</a:t>
                      </a:r>
                    </a:p>
                  </a:txBody>
                  <a:tcPr marL="75762" marR="75762" marT="75762" marB="75762">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807140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JSP v/s Servlets </a:t>
            </a:r>
            <a:endParaRPr lang="en-US" dirty="0"/>
          </a:p>
        </p:txBody>
      </p:sp>
      <p:sp>
        <p:nvSpPr>
          <p:cNvPr id="3" name="Content Placeholder 2"/>
          <p:cNvSpPr>
            <a:spLocks noGrp="1"/>
          </p:cNvSpPr>
          <p:nvPr>
            <p:ph idx="1"/>
          </p:nvPr>
        </p:nvSpPr>
        <p:spPr/>
        <p:txBody>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9199"/>
            <a:ext cx="9144000" cy="5105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35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799"/>
            <a:ext cx="9137073" cy="34145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333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2894</Words>
  <Application>Microsoft Office PowerPoint</Application>
  <PresentationFormat>On-screen Show (4:3)</PresentationFormat>
  <Paragraphs>434</Paragraphs>
  <Slides>74</Slides>
  <Notes>0</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Office Theme</vt:lpstr>
      <vt:lpstr>Unit 4 - Chapter 2</vt:lpstr>
      <vt:lpstr> Introduction </vt:lpstr>
      <vt:lpstr> JSP Request Model </vt:lpstr>
      <vt:lpstr>How Java Server Pages works? </vt:lpstr>
      <vt:lpstr>Why Use JSP? </vt:lpstr>
      <vt:lpstr>Advantages of JSP </vt:lpstr>
      <vt:lpstr>Disadvantages of JSP </vt:lpstr>
      <vt:lpstr>JSP v/s Servlets </vt:lpstr>
      <vt:lpstr>PowerPoint Presentation</vt:lpstr>
      <vt:lpstr>Lifecycle of JSP </vt:lpstr>
      <vt:lpstr>PowerPoint Presentation</vt:lpstr>
      <vt:lpstr>1. Instantiation: </vt:lpstr>
      <vt:lpstr>a) Translation: </vt:lpstr>
      <vt:lpstr>b)Compilation: </vt:lpstr>
      <vt:lpstr>c)Loading: </vt:lpstr>
      <vt:lpstr>d)Instantiation: </vt:lpstr>
      <vt:lpstr>e)Initialization: </vt:lpstr>
      <vt:lpstr>2. Request Processing: </vt:lpstr>
      <vt:lpstr>3. Destroy: </vt:lpstr>
      <vt:lpstr>Comments </vt:lpstr>
      <vt:lpstr>JSP documents </vt:lpstr>
      <vt:lpstr>JSP Document Rules </vt:lpstr>
      <vt:lpstr>Hello World Example </vt:lpstr>
      <vt:lpstr>JSP elements(tags) </vt:lpstr>
      <vt:lpstr>1. JSP scripting elements </vt:lpstr>
      <vt:lpstr>scriptlet tag </vt:lpstr>
      <vt:lpstr>Example of JSP scriptlet tag that prints the user name </vt:lpstr>
      <vt:lpstr>PowerPoint Presentation</vt:lpstr>
      <vt:lpstr>JSP expression tag </vt:lpstr>
      <vt:lpstr>Example of JSP expression tag that prints the user name </vt:lpstr>
      <vt:lpstr>PowerPoint Presentation</vt:lpstr>
      <vt:lpstr>JSP Declaration Tag </vt:lpstr>
      <vt:lpstr>Difference between the jsp scriptlet tag and jsp declaration tag ? </vt:lpstr>
      <vt:lpstr>Example of JSP declaration tag that declares method </vt:lpstr>
      <vt:lpstr>JSP directive elements </vt:lpstr>
      <vt:lpstr>JSP page directive </vt:lpstr>
      <vt:lpstr>Attributes of JSP page directive </vt:lpstr>
      <vt:lpstr>PowerPoint Presentation</vt:lpstr>
      <vt:lpstr>PowerPoint Presentation</vt:lpstr>
      <vt:lpstr>JSP Include directive  </vt:lpstr>
      <vt:lpstr>JSP Taglib directive </vt:lpstr>
      <vt:lpstr>  Action elements </vt:lpstr>
      <vt:lpstr>PowerPoint Presentation</vt:lpstr>
      <vt:lpstr>PowerPoint Presentation</vt:lpstr>
      <vt:lpstr>Common Attributes </vt:lpstr>
      <vt:lpstr>The &lt;jsp:include&gt; Action </vt:lpstr>
      <vt:lpstr>The &lt;jsp:useBean&gt; Action </vt:lpstr>
      <vt:lpstr>The &lt;jsp:setProperty&gt; Action </vt:lpstr>
      <vt:lpstr>The &lt;jsp:getProperty&gt; Action </vt:lpstr>
      <vt:lpstr>The &lt;jsp:forward&gt; Action </vt:lpstr>
      <vt:lpstr>The &lt;jsp:plugin&gt; Action </vt:lpstr>
      <vt:lpstr>The &lt;jsp:text&gt; Action </vt:lpstr>
      <vt:lpstr>Implicit objects </vt:lpstr>
      <vt:lpstr>PowerPoint Presentation</vt:lpstr>
      <vt:lpstr>PowerPoint Presentation</vt:lpstr>
      <vt:lpstr>1. request implicit object </vt:lpstr>
      <vt:lpstr>2. response implicit object </vt:lpstr>
      <vt:lpstr>3. out implicit object </vt:lpstr>
      <vt:lpstr>4. session implicit object</vt:lpstr>
      <vt:lpstr>5. application implicit object </vt:lpstr>
      <vt:lpstr>6. exception implicit object </vt:lpstr>
      <vt:lpstr>7. config implicit object </vt:lpstr>
      <vt:lpstr>8. page implicit object </vt:lpstr>
      <vt:lpstr>9. pageContext implicit object </vt:lpstr>
      <vt:lpstr>Scope of JSP Objects </vt:lpstr>
      <vt:lpstr>PowerPoint Presentation</vt:lpstr>
      <vt:lpstr>What Is the Expression Language(EL)? </vt:lpstr>
      <vt:lpstr>Why a "Unified" Expression Language? </vt:lpstr>
      <vt:lpstr>Syntax for Expression Language (EL) </vt:lpstr>
      <vt:lpstr>Implicit Objects in Expression Language (EL) </vt:lpstr>
      <vt:lpstr>JSP Literals </vt:lpstr>
      <vt:lpstr>Basic Operators in EL </vt:lpstr>
      <vt:lpstr>PowerPoint Presentation</vt:lpstr>
      <vt:lpstr>Reserve words in EL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 Chapter 2</dc:title>
  <dc:creator>123</dc:creator>
  <cp:lastModifiedBy>123</cp:lastModifiedBy>
  <cp:revision>80</cp:revision>
  <dcterms:created xsi:type="dcterms:W3CDTF">2017-08-20T04:52:16Z</dcterms:created>
  <dcterms:modified xsi:type="dcterms:W3CDTF">2017-08-30T12:18:50Z</dcterms:modified>
</cp:coreProperties>
</file>