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3A66-FC67-465A-B32A-BB095BB6109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B4B-0E12-4803-BD8E-CD9A8AF4D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3A66-FC67-465A-B32A-BB095BB6109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B4B-0E12-4803-BD8E-CD9A8AF4D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3A66-FC67-465A-B32A-BB095BB6109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B4B-0E12-4803-BD8E-CD9A8AF4D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3A66-FC67-465A-B32A-BB095BB6109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B4B-0E12-4803-BD8E-CD9A8AF4D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3A66-FC67-465A-B32A-BB095BB6109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B4B-0E12-4803-BD8E-CD9A8AF4D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3A66-FC67-465A-B32A-BB095BB6109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B4B-0E12-4803-BD8E-CD9A8AF4D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3A66-FC67-465A-B32A-BB095BB6109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B4B-0E12-4803-BD8E-CD9A8AF4D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3A66-FC67-465A-B32A-BB095BB6109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B4B-0E12-4803-BD8E-CD9A8AF4D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3A66-FC67-465A-B32A-BB095BB6109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B4B-0E12-4803-BD8E-CD9A8AF4D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3A66-FC67-465A-B32A-BB095BB6109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B4B-0E12-4803-BD8E-CD9A8AF4D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3A66-FC67-465A-B32A-BB095BB6109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97B4B-0E12-4803-BD8E-CD9A8AF4D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D3A66-FC67-465A-B32A-BB095BB61093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7B4B-0E12-4803-BD8E-CD9A8AF4DE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okiedomain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ysqltutorial.org/mysql-select-statement-query-data.asp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Advanced PHP and </a:t>
            </a:r>
            <a:r>
              <a:rPr lang="en-US" sz="4000" b="1" dirty="0" err="1">
                <a:solidFill>
                  <a:srgbClr val="FF0000"/>
                </a:solidFill>
              </a:rPr>
              <a:t>MySQL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PHP </a:t>
            </a:r>
            <a:r>
              <a:rPr lang="en-US" dirty="0" err="1" smtClean="0"/>
              <a:t>MySQL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affected_rows():</a:t>
            </a:r>
            <a:r>
              <a:rPr lang="en-US" dirty="0" smtClean="0"/>
              <a:t>Returns the number of affected rows in the previous </a:t>
            </a:r>
            <a:r>
              <a:rPr lang="en-US" dirty="0" err="1" smtClean="0"/>
              <a:t>MySQL</a:t>
            </a:r>
            <a:r>
              <a:rPr lang="en-US" dirty="0" smtClean="0"/>
              <a:t> operation</a:t>
            </a:r>
          </a:p>
          <a:p>
            <a:pPr algn="just"/>
            <a:r>
              <a:rPr lang="en-US" b="1" dirty="0" smtClean="0"/>
              <a:t>autocommit():</a:t>
            </a:r>
            <a:r>
              <a:rPr lang="en-US" dirty="0" smtClean="0"/>
              <a:t>Turns on or off auto-committing database modifications</a:t>
            </a:r>
          </a:p>
          <a:p>
            <a:pPr algn="just"/>
            <a:r>
              <a:rPr lang="en-US" b="1" dirty="0" err="1" smtClean="0"/>
              <a:t>begin_transaction</a:t>
            </a:r>
            <a:r>
              <a:rPr lang="en-US" b="1" dirty="0" smtClean="0"/>
              <a:t>():</a:t>
            </a:r>
            <a:r>
              <a:rPr lang="en-US" dirty="0" smtClean="0"/>
              <a:t>Starts a transaction</a:t>
            </a:r>
          </a:p>
          <a:p>
            <a:pPr algn="just"/>
            <a:r>
              <a:rPr lang="en-US" b="1" dirty="0" smtClean="0"/>
              <a:t>change_user():</a:t>
            </a:r>
            <a:r>
              <a:rPr lang="en-US" dirty="0" smtClean="0"/>
              <a:t>Changes the user of the specified database connection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close(): </a:t>
            </a:r>
            <a:r>
              <a:rPr lang="en-US" dirty="0" smtClean="0"/>
              <a:t>Closes a previously opened database connection</a:t>
            </a:r>
          </a:p>
          <a:p>
            <a:pPr algn="just"/>
            <a:r>
              <a:rPr lang="en-US" b="1" dirty="0" smtClean="0"/>
              <a:t>commit(): </a:t>
            </a:r>
            <a:r>
              <a:rPr lang="en-US" dirty="0" smtClean="0"/>
              <a:t>Commits the current transaction</a:t>
            </a:r>
          </a:p>
          <a:p>
            <a:pPr algn="just"/>
            <a:r>
              <a:rPr lang="en-US" b="1" dirty="0" smtClean="0"/>
              <a:t>connect(): </a:t>
            </a:r>
            <a:r>
              <a:rPr lang="en-US" dirty="0" smtClean="0"/>
              <a:t>Opens a new connection to the </a:t>
            </a:r>
            <a:r>
              <a:rPr lang="en-US" dirty="0" err="1" smtClean="0"/>
              <a:t>MySQL</a:t>
            </a:r>
            <a:r>
              <a:rPr lang="en-US" dirty="0" smtClean="0"/>
              <a:t> server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Integrating web </a:t>
            </a:r>
            <a:r>
              <a:rPr lang="en-US" sz="2800" dirty="0"/>
              <a:t>forms and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Creating a Database</a:t>
            </a:r>
          </a:p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$</a:t>
            </a:r>
            <a:r>
              <a:rPr lang="en-US" dirty="0" err="1" smtClean="0"/>
              <a:t>dbhost</a:t>
            </a:r>
            <a:r>
              <a:rPr lang="en-US" dirty="0" smtClean="0"/>
              <a:t> = 'localhost:3036';</a:t>
            </a:r>
          </a:p>
          <a:p>
            <a:pPr>
              <a:buNone/>
            </a:pPr>
            <a:r>
              <a:rPr lang="en-US" dirty="0" smtClean="0"/>
              <a:t>   $</a:t>
            </a:r>
            <a:r>
              <a:rPr lang="en-US" dirty="0" err="1" smtClean="0"/>
              <a:t>dbuser</a:t>
            </a:r>
            <a:r>
              <a:rPr lang="en-US" dirty="0" smtClean="0"/>
              <a:t> = 'root';</a:t>
            </a:r>
          </a:p>
          <a:p>
            <a:pPr>
              <a:buNone/>
            </a:pPr>
            <a:r>
              <a:rPr lang="en-US" dirty="0" smtClean="0"/>
              <a:t>   $</a:t>
            </a:r>
            <a:r>
              <a:rPr lang="en-US" dirty="0" err="1" smtClean="0"/>
              <a:t>dbpass</a:t>
            </a:r>
            <a:r>
              <a:rPr lang="en-US" dirty="0" smtClean="0"/>
              <a:t> = '</a:t>
            </a:r>
            <a:r>
              <a:rPr lang="en-US" dirty="0" err="1" smtClean="0"/>
              <a:t>rootpassword</a:t>
            </a:r>
            <a:r>
              <a:rPr lang="en-US" dirty="0" smtClean="0"/>
              <a:t>';</a:t>
            </a:r>
          </a:p>
          <a:p>
            <a:pPr>
              <a:buNone/>
            </a:pPr>
            <a:r>
              <a:rPr lang="en-US" dirty="0" smtClean="0"/>
              <a:t>   $</a:t>
            </a:r>
            <a:r>
              <a:rPr lang="en-US" dirty="0" err="1" smtClean="0"/>
              <a:t>conn</a:t>
            </a:r>
            <a:r>
              <a:rPr lang="en-US" dirty="0" smtClean="0"/>
              <a:t> = </a:t>
            </a:r>
            <a:r>
              <a:rPr lang="en-US" dirty="0" err="1" smtClean="0"/>
              <a:t>mysql_connect</a:t>
            </a:r>
            <a:r>
              <a:rPr lang="en-US" dirty="0" smtClean="0"/>
              <a:t>($</a:t>
            </a:r>
            <a:r>
              <a:rPr lang="en-US" dirty="0" err="1" smtClean="0"/>
              <a:t>dbhost</a:t>
            </a:r>
            <a:r>
              <a:rPr lang="en-US" dirty="0" smtClean="0"/>
              <a:t>, $</a:t>
            </a:r>
            <a:r>
              <a:rPr lang="en-US" dirty="0" err="1" smtClean="0"/>
              <a:t>dbuser</a:t>
            </a:r>
            <a:r>
              <a:rPr lang="en-US" dirty="0" smtClean="0"/>
              <a:t>, $</a:t>
            </a:r>
            <a:r>
              <a:rPr lang="en-US" dirty="0" err="1" smtClean="0"/>
              <a:t>dbpass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if(! $</a:t>
            </a:r>
            <a:r>
              <a:rPr lang="en-US" dirty="0" err="1" smtClean="0"/>
              <a:t>conn</a:t>
            </a:r>
            <a:r>
              <a:rPr lang="en-US" dirty="0" smtClean="0"/>
              <a:t> ) {</a:t>
            </a:r>
          </a:p>
          <a:p>
            <a:pPr>
              <a:buNone/>
            </a:pPr>
            <a:r>
              <a:rPr lang="en-US" dirty="0" smtClean="0"/>
              <a:t>      die('Could not connect: ' . </a:t>
            </a:r>
            <a:r>
              <a:rPr lang="en-US" dirty="0" err="1" smtClean="0"/>
              <a:t>mysql_error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r>
              <a:rPr lang="en-US" dirty="0" smtClean="0"/>
              <a:t>      echo 'Connected successfully';</a:t>
            </a:r>
          </a:p>
          <a:p>
            <a:pPr>
              <a:buNone/>
            </a:pPr>
            <a:r>
              <a:rPr lang="en-US" dirty="0" smtClean="0"/>
              <a:t>      $</a:t>
            </a:r>
            <a:r>
              <a:rPr lang="en-US" dirty="0" err="1" smtClean="0"/>
              <a:t>sql</a:t>
            </a:r>
            <a:r>
              <a:rPr lang="en-US" dirty="0" smtClean="0"/>
              <a:t> = 'CREATE Database </a:t>
            </a:r>
            <a:r>
              <a:rPr lang="en-US" dirty="0" err="1" smtClean="0"/>
              <a:t>test_db</a:t>
            </a:r>
            <a:r>
              <a:rPr lang="en-US" dirty="0" smtClean="0"/>
              <a:t>';</a:t>
            </a:r>
          </a:p>
          <a:p>
            <a:pPr>
              <a:buNone/>
            </a:pPr>
            <a:r>
              <a:rPr lang="en-US" dirty="0" smtClean="0"/>
              <a:t>   $</a:t>
            </a:r>
            <a:r>
              <a:rPr lang="en-US" dirty="0" err="1" smtClean="0"/>
              <a:t>retval</a:t>
            </a:r>
            <a:r>
              <a:rPr lang="en-US" dirty="0" smtClean="0"/>
              <a:t> = </a:t>
            </a:r>
            <a:r>
              <a:rPr lang="en-US" dirty="0" err="1" smtClean="0"/>
              <a:t>mysql_query</a:t>
            </a:r>
            <a:r>
              <a:rPr lang="en-US" dirty="0" smtClean="0"/>
              <a:t>( $</a:t>
            </a:r>
            <a:r>
              <a:rPr lang="en-US" dirty="0" err="1" smtClean="0"/>
              <a:t>sql</a:t>
            </a:r>
            <a:r>
              <a:rPr lang="en-US" dirty="0" smtClean="0"/>
              <a:t>, $</a:t>
            </a:r>
            <a:r>
              <a:rPr lang="en-US" dirty="0" err="1" smtClean="0"/>
              <a:t>conn</a:t>
            </a:r>
            <a:r>
              <a:rPr lang="en-US" dirty="0" smtClean="0"/>
              <a:t> );</a:t>
            </a:r>
          </a:p>
          <a:p>
            <a:pPr>
              <a:buNone/>
            </a:pPr>
            <a:r>
              <a:rPr lang="en-US" dirty="0" smtClean="0"/>
              <a:t>if(! $</a:t>
            </a:r>
            <a:r>
              <a:rPr lang="en-US" dirty="0" err="1" smtClean="0"/>
              <a:t>retval</a:t>
            </a:r>
            <a:r>
              <a:rPr lang="en-US" dirty="0" smtClean="0"/>
              <a:t> ) {</a:t>
            </a:r>
          </a:p>
          <a:p>
            <a:pPr>
              <a:buNone/>
            </a:pPr>
            <a:r>
              <a:rPr lang="en-US" dirty="0" smtClean="0"/>
              <a:t>      die('Could not create database: ' . </a:t>
            </a:r>
            <a:r>
              <a:rPr lang="en-US" dirty="0" err="1" smtClean="0"/>
              <a:t>mysql_error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r>
              <a:rPr lang="en-US" dirty="0" smtClean="0"/>
              <a:t>      echo "Database </a:t>
            </a:r>
            <a:r>
              <a:rPr lang="en-US" dirty="0" err="1" smtClean="0"/>
              <a:t>test_db</a:t>
            </a:r>
            <a:r>
              <a:rPr lang="en-US" dirty="0" smtClean="0"/>
              <a:t> created successfully\n";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mysql_close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?&gt;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Selecting a </a:t>
            </a:r>
            <a:r>
              <a:rPr lang="en-US" sz="3200" dirty="0" smtClean="0"/>
              <a:t>Database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$</a:t>
            </a:r>
            <a:r>
              <a:rPr lang="en-US" dirty="0" err="1" smtClean="0"/>
              <a:t>dbhost</a:t>
            </a:r>
            <a:r>
              <a:rPr lang="en-US" dirty="0" smtClean="0"/>
              <a:t> = 'localhost:3036';</a:t>
            </a:r>
          </a:p>
          <a:p>
            <a:pPr>
              <a:buNone/>
            </a:pPr>
            <a:r>
              <a:rPr lang="en-US" dirty="0" smtClean="0"/>
              <a:t>   $</a:t>
            </a:r>
            <a:r>
              <a:rPr lang="en-US" dirty="0" err="1" smtClean="0"/>
              <a:t>dbuser</a:t>
            </a:r>
            <a:r>
              <a:rPr lang="en-US" dirty="0" smtClean="0"/>
              <a:t> = 'guest';</a:t>
            </a:r>
          </a:p>
          <a:p>
            <a:pPr>
              <a:buNone/>
            </a:pPr>
            <a:r>
              <a:rPr lang="en-US" dirty="0" smtClean="0"/>
              <a:t>   $</a:t>
            </a:r>
            <a:r>
              <a:rPr lang="en-US" dirty="0" err="1" smtClean="0"/>
              <a:t>dbpass</a:t>
            </a:r>
            <a:r>
              <a:rPr lang="en-US" dirty="0" smtClean="0"/>
              <a:t> = 'guest123';</a:t>
            </a:r>
          </a:p>
          <a:p>
            <a:pPr>
              <a:buNone/>
            </a:pPr>
            <a:r>
              <a:rPr lang="en-US" dirty="0" smtClean="0"/>
              <a:t>   $</a:t>
            </a:r>
            <a:r>
              <a:rPr lang="en-US" dirty="0" err="1" smtClean="0"/>
              <a:t>conn</a:t>
            </a:r>
            <a:r>
              <a:rPr lang="en-US" dirty="0" smtClean="0"/>
              <a:t> = </a:t>
            </a:r>
            <a:r>
              <a:rPr lang="en-US" dirty="0" err="1" smtClean="0"/>
              <a:t>mysql_connect</a:t>
            </a:r>
            <a:r>
              <a:rPr lang="en-US" dirty="0" smtClean="0"/>
              <a:t>($</a:t>
            </a:r>
            <a:r>
              <a:rPr lang="en-US" dirty="0" err="1" smtClean="0"/>
              <a:t>dbhost</a:t>
            </a:r>
            <a:r>
              <a:rPr lang="en-US" dirty="0" smtClean="0"/>
              <a:t>, $</a:t>
            </a:r>
            <a:r>
              <a:rPr lang="en-US" dirty="0" err="1" smtClean="0"/>
              <a:t>dbuser</a:t>
            </a:r>
            <a:r>
              <a:rPr lang="en-US" dirty="0" smtClean="0"/>
              <a:t>, $</a:t>
            </a:r>
            <a:r>
              <a:rPr lang="en-US" dirty="0" err="1" smtClean="0"/>
              <a:t>dbpass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if(! $</a:t>
            </a:r>
            <a:r>
              <a:rPr lang="en-US" dirty="0" err="1" smtClean="0"/>
              <a:t>conn</a:t>
            </a:r>
            <a:r>
              <a:rPr lang="en-US" dirty="0" smtClean="0"/>
              <a:t> ) { </a:t>
            </a:r>
          </a:p>
          <a:p>
            <a:pPr>
              <a:buNone/>
            </a:pPr>
            <a:r>
              <a:rPr lang="en-US" dirty="0" smtClean="0"/>
              <a:t>      die('Could not connect: ' . </a:t>
            </a:r>
            <a:r>
              <a:rPr lang="en-US" dirty="0" err="1" smtClean="0"/>
              <a:t>mysql_error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r>
              <a:rPr lang="en-US" dirty="0" smtClean="0"/>
              <a:t>echo 'Connected successfully';</a:t>
            </a:r>
          </a:p>
          <a:p>
            <a:pPr>
              <a:buNone/>
            </a:pPr>
            <a:r>
              <a:rPr lang="en-US" b="1" dirty="0" err="1" smtClean="0"/>
              <a:t>mysql_select_db</a:t>
            </a:r>
            <a:r>
              <a:rPr lang="en-US" b="1" dirty="0" smtClean="0"/>
              <a:t>( '</a:t>
            </a:r>
            <a:r>
              <a:rPr lang="en-US" b="1" dirty="0" err="1" smtClean="0"/>
              <a:t>test_db</a:t>
            </a:r>
            <a:r>
              <a:rPr lang="en-US" b="1" dirty="0" smtClean="0"/>
              <a:t>' 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mysql_close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?&gt;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/>
              <a:t>Creating Database Tables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0"/>
            <a:ext cx="822960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$</a:t>
            </a:r>
            <a:r>
              <a:rPr lang="en-US" dirty="0" err="1" smtClean="0"/>
              <a:t>dbhost</a:t>
            </a:r>
            <a:r>
              <a:rPr lang="en-US" dirty="0" smtClean="0"/>
              <a:t> = 'localhost:3036';</a:t>
            </a:r>
          </a:p>
          <a:p>
            <a:pPr>
              <a:buNone/>
            </a:pPr>
            <a:r>
              <a:rPr lang="en-US" dirty="0" smtClean="0"/>
              <a:t>   $</a:t>
            </a:r>
            <a:r>
              <a:rPr lang="en-US" dirty="0" err="1" smtClean="0"/>
              <a:t>dbuser</a:t>
            </a:r>
            <a:r>
              <a:rPr lang="en-US" dirty="0" smtClean="0"/>
              <a:t> = 'root';</a:t>
            </a:r>
          </a:p>
          <a:p>
            <a:pPr>
              <a:buNone/>
            </a:pPr>
            <a:r>
              <a:rPr lang="en-US" dirty="0" smtClean="0"/>
              <a:t>   $</a:t>
            </a:r>
            <a:r>
              <a:rPr lang="en-US" dirty="0" err="1" smtClean="0"/>
              <a:t>dbpass</a:t>
            </a:r>
            <a:r>
              <a:rPr lang="en-US" dirty="0" smtClean="0"/>
              <a:t> = '</a:t>
            </a:r>
            <a:r>
              <a:rPr lang="en-US" dirty="0" err="1" smtClean="0"/>
              <a:t>rootpassword</a:t>
            </a:r>
            <a:r>
              <a:rPr lang="en-US" dirty="0" smtClean="0"/>
              <a:t>';</a:t>
            </a:r>
          </a:p>
          <a:p>
            <a:pPr>
              <a:buNone/>
            </a:pPr>
            <a:r>
              <a:rPr lang="en-US" dirty="0" smtClean="0"/>
              <a:t>   $</a:t>
            </a:r>
            <a:r>
              <a:rPr lang="en-US" dirty="0" err="1" smtClean="0"/>
              <a:t>conn</a:t>
            </a:r>
            <a:r>
              <a:rPr lang="en-US" dirty="0" smtClean="0"/>
              <a:t> = </a:t>
            </a:r>
            <a:r>
              <a:rPr lang="en-US" dirty="0" err="1" smtClean="0"/>
              <a:t>mysql_connect</a:t>
            </a:r>
            <a:r>
              <a:rPr lang="en-US" dirty="0" smtClean="0"/>
              <a:t>($</a:t>
            </a:r>
            <a:r>
              <a:rPr lang="en-US" dirty="0" err="1" smtClean="0"/>
              <a:t>dbhost</a:t>
            </a:r>
            <a:r>
              <a:rPr lang="en-US" dirty="0" smtClean="0"/>
              <a:t>, $</a:t>
            </a:r>
            <a:r>
              <a:rPr lang="en-US" dirty="0" err="1" smtClean="0"/>
              <a:t>dbuser</a:t>
            </a:r>
            <a:r>
              <a:rPr lang="en-US" dirty="0" smtClean="0"/>
              <a:t>, $</a:t>
            </a:r>
            <a:r>
              <a:rPr lang="en-US" dirty="0" err="1" smtClean="0"/>
              <a:t>dbpass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if(! $</a:t>
            </a:r>
            <a:r>
              <a:rPr lang="en-US" dirty="0" err="1" smtClean="0"/>
              <a:t>conn</a:t>
            </a:r>
            <a:r>
              <a:rPr lang="en-US" dirty="0" smtClean="0"/>
              <a:t> ) {</a:t>
            </a:r>
          </a:p>
          <a:p>
            <a:pPr>
              <a:buNone/>
            </a:pPr>
            <a:r>
              <a:rPr lang="en-US" dirty="0" smtClean="0"/>
              <a:t>      die('Could not connect: ' . </a:t>
            </a:r>
            <a:r>
              <a:rPr lang="en-US" dirty="0" err="1" smtClean="0"/>
              <a:t>mysql_error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r>
              <a:rPr lang="en-US" dirty="0" smtClean="0"/>
              <a:t>      echo 'Connected successfully';</a:t>
            </a:r>
          </a:p>
          <a:p>
            <a:pPr>
              <a:buNone/>
            </a:pPr>
            <a:r>
              <a:rPr lang="en-US" dirty="0" smtClean="0"/>
              <a:t>      $</a:t>
            </a:r>
            <a:r>
              <a:rPr lang="en-US" dirty="0" err="1" smtClean="0"/>
              <a:t>sql</a:t>
            </a:r>
            <a:r>
              <a:rPr lang="en-US" dirty="0" smtClean="0"/>
              <a:t> = 'CREATE TABLE employee( '.</a:t>
            </a:r>
          </a:p>
          <a:p>
            <a:pPr>
              <a:buNone/>
            </a:pPr>
            <a:r>
              <a:rPr lang="en-US" dirty="0" smtClean="0"/>
              <a:t>      '</a:t>
            </a:r>
            <a:r>
              <a:rPr lang="en-US" dirty="0" err="1" smtClean="0"/>
              <a:t>emp_id</a:t>
            </a:r>
            <a:r>
              <a:rPr lang="en-US" dirty="0" smtClean="0"/>
              <a:t> INT NOT NULL AUTO_INCREMENT, '.</a:t>
            </a:r>
          </a:p>
          <a:p>
            <a:pPr>
              <a:buNone/>
            </a:pPr>
            <a:r>
              <a:rPr lang="en-US" dirty="0" smtClean="0"/>
              <a:t>      '</a:t>
            </a:r>
            <a:r>
              <a:rPr lang="en-US" dirty="0" err="1" smtClean="0"/>
              <a:t>emp_name</a:t>
            </a:r>
            <a:r>
              <a:rPr lang="en-US" dirty="0" smtClean="0"/>
              <a:t> VARCHAR(20) NOT NULL, '.</a:t>
            </a:r>
          </a:p>
          <a:p>
            <a:pPr>
              <a:buNone/>
            </a:pPr>
            <a:r>
              <a:rPr lang="en-US" dirty="0" smtClean="0"/>
              <a:t>      '</a:t>
            </a:r>
            <a:r>
              <a:rPr lang="en-US" dirty="0" err="1" smtClean="0"/>
              <a:t>emp_address</a:t>
            </a:r>
            <a:r>
              <a:rPr lang="en-US" dirty="0" smtClean="0"/>
              <a:t>  VARCHAR(20) NOT NULL, '.</a:t>
            </a:r>
          </a:p>
          <a:p>
            <a:pPr>
              <a:buNone/>
            </a:pPr>
            <a:r>
              <a:rPr lang="en-US" dirty="0" smtClean="0"/>
              <a:t>      '</a:t>
            </a:r>
            <a:r>
              <a:rPr lang="en-US" dirty="0" err="1" smtClean="0"/>
              <a:t>emp_salary</a:t>
            </a:r>
            <a:r>
              <a:rPr lang="en-US" dirty="0" smtClean="0"/>
              <a:t>   INT NOT NULL, '.</a:t>
            </a:r>
          </a:p>
          <a:p>
            <a:pPr>
              <a:buNone/>
            </a:pPr>
            <a:r>
              <a:rPr lang="en-US" dirty="0" smtClean="0"/>
              <a:t>      '</a:t>
            </a:r>
            <a:r>
              <a:rPr lang="en-US" dirty="0" err="1" smtClean="0"/>
              <a:t>join_date</a:t>
            </a:r>
            <a:r>
              <a:rPr lang="en-US" dirty="0" smtClean="0"/>
              <a:t>    timestamp(14) NOT NULL, '.</a:t>
            </a:r>
          </a:p>
          <a:p>
            <a:pPr>
              <a:buNone/>
            </a:pPr>
            <a:r>
              <a:rPr lang="en-US" dirty="0" smtClean="0"/>
              <a:t>      'primary key ( </a:t>
            </a:r>
            <a:r>
              <a:rPr lang="en-US" dirty="0" err="1" smtClean="0"/>
              <a:t>emp_id</a:t>
            </a:r>
            <a:r>
              <a:rPr lang="en-US" dirty="0" smtClean="0"/>
              <a:t> ))';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mysql_select_db</a:t>
            </a:r>
            <a:r>
              <a:rPr lang="en-US" dirty="0" smtClean="0"/>
              <a:t>('</a:t>
            </a:r>
            <a:r>
              <a:rPr lang="en-US" dirty="0" err="1" smtClean="0"/>
              <a:t>test_db</a:t>
            </a:r>
            <a:r>
              <a:rPr lang="en-US" dirty="0" smtClean="0"/>
              <a:t>');</a:t>
            </a:r>
          </a:p>
          <a:p>
            <a:pPr>
              <a:buNone/>
            </a:pPr>
            <a:r>
              <a:rPr lang="en-US" dirty="0" smtClean="0"/>
              <a:t>   $</a:t>
            </a:r>
            <a:r>
              <a:rPr lang="en-US" dirty="0" err="1" smtClean="0"/>
              <a:t>retval</a:t>
            </a:r>
            <a:r>
              <a:rPr lang="en-US" dirty="0" smtClean="0"/>
              <a:t> = </a:t>
            </a:r>
            <a:r>
              <a:rPr lang="en-US" dirty="0" err="1" smtClean="0"/>
              <a:t>mysql_query</a:t>
            </a:r>
            <a:r>
              <a:rPr lang="en-US" dirty="0" smtClean="0"/>
              <a:t>( $</a:t>
            </a:r>
            <a:r>
              <a:rPr lang="en-US" dirty="0" err="1" smtClean="0"/>
              <a:t>sql</a:t>
            </a:r>
            <a:r>
              <a:rPr lang="en-US" dirty="0" smtClean="0"/>
              <a:t>, $</a:t>
            </a:r>
            <a:r>
              <a:rPr lang="en-US" dirty="0" err="1" smtClean="0"/>
              <a:t>conn</a:t>
            </a:r>
            <a:r>
              <a:rPr lang="en-US" dirty="0" smtClean="0"/>
              <a:t> );</a:t>
            </a:r>
          </a:p>
          <a:p>
            <a:pPr>
              <a:buNone/>
            </a:pPr>
            <a:r>
              <a:rPr lang="en-US" dirty="0" smtClean="0"/>
              <a:t>      if(! $</a:t>
            </a:r>
            <a:r>
              <a:rPr lang="en-US" dirty="0" err="1" smtClean="0"/>
              <a:t>retval</a:t>
            </a:r>
            <a:r>
              <a:rPr lang="en-US" dirty="0" smtClean="0"/>
              <a:t> ) {</a:t>
            </a:r>
          </a:p>
          <a:p>
            <a:pPr>
              <a:buNone/>
            </a:pPr>
            <a:r>
              <a:rPr lang="en-US" dirty="0" smtClean="0"/>
              <a:t>      die('Could not create table: ' . </a:t>
            </a:r>
            <a:r>
              <a:rPr lang="en-US" dirty="0" err="1" smtClean="0"/>
              <a:t>mysql_error</a:t>
            </a:r>
            <a:r>
              <a:rPr lang="en-US" dirty="0" smtClean="0"/>
              <a:t>());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r>
              <a:rPr lang="en-US" dirty="0" smtClean="0"/>
              <a:t>     echo "Table employee created successfully\n";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mysql_close</a:t>
            </a:r>
            <a:r>
              <a:rPr lang="en-US" dirty="0" smtClean="0"/>
              <a:t>($</a:t>
            </a:r>
            <a:r>
              <a:rPr lang="en-US" dirty="0" err="1" smtClean="0"/>
              <a:t>conn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?&gt;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Cookie?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 cookie is a </a:t>
            </a:r>
            <a:r>
              <a:rPr lang="en-US" b="1" dirty="0"/>
              <a:t>small file with the maximum size of 4KB</a:t>
            </a:r>
            <a:r>
              <a:rPr lang="en-US" dirty="0"/>
              <a:t> that the web server stores on the client computer.</a:t>
            </a:r>
          </a:p>
          <a:p>
            <a:pPr algn="just"/>
            <a:r>
              <a:rPr lang="en-US" dirty="0"/>
              <a:t>Once a cookie has been set, all page requests that follow </a:t>
            </a:r>
            <a:r>
              <a:rPr lang="en-US" b="1" dirty="0"/>
              <a:t>return the cookie name and value</a:t>
            </a:r>
            <a:r>
              <a:rPr lang="en-US" dirty="0"/>
              <a:t>.</a:t>
            </a:r>
          </a:p>
          <a:p>
            <a:r>
              <a:rPr lang="en-US" dirty="0"/>
              <a:t>A cookie created by a user </a:t>
            </a:r>
            <a:r>
              <a:rPr lang="en-US" b="1" dirty="0"/>
              <a:t>can only be visible to them.</a:t>
            </a:r>
            <a:r>
              <a:rPr lang="en-US" dirty="0"/>
              <a:t> Other users cannot see its value.</a:t>
            </a:r>
          </a:p>
          <a:p>
            <a:r>
              <a:rPr lang="en-US" dirty="0"/>
              <a:t>Most web browsers have </a:t>
            </a:r>
            <a:r>
              <a:rPr lang="en-US" b="1" dirty="0"/>
              <a:t>options for disabling cookies</a:t>
            </a:r>
            <a:r>
              <a:rPr lang="en-US" dirty="0"/>
              <a:t>, third party cookies or both.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HP Cookies and PHP S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670012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3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and when to use Cookies?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Http is a </a:t>
            </a:r>
            <a:r>
              <a:rPr lang="en-US" b="1" dirty="0"/>
              <a:t>stateless protocol</a:t>
            </a:r>
            <a:r>
              <a:rPr lang="en-US" dirty="0"/>
              <a:t>; cookies allow us to </a:t>
            </a:r>
            <a:r>
              <a:rPr lang="en-US" b="1" dirty="0"/>
              <a:t>track the state of the application </a:t>
            </a:r>
            <a:r>
              <a:rPr lang="en-US" dirty="0"/>
              <a:t>using small files stored on the user’s computer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b="1" dirty="0" smtClean="0"/>
              <a:t>Personalizing </a:t>
            </a:r>
            <a:r>
              <a:rPr lang="en-US" b="1" dirty="0"/>
              <a:t>the user experience</a:t>
            </a:r>
            <a:r>
              <a:rPr lang="en-US" dirty="0"/>
              <a:t> – this is achieved by allowing users to select their preferences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Tracking the pages visited by a user</a:t>
            </a:r>
          </a:p>
        </p:txBody>
      </p:sp>
    </p:spTree>
    <p:extLst>
      <p:ext uri="{BB962C8B-B14F-4D97-AF65-F5344CB8AC3E}">
        <p14:creationId xmlns:p14="http://schemas.microsoft.com/office/powerpoint/2010/main" val="104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Creating Cookies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</a:t>
            </a:r>
            <a:r>
              <a:rPr lang="en-US" dirty="0" err="1"/>
              <a:t>setcookie</a:t>
            </a:r>
            <a:r>
              <a:rPr lang="en-US" dirty="0"/>
              <a:t>(</a:t>
            </a:r>
            <a:r>
              <a:rPr lang="en-US" dirty="0" err="1"/>
              <a:t>cookie_name</a:t>
            </a:r>
            <a:r>
              <a:rPr lang="en-US" dirty="0"/>
              <a:t>, </a:t>
            </a:r>
            <a:r>
              <a:rPr lang="en-US" dirty="0" err="1"/>
              <a:t>cookie_value</a:t>
            </a:r>
            <a:r>
              <a:rPr lang="en-US" dirty="0"/>
              <a:t>, [</a:t>
            </a:r>
            <a:r>
              <a:rPr lang="en-US" dirty="0" err="1"/>
              <a:t>expiry_time</a:t>
            </a:r>
            <a:r>
              <a:rPr lang="en-US" dirty="0"/>
              <a:t>], [</a:t>
            </a:r>
            <a:r>
              <a:rPr lang="en-US" dirty="0" err="1"/>
              <a:t>cookie_path</a:t>
            </a:r>
            <a:r>
              <a:rPr lang="en-US" dirty="0"/>
              <a:t>], [domain], [secure], [</a:t>
            </a:r>
            <a:r>
              <a:rPr lang="en-US" dirty="0" err="1"/>
              <a:t>httponly</a:t>
            </a:r>
            <a:r>
              <a:rPr lang="en-US" dirty="0"/>
              <a:t>]); ?&gt;</a:t>
            </a:r>
          </a:p>
        </p:txBody>
      </p:sp>
    </p:spTree>
    <p:extLst>
      <p:ext uri="{BB962C8B-B14F-4D97-AF65-F5344CB8AC3E}">
        <p14:creationId xmlns:p14="http://schemas.microsoft.com/office/powerpoint/2010/main" val="36678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Php“setcookie</a:t>
            </a:r>
            <a:r>
              <a:rPr lang="en-US" dirty="0"/>
              <a:t>” is the PHP function used to </a:t>
            </a:r>
            <a:r>
              <a:rPr lang="en-US" b="1" dirty="0"/>
              <a:t>create the cookie.</a:t>
            </a:r>
          </a:p>
          <a:p>
            <a:pPr algn="just"/>
            <a:r>
              <a:rPr lang="en-US" dirty="0"/>
              <a:t>“</a:t>
            </a:r>
            <a:r>
              <a:rPr lang="en-US" dirty="0" err="1"/>
              <a:t>cookie_name</a:t>
            </a:r>
            <a:r>
              <a:rPr lang="en-US" dirty="0"/>
              <a:t>” is the </a:t>
            </a:r>
            <a:r>
              <a:rPr lang="en-US" b="1" dirty="0"/>
              <a:t>name of the cookie</a:t>
            </a:r>
            <a:r>
              <a:rPr lang="en-US" dirty="0"/>
              <a:t> that the server will use when retrieving its value from the </a:t>
            </a:r>
            <a:r>
              <a:rPr lang="en-US" b="1" dirty="0"/>
              <a:t>$_COOKIE array variable</a:t>
            </a:r>
            <a:r>
              <a:rPr lang="en-US" dirty="0"/>
              <a:t>. It’s mandatory.</a:t>
            </a:r>
          </a:p>
          <a:p>
            <a:pPr algn="just"/>
            <a:r>
              <a:rPr lang="en-US" dirty="0"/>
              <a:t>“</a:t>
            </a:r>
            <a:r>
              <a:rPr lang="en-US" dirty="0" err="1"/>
              <a:t>cookie_value</a:t>
            </a:r>
            <a:r>
              <a:rPr lang="en-US" dirty="0"/>
              <a:t>” is the </a:t>
            </a:r>
            <a:r>
              <a:rPr lang="en-US" b="1" dirty="0"/>
              <a:t>value of the cookie</a:t>
            </a:r>
            <a:r>
              <a:rPr lang="en-US" dirty="0"/>
              <a:t> and its mandatory</a:t>
            </a:r>
          </a:p>
          <a:p>
            <a:pPr algn="just"/>
            <a:r>
              <a:rPr lang="en-US" dirty="0"/>
              <a:t>“[</a:t>
            </a:r>
            <a:r>
              <a:rPr lang="en-US" dirty="0" err="1"/>
              <a:t>expiry_time</a:t>
            </a:r>
            <a:r>
              <a:rPr lang="en-US" dirty="0"/>
              <a:t>]” is </a:t>
            </a:r>
            <a:r>
              <a:rPr lang="en-US" b="1" dirty="0"/>
              <a:t>optional;</a:t>
            </a:r>
            <a:r>
              <a:rPr lang="en-US" dirty="0"/>
              <a:t> it can be used to set the expiry time for the cookie such as 1 hour.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5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Data is a collection of a distinct small unit of information. It can be used in a variety of forms like text, numbers, media, bytes, etc. it can be stored in pieces of paper or electronic memory, etc.</a:t>
            </a:r>
          </a:p>
          <a:p>
            <a:pPr algn="just"/>
            <a:r>
              <a:rPr lang="en-US" dirty="0"/>
              <a:t>Word 'Data' is originated from the word 'datum' that means 'single piece of information.' It is plural of the word datum.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“[</a:t>
            </a:r>
            <a:r>
              <a:rPr lang="en-US" dirty="0" err="1"/>
              <a:t>cookie_path</a:t>
            </a:r>
            <a:r>
              <a:rPr lang="en-US" dirty="0"/>
              <a:t>]” is </a:t>
            </a:r>
            <a:r>
              <a:rPr lang="en-US" b="1" dirty="0"/>
              <a:t>optional; </a:t>
            </a:r>
            <a:r>
              <a:rPr lang="en-US" dirty="0"/>
              <a:t>it can be used to set the cookie path on the server. </a:t>
            </a:r>
          </a:p>
          <a:p>
            <a:pPr algn="just"/>
            <a:r>
              <a:rPr lang="en-US" dirty="0"/>
              <a:t>“[domain]” is </a:t>
            </a:r>
            <a:r>
              <a:rPr lang="en-US" b="1" dirty="0"/>
              <a:t>optional</a:t>
            </a:r>
            <a:r>
              <a:rPr lang="en-US" dirty="0"/>
              <a:t>, it can be used to define the cookie access hierarchy i.e. </a:t>
            </a:r>
            <a:r>
              <a:rPr lang="en-US" dirty="0">
                <a:hlinkClick r:id="rId2"/>
              </a:rPr>
              <a:t>www.cookiedomain</a:t>
            </a:r>
            <a:r>
              <a:rPr lang="en-US" dirty="0"/>
              <a:t>.com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8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“[secure]” is </a:t>
            </a:r>
            <a:r>
              <a:rPr lang="en-US" b="1" dirty="0"/>
              <a:t>optional</a:t>
            </a:r>
            <a:r>
              <a:rPr lang="en-US" dirty="0"/>
              <a:t>, the default is false. It is used to determine whether the cookie is sent via https if it is set to true or http if it is set to false.</a:t>
            </a:r>
          </a:p>
          <a:p>
            <a:pPr algn="just"/>
            <a:r>
              <a:rPr lang="en-US" dirty="0"/>
              <a:t> “[</a:t>
            </a:r>
            <a:r>
              <a:rPr lang="en-US" dirty="0" err="1"/>
              <a:t>Httponly</a:t>
            </a:r>
            <a:r>
              <a:rPr lang="en-US" dirty="0"/>
              <a:t>]” is </a:t>
            </a:r>
            <a:r>
              <a:rPr lang="en-US" b="1" dirty="0"/>
              <a:t>optional</a:t>
            </a:r>
            <a:r>
              <a:rPr lang="en-US" dirty="0"/>
              <a:t>. If it is set to true, then only client side scripting languages i.e. JavaScript cannot access them.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38" y="1447455"/>
            <a:ext cx="8905462" cy="4525963"/>
          </a:xfrm>
        </p:spPr>
        <p:txBody>
          <a:bodyPr>
            <a:normAutofit/>
          </a:bodyPr>
          <a:lstStyle/>
          <a:p>
            <a:r>
              <a:rPr lang="en-US" sz="2800" dirty="0"/>
              <a:t>&lt;?</a:t>
            </a:r>
            <a:r>
              <a:rPr lang="en-US" sz="2800" dirty="0" err="1"/>
              <a:t>php</a:t>
            </a:r>
            <a:r>
              <a:rPr lang="en-US" sz="2800" dirty="0"/>
              <a:t> </a:t>
            </a:r>
            <a:r>
              <a:rPr lang="en-US" sz="2800" dirty="0" err="1"/>
              <a:t>setcookie</a:t>
            </a:r>
            <a:r>
              <a:rPr lang="en-US" sz="2800" dirty="0"/>
              <a:t>("</a:t>
            </a:r>
            <a:r>
              <a:rPr lang="en-US" sz="2800" dirty="0" err="1"/>
              <a:t>user_name</a:t>
            </a:r>
            <a:r>
              <a:rPr lang="en-US" sz="2800" dirty="0"/>
              <a:t>", </a:t>
            </a:r>
            <a:r>
              <a:rPr lang="en-US" sz="2800" dirty="0" smtClean="0"/>
              <a:t>“ABC", </a:t>
            </a:r>
            <a:r>
              <a:rPr lang="en-US" sz="2800" dirty="0"/>
              <a:t>time()+ 60,'/'); </a:t>
            </a:r>
            <a:r>
              <a:rPr lang="en-US" sz="2800" dirty="0" smtClean="0"/>
              <a:t>  </a:t>
            </a:r>
          </a:p>
          <a:p>
            <a:pPr marL="0" indent="0">
              <a:buNone/>
            </a:pPr>
            <a:r>
              <a:rPr lang="en-US" sz="2800" dirty="0" smtClean="0"/>
              <a:t> // </a:t>
            </a:r>
            <a:r>
              <a:rPr lang="en-US" sz="2800" dirty="0"/>
              <a:t>expires after 60 seconds </a:t>
            </a:r>
            <a:endParaRPr lang="en-US" sz="2800" dirty="0" smtClean="0"/>
          </a:p>
          <a:p>
            <a:r>
              <a:rPr lang="en-US" sz="2800" dirty="0" smtClean="0"/>
              <a:t>echo </a:t>
            </a:r>
            <a:r>
              <a:rPr lang="en-US" sz="2800" dirty="0"/>
              <a:t>'the cookie has been set for 60 seconds'; </a:t>
            </a:r>
            <a:r>
              <a:rPr lang="en-US" sz="2800" dirty="0" smtClean="0"/>
              <a:t>?&gt;</a:t>
            </a:r>
          </a:p>
          <a:p>
            <a:endParaRPr lang="en-US" sz="2800" dirty="0"/>
          </a:p>
          <a:p>
            <a:r>
              <a:rPr lang="en-US" sz="2800" b="1" dirty="0"/>
              <a:t>Output:</a:t>
            </a:r>
            <a:endParaRPr lang="en-US" sz="2800" dirty="0"/>
          </a:p>
          <a:p>
            <a:r>
              <a:rPr lang="en-US" sz="2800" dirty="0"/>
              <a:t>the cookie has been set for 60 seconds</a:t>
            </a:r>
          </a:p>
        </p:txBody>
      </p:sp>
    </p:spTree>
    <p:extLst>
      <p:ext uri="{BB962C8B-B14F-4D97-AF65-F5344CB8AC3E}">
        <p14:creationId xmlns:p14="http://schemas.microsoft.com/office/powerpoint/2010/main" val="322268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Retrieving the Cookie value</a:t>
            </a:r>
          </a:p>
          <a:p>
            <a:r>
              <a:rPr lang="en-US" sz="2800" dirty="0"/>
              <a:t>Create another file named “</a:t>
            </a:r>
            <a:r>
              <a:rPr lang="en-US" sz="2800" dirty="0" err="1"/>
              <a:t>cookies_read.php</a:t>
            </a:r>
            <a:r>
              <a:rPr lang="en-US" sz="2800" dirty="0"/>
              <a:t>” with the following code.</a:t>
            </a:r>
          </a:p>
          <a:p>
            <a:r>
              <a:rPr lang="en-US" sz="2800" dirty="0"/>
              <a:t>&lt;?</a:t>
            </a:r>
            <a:r>
              <a:rPr lang="en-US" sz="2800" dirty="0" err="1"/>
              <a:t>php</a:t>
            </a:r>
            <a:r>
              <a:rPr lang="en-US" sz="2800" dirty="0"/>
              <a:t> </a:t>
            </a:r>
            <a:r>
              <a:rPr lang="en-US" sz="2800" dirty="0" err="1"/>
              <a:t>print_r</a:t>
            </a:r>
            <a:r>
              <a:rPr lang="en-US" sz="2800" dirty="0"/>
              <a:t>($_COOKIE);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//</a:t>
            </a:r>
            <a:r>
              <a:rPr lang="en-US" sz="2800" dirty="0"/>
              <a:t>output the contents of the cookie array variable </a:t>
            </a:r>
            <a:r>
              <a:rPr lang="en-US" sz="2800" dirty="0" smtClean="0"/>
              <a:t>?&gt;</a:t>
            </a:r>
          </a:p>
          <a:p>
            <a:r>
              <a:rPr lang="en-US" sz="2800" b="1" dirty="0" smtClean="0"/>
              <a:t>Output</a:t>
            </a:r>
            <a:r>
              <a:rPr lang="en-US" sz="2800" b="1" dirty="0"/>
              <a:t>:</a:t>
            </a:r>
            <a:endParaRPr lang="en-US" sz="2800" dirty="0"/>
          </a:p>
          <a:p>
            <a:r>
              <a:rPr lang="en-US" sz="2800" dirty="0"/>
              <a:t>Array ( [PHPSESSID] =&gt; h5onbf7pctbr0t68adugdp2611 [</a:t>
            </a:r>
            <a:r>
              <a:rPr lang="en-US" sz="2800" dirty="0" err="1"/>
              <a:t>user_name</a:t>
            </a:r>
            <a:r>
              <a:rPr lang="en-US" sz="2800" dirty="0"/>
              <a:t>] =&gt; </a:t>
            </a:r>
            <a:r>
              <a:rPr lang="en-US" sz="2800" dirty="0" smtClean="0"/>
              <a:t>ABC 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22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 Note: </a:t>
            </a:r>
            <a:r>
              <a:rPr lang="en-US" b="1" dirty="0"/>
              <a:t>$_COOKIE is a PHP built in super global variable.</a:t>
            </a:r>
          </a:p>
          <a:p>
            <a:pPr algn="just"/>
            <a:r>
              <a:rPr lang="en-US" dirty="0"/>
              <a:t>It </a:t>
            </a:r>
            <a:r>
              <a:rPr lang="en-US" b="1" dirty="0" smtClean="0"/>
              <a:t>contains the names and values </a:t>
            </a:r>
            <a:r>
              <a:rPr lang="en-US" dirty="0"/>
              <a:t>of all the set cookies.</a:t>
            </a:r>
          </a:p>
          <a:p>
            <a:pPr algn="just"/>
            <a:r>
              <a:rPr lang="en-US" dirty="0"/>
              <a:t>The number of values that the</a:t>
            </a:r>
          </a:p>
          <a:p>
            <a:pPr algn="just"/>
            <a:r>
              <a:rPr lang="en-US" dirty="0"/>
              <a:t>$_COOKIE array can contain depends on the memory size </a:t>
            </a:r>
            <a:r>
              <a:rPr lang="en-US" dirty="0" smtClean="0"/>
              <a:t>set.</a:t>
            </a:r>
            <a:endParaRPr lang="en-US" dirty="0"/>
          </a:p>
          <a:p>
            <a:pPr algn="just"/>
            <a:r>
              <a:rPr lang="en-US" b="1" dirty="0"/>
              <a:t>The default value is 1GB.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8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Delete Cookies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you want to destroy a cookie before its expiry time, then you set the expiry time to a time that has already passed.</a:t>
            </a:r>
          </a:p>
          <a:p>
            <a:r>
              <a:rPr lang="en-US" sz="2400" dirty="0"/>
              <a:t>Create a new filed named </a:t>
            </a:r>
            <a:r>
              <a:rPr lang="en-US" sz="2400" dirty="0" err="1"/>
              <a:t>cookie_destroy.php</a:t>
            </a:r>
            <a:r>
              <a:rPr lang="en-US" sz="2400" dirty="0"/>
              <a:t> with the following code</a:t>
            </a:r>
          </a:p>
          <a:p>
            <a:r>
              <a:rPr lang="en-US" sz="2400" dirty="0"/>
              <a:t>&lt;?</a:t>
            </a:r>
            <a:r>
              <a:rPr lang="en-US" sz="2400" dirty="0" err="1"/>
              <a:t>php</a:t>
            </a:r>
            <a:r>
              <a:rPr lang="en-US" sz="2400" dirty="0"/>
              <a:t> </a:t>
            </a:r>
            <a:r>
              <a:rPr lang="en-US" sz="2400" dirty="0" err="1"/>
              <a:t>setcookie</a:t>
            </a:r>
            <a:r>
              <a:rPr lang="en-US" sz="2400" dirty="0"/>
              <a:t>("</a:t>
            </a:r>
            <a:r>
              <a:rPr lang="en-US" sz="2400" dirty="0" err="1"/>
              <a:t>user_name</a:t>
            </a:r>
            <a:r>
              <a:rPr lang="en-US" sz="2400" dirty="0"/>
              <a:t>", </a:t>
            </a:r>
            <a:r>
              <a:rPr lang="en-US" sz="2400" dirty="0" smtClean="0"/>
              <a:t>“ABC", </a:t>
            </a:r>
            <a:r>
              <a:rPr lang="en-US" sz="2400" dirty="0"/>
              <a:t>time() - 360,'/'); </a:t>
            </a:r>
            <a:r>
              <a:rPr lang="en-US" sz="2400" dirty="0" smtClean="0"/>
              <a:t>?&gt;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06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a Session?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A session is a </a:t>
            </a:r>
            <a:r>
              <a:rPr lang="en-US" b="1" dirty="0"/>
              <a:t>global variable stored on the server.</a:t>
            </a:r>
          </a:p>
          <a:p>
            <a:pPr algn="just"/>
            <a:r>
              <a:rPr lang="en-US" dirty="0"/>
              <a:t>Each session is </a:t>
            </a:r>
            <a:r>
              <a:rPr lang="en-US" b="1" dirty="0"/>
              <a:t>assigned a unique id</a:t>
            </a:r>
            <a:r>
              <a:rPr lang="en-US" dirty="0"/>
              <a:t> which is used to retrieve stored values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/>
              <a:t>Sessions have the </a:t>
            </a:r>
            <a:r>
              <a:rPr lang="en-US" b="1" dirty="0"/>
              <a:t>capacity to store relatively large data compared to cookies.</a:t>
            </a:r>
          </a:p>
          <a:p>
            <a:pPr algn="just"/>
            <a:r>
              <a:rPr lang="en-US" dirty="0"/>
              <a:t>The session </a:t>
            </a:r>
            <a:r>
              <a:rPr lang="en-US" b="1" dirty="0"/>
              <a:t>values are automatically deleted when the browser is closed.</a:t>
            </a:r>
            <a:r>
              <a:rPr lang="en-US" dirty="0"/>
              <a:t> If you want to store the values permanently, then you should store them in the database.</a:t>
            </a:r>
          </a:p>
          <a:p>
            <a:pPr algn="just"/>
            <a:r>
              <a:rPr lang="en-US" dirty="0"/>
              <a:t>Just like the </a:t>
            </a:r>
            <a:r>
              <a:rPr lang="en-US" b="1" dirty="0" smtClean="0"/>
              <a:t>$_COOKIE array variable</a:t>
            </a:r>
            <a:r>
              <a:rPr lang="en-US" dirty="0"/>
              <a:t>, session variables are stored in the $_SESSION array variable.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and when to use Sessions?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You want to </a:t>
            </a:r>
            <a:r>
              <a:rPr lang="en-US" b="1" dirty="0"/>
              <a:t>store important information</a:t>
            </a:r>
            <a:r>
              <a:rPr lang="en-US" dirty="0"/>
              <a:t> such as the user id more </a:t>
            </a:r>
            <a:r>
              <a:rPr lang="en-US" b="1" dirty="0"/>
              <a:t>securely on the server </a:t>
            </a:r>
            <a:r>
              <a:rPr lang="en-US" dirty="0"/>
              <a:t>where malicious users cannot temper with them.</a:t>
            </a:r>
          </a:p>
          <a:p>
            <a:pPr algn="just"/>
            <a:r>
              <a:rPr lang="en-US" dirty="0" smtClean="0"/>
              <a:t>You want the alternative to cookies on browsers that do not support cookies.</a:t>
            </a:r>
          </a:p>
          <a:p>
            <a:pPr algn="just"/>
            <a:r>
              <a:rPr lang="en-US" dirty="0" smtClean="0"/>
              <a:t>You </a:t>
            </a:r>
            <a:r>
              <a:rPr lang="en-US" dirty="0"/>
              <a:t>want to store global variables in an efficient and more secure way compared to passing them in the URL</a:t>
            </a:r>
          </a:p>
          <a:p>
            <a:pPr algn="just"/>
            <a:r>
              <a:rPr lang="en-US" dirty="0"/>
              <a:t>You are developing an application such as a shopping cart that has to temporary store information with a capacity larger than 4KB.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2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Creating a Session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 err="1" smtClean="0"/>
              <a:t>session_start</a:t>
            </a:r>
            <a:r>
              <a:rPr lang="en-US" dirty="0"/>
              <a:t>(); </a:t>
            </a:r>
            <a:r>
              <a:rPr lang="en-US" dirty="0" smtClean="0"/>
              <a:t>   //</a:t>
            </a:r>
            <a:r>
              <a:rPr lang="en-US" dirty="0"/>
              <a:t>start the </a:t>
            </a:r>
            <a:r>
              <a:rPr lang="en-US" dirty="0" err="1"/>
              <a:t>PHP_session</a:t>
            </a:r>
            <a:r>
              <a:rPr lang="en-US" dirty="0"/>
              <a:t> function </a:t>
            </a:r>
          </a:p>
          <a:p>
            <a:r>
              <a:rPr lang="en-US" dirty="0" smtClean="0"/>
              <a:t>if(</a:t>
            </a:r>
            <a:r>
              <a:rPr lang="en-US" dirty="0" err="1" smtClean="0"/>
              <a:t>isset</a:t>
            </a:r>
            <a:r>
              <a:rPr lang="en-US" dirty="0"/>
              <a:t>($_SESSION['</a:t>
            </a:r>
            <a:r>
              <a:rPr lang="en-US" dirty="0" err="1"/>
              <a:t>page_count</a:t>
            </a:r>
            <a:r>
              <a:rPr lang="en-US" dirty="0"/>
              <a:t>']))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 $_SESSION['</a:t>
            </a:r>
            <a:r>
              <a:rPr lang="en-US" dirty="0" err="1"/>
              <a:t>page_count</a:t>
            </a:r>
            <a:r>
              <a:rPr lang="en-US" dirty="0"/>
              <a:t>'] += 1;</a:t>
            </a:r>
          </a:p>
          <a:p>
            <a:r>
              <a:rPr lang="en-US" dirty="0" smtClean="0"/>
              <a:t>} else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 $_SESSION['</a:t>
            </a:r>
            <a:r>
              <a:rPr lang="en-US" dirty="0" err="1"/>
              <a:t>page_count</a:t>
            </a:r>
            <a:r>
              <a:rPr lang="en-US" dirty="0"/>
              <a:t>'] = 1;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 echo 'You are visitor number ' . $_SESSION['</a:t>
            </a:r>
            <a:r>
              <a:rPr lang="en-US" dirty="0" err="1"/>
              <a:t>page_count</a:t>
            </a:r>
            <a:r>
              <a:rPr lang="en-US" dirty="0"/>
              <a:t>'];</a:t>
            </a:r>
          </a:p>
          <a:p>
            <a:r>
              <a:rPr lang="en-US" dirty="0" smtClean="0"/>
              <a:t>?&gt;</a:t>
            </a:r>
            <a:endParaRPr lang="en-US" dirty="0"/>
          </a:p>
          <a:p>
            <a:r>
              <a:rPr lang="en-US" b="1" dirty="0"/>
              <a:t>Output:</a:t>
            </a:r>
            <a:endParaRPr lang="en-US" dirty="0"/>
          </a:p>
          <a:p>
            <a:r>
              <a:rPr lang="en-US" dirty="0"/>
              <a:t>You are visitor number 1</a:t>
            </a:r>
          </a:p>
        </p:txBody>
      </p:sp>
    </p:spTree>
    <p:extLst>
      <p:ext uri="{BB962C8B-B14F-4D97-AF65-F5344CB8AC3E}">
        <p14:creationId xmlns:p14="http://schemas.microsoft.com/office/powerpoint/2010/main" val="271726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Destroying Session Variables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</a:t>
            </a:r>
            <a:r>
              <a:rPr lang="en-US" dirty="0" err="1"/>
              <a:t>session_destroy</a:t>
            </a:r>
            <a:r>
              <a:rPr lang="en-US" dirty="0"/>
              <a:t>(); //destroy entire session ?&gt;</a:t>
            </a:r>
          </a:p>
        </p:txBody>
      </p:sp>
    </p:spTree>
    <p:extLst>
      <p:ext uri="{BB962C8B-B14F-4D97-AF65-F5344CB8AC3E}">
        <p14:creationId xmlns:p14="http://schemas.microsoft.com/office/powerpoint/2010/main" val="31278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Database?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 </a:t>
            </a:r>
            <a:r>
              <a:rPr lang="en-US" b="1" dirty="0"/>
              <a:t>database</a:t>
            </a:r>
            <a:r>
              <a:rPr lang="en-US" dirty="0"/>
              <a:t> is an organized collection of data, so that it can be easily accessed and managed.</a:t>
            </a:r>
          </a:p>
          <a:p>
            <a:pPr algn="just"/>
            <a:r>
              <a:rPr lang="en-US" dirty="0"/>
              <a:t>You can organize data into tables, rows, columns, and index it to make it easier to find relevant information.</a:t>
            </a:r>
          </a:p>
          <a:p>
            <a:pPr algn="just"/>
            <a:r>
              <a:rPr lang="en-US" dirty="0"/>
              <a:t>There are many </a:t>
            </a:r>
            <a:r>
              <a:rPr lang="en-US" b="1" dirty="0"/>
              <a:t>databases available</a:t>
            </a:r>
            <a:r>
              <a:rPr lang="en-US" dirty="0"/>
              <a:t> like </a:t>
            </a:r>
            <a:r>
              <a:rPr lang="en-US" dirty="0" err="1"/>
              <a:t>MySQL</a:t>
            </a:r>
            <a:r>
              <a:rPr lang="en-US" dirty="0"/>
              <a:t>, Sybase, Oracle, </a:t>
            </a:r>
            <a:r>
              <a:rPr lang="en-US" dirty="0" err="1"/>
              <a:t>MongoDB</a:t>
            </a:r>
            <a:r>
              <a:rPr lang="en-US" dirty="0"/>
              <a:t>, Informix, </a:t>
            </a:r>
            <a:r>
              <a:rPr lang="en-US" dirty="0" err="1"/>
              <a:t>PostgreSQL</a:t>
            </a:r>
            <a:r>
              <a:rPr lang="en-US" dirty="0"/>
              <a:t>, SQL Server, etc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SQL</a:t>
            </a:r>
            <a:r>
              <a:rPr lang="en-US" dirty="0"/>
              <a:t> or Structured Query Language is used to operate on the data stored in a database.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REGEXP operator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MySQL REGEXP performs a pattern match of a string expression against a pattern. The pattern is supplied as an argument.</a:t>
            </a:r>
          </a:p>
          <a:p>
            <a:pPr algn="just"/>
            <a:r>
              <a:rPr lang="en-US" dirty="0"/>
              <a:t>If the pattern finds a match in the expression, the function returns 1, else it returns 0.</a:t>
            </a:r>
          </a:p>
          <a:p>
            <a:pPr algn="just"/>
            <a:r>
              <a:rPr lang="en-US" dirty="0"/>
              <a:t>If either expression or pattern is NULL, the function returns NULL.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79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Syntax</a:t>
            </a:r>
            <a:r>
              <a:rPr lang="en-US" b="1" dirty="0" smtClean="0"/>
              <a:t>: </a:t>
            </a:r>
          </a:p>
          <a:p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62200" y="1676400"/>
            <a:ext cx="2749471" cy="1015663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expr REGEXP pat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effectLst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effectLst/>
              </a:rPr>
            </a:br>
            <a:endParaRPr kumimoji="0" lang="en-US" altLang="en-US" sz="36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3048000"/>
            <a:ext cx="6172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sz="2000" dirty="0">
                <a:latin typeface="inherit"/>
              </a:rPr>
              <a:t>SELECT </a:t>
            </a:r>
            <a:endParaRPr lang="en-US" sz="2000" dirty="0">
              <a:latin typeface="Source Code Pro"/>
            </a:endParaRPr>
          </a:p>
          <a:p>
            <a:pPr latinLnBrk="1"/>
            <a:r>
              <a:rPr lang="en-US" sz="2000" dirty="0">
                <a:latin typeface="inherit"/>
              </a:rPr>
              <a:t>    </a:t>
            </a:r>
            <a:r>
              <a:rPr lang="en-US" sz="2000" dirty="0" err="1">
                <a:latin typeface="Source Code Pro"/>
              </a:rPr>
              <a:t>column_list</a:t>
            </a:r>
            <a:endParaRPr lang="en-US" sz="2000" dirty="0">
              <a:latin typeface="Source Code Pro"/>
            </a:endParaRPr>
          </a:p>
          <a:p>
            <a:pPr latinLnBrk="1"/>
            <a:r>
              <a:rPr lang="en-US" sz="2000" dirty="0">
                <a:latin typeface="inherit"/>
              </a:rPr>
              <a:t>FROM</a:t>
            </a:r>
            <a:endParaRPr lang="en-US" sz="2000" dirty="0">
              <a:latin typeface="Source Code Pro"/>
            </a:endParaRPr>
          </a:p>
          <a:p>
            <a:pPr latinLnBrk="1"/>
            <a:r>
              <a:rPr lang="en-US" sz="2000" dirty="0">
                <a:latin typeface="inherit"/>
              </a:rPr>
              <a:t>    </a:t>
            </a:r>
            <a:r>
              <a:rPr lang="en-US" sz="2000" dirty="0" err="1">
                <a:latin typeface="Source Code Pro"/>
              </a:rPr>
              <a:t>table_name</a:t>
            </a:r>
            <a:endParaRPr lang="en-US" sz="2000" dirty="0">
              <a:latin typeface="Source Code Pro"/>
            </a:endParaRPr>
          </a:p>
          <a:p>
            <a:pPr latinLnBrk="1"/>
            <a:r>
              <a:rPr lang="en-US" sz="2000" dirty="0">
                <a:latin typeface="inherit"/>
              </a:rPr>
              <a:t>WHERE</a:t>
            </a:r>
            <a:endParaRPr lang="en-US" sz="2000" dirty="0">
              <a:latin typeface="Source Code Pro"/>
            </a:endParaRPr>
          </a:p>
          <a:p>
            <a:pPr latinLnBrk="1"/>
            <a:r>
              <a:rPr lang="en-US" sz="2000" dirty="0">
                <a:latin typeface="inherit"/>
              </a:rPr>
              <a:t>    </a:t>
            </a:r>
            <a:r>
              <a:rPr lang="en-US" sz="2000" dirty="0" err="1">
                <a:latin typeface="Source Code Pro"/>
              </a:rPr>
              <a:t>string_column</a:t>
            </a:r>
            <a:r>
              <a:rPr lang="en-US" sz="2000" dirty="0">
                <a:latin typeface="inherit"/>
              </a:rPr>
              <a:t> REGEXP </a:t>
            </a:r>
            <a:r>
              <a:rPr lang="en-US" sz="2000" dirty="0">
                <a:latin typeface="Source Code Pro"/>
              </a:rPr>
              <a:t>pattern;</a:t>
            </a:r>
            <a:endParaRPr lang="en-US" sz="2000" b="0" i="0" dirty="0">
              <a:effectLst/>
              <a:latin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1035530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MySQL REGEXP examples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28600" y="1352642"/>
            <a:ext cx="8382000" cy="553998"/>
          </a:xfrm>
          <a:prstGeom prst="rect">
            <a:avLst/>
          </a:prstGeom>
          <a:solidFill>
            <a:srgbClr val="FBFB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Suppose you want to find all products whose last names start with character A, B or C. You can use a regular expression in the following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369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SELECT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 statement: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43267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1"/>
            <a:r>
              <a:rPr lang="en-US" dirty="0">
                <a:latin typeface="inherit"/>
              </a:rPr>
              <a:t>SELECT 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    </a:t>
            </a:r>
            <a:r>
              <a:rPr lang="en-US" dirty="0" err="1">
                <a:latin typeface="Source Code Pro"/>
              </a:rPr>
              <a:t>productname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FROM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    </a:t>
            </a:r>
            <a:r>
              <a:rPr lang="en-US" dirty="0">
                <a:latin typeface="Source Code Pro"/>
              </a:rPr>
              <a:t>products</a:t>
            </a:r>
          </a:p>
          <a:p>
            <a:pPr latinLnBrk="1"/>
            <a:r>
              <a:rPr lang="en-US" dirty="0">
                <a:latin typeface="inherit"/>
              </a:rPr>
              <a:t>WHERE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    </a:t>
            </a:r>
            <a:r>
              <a:rPr lang="en-US" dirty="0" err="1">
                <a:latin typeface="Source Code Pro"/>
              </a:rPr>
              <a:t>productname</a:t>
            </a:r>
            <a:r>
              <a:rPr lang="en-US" dirty="0">
                <a:latin typeface="inherit"/>
              </a:rPr>
              <a:t> REGEXP '^(A|B|C)'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ORDER BY </a:t>
            </a:r>
            <a:r>
              <a:rPr lang="en-US" dirty="0" err="1">
                <a:latin typeface="Source Code Pro"/>
              </a:rPr>
              <a:t>productname</a:t>
            </a:r>
            <a:r>
              <a:rPr lang="en-US" dirty="0">
                <a:latin typeface="Source Code Pro"/>
              </a:rPr>
              <a:t>;</a:t>
            </a:r>
            <a:endParaRPr lang="en-US" b="0" i="0" dirty="0">
              <a:effectLst/>
              <a:latin typeface="Source Code Pro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362200"/>
            <a:ext cx="4114800" cy="38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8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pattern allows you to find the product whose name begins with A, B, or C.</a:t>
            </a:r>
          </a:p>
          <a:p>
            <a:pPr algn="just"/>
            <a:r>
              <a:rPr lang="en-US" dirty="0"/>
              <a:t>The character ^ means to match from the beginning of the string.</a:t>
            </a:r>
          </a:p>
          <a:p>
            <a:pPr algn="just"/>
            <a:r>
              <a:rPr lang="en-US" dirty="0"/>
              <a:t>The character | means to search for alternatives if one fails to match.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617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277872"/>
              </p:ext>
            </p:extLst>
          </p:nvPr>
        </p:nvGraphicFramePr>
        <p:xfrm>
          <a:off x="457197" y="457200"/>
          <a:ext cx="8382002" cy="626055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28803"/>
                <a:gridCol w="6553199"/>
              </a:tblGrid>
              <a:tr h="3193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effectLst/>
                        </a:rPr>
                        <a:t>Metacharacter</a:t>
                      </a:r>
                      <a:endParaRPr lang="en-US" sz="2000" b="1" dirty="0">
                        <a:effectLst/>
                      </a:endParaRPr>
                    </a:p>
                  </a:txBody>
                  <a:tcPr marL="58779" marR="58779" marT="29389" marB="293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</a:rPr>
                        <a:t>Behavior</a:t>
                      </a:r>
                    </a:p>
                  </a:txBody>
                  <a:tcPr marL="58779" marR="58779" marT="29389" marB="29389" anchor="ctr"/>
                </a:tc>
              </a:tr>
              <a:tr h="56110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^</a:t>
                      </a:r>
                    </a:p>
                  </a:txBody>
                  <a:tcPr marL="58779" marR="58779" marT="29389" marB="2938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matches the position at the beginning of the searched string</a:t>
                      </a:r>
                    </a:p>
                  </a:txBody>
                  <a:tcPr marL="58779" marR="58779" marT="29389" marB="29389"/>
                </a:tc>
              </a:tr>
              <a:tr h="56110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$</a:t>
                      </a:r>
                    </a:p>
                  </a:txBody>
                  <a:tcPr marL="58779" marR="58779" marT="29389" marB="2938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matches the position at the end of the searched string</a:t>
                      </a:r>
                    </a:p>
                  </a:txBody>
                  <a:tcPr marL="58779" marR="58779" marT="29389" marB="29389"/>
                </a:tc>
              </a:tr>
              <a:tr h="31939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.</a:t>
                      </a:r>
                    </a:p>
                  </a:txBody>
                  <a:tcPr marL="58779" marR="58779" marT="29389" marB="2938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matches any single character</a:t>
                      </a:r>
                    </a:p>
                  </a:txBody>
                  <a:tcPr marL="58779" marR="58779" marT="29389" marB="29389"/>
                </a:tc>
              </a:tr>
              <a:tr h="56110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[…]</a:t>
                      </a:r>
                    </a:p>
                  </a:txBody>
                  <a:tcPr marL="58779" marR="58779" marT="29389" marB="2938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matches any character specified inside the square brackets</a:t>
                      </a:r>
                    </a:p>
                  </a:txBody>
                  <a:tcPr marL="58779" marR="58779" marT="29389" marB="29389"/>
                </a:tc>
              </a:tr>
              <a:tr h="80282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[^…]</a:t>
                      </a:r>
                    </a:p>
                  </a:txBody>
                  <a:tcPr marL="58779" marR="58779" marT="29389" marB="2938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matches any character not specified inside the square brackets</a:t>
                      </a:r>
                    </a:p>
                  </a:txBody>
                  <a:tcPr marL="58779" marR="58779" marT="29389" marB="29389"/>
                </a:tc>
              </a:tr>
              <a:tr h="56110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p1|p2</a:t>
                      </a:r>
                    </a:p>
                  </a:txBody>
                  <a:tcPr marL="58779" marR="58779" marT="29389" marB="2938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matches any of the patterns p1 or p2</a:t>
                      </a:r>
                    </a:p>
                  </a:txBody>
                  <a:tcPr marL="58779" marR="58779" marT="29389" marB="29389"/>
                </a:tc>
              </a:tr>
              <a:tr h="56110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*</a:t>
                      </a:r>
                    </a:p>
                  </a:txBody>
                  <a:tcPr marL="58779" marR="58779" marT="29389" marB="2938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matches the preceding character zero or more times</a:t>
                      </a:r>
                    </a:p>
                  </a:txBody>
                  <a:tcPr marL="58779" marR="58779" marT="29389" marB="29389"/>
                </a:tc>
              </a:tr>
              <a:tr h="56110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+</a:t>
                      </a:r>
                    </a:p>
                  </a:txBody>
                  <a:tcPr marL="58779" marR="58779" marT="29389" marB="2938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matches preceding character one or more times</a:t>
                      </a:r>
                    </a:p>
                  </a:txBody>
                  <a:tcPr marL="58779" marR="58779" marT="29389" marB="29389"/>
                </a:tc>
              </a:tr>
              <a:tr h="56110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{n}</a:t>
                      </a:r>
                    </a:p>
                  </a:txBody>
                  <a:tcPr marL="58779" marR="58779" marT="29389" marB="2938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matches n number of instances of the preceding character</a:t>
                      </a:r>
                    </a:p>
                  </a:txBody>
                  <a:tcPr marL="58779" marR="58779" marT="29389" marB="29389"/>
                </a:tc>
              </a:tr>
              <a:tr h="80282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{m,n}</a:t>
                      </a:r>
                    </a:p>
                  </a:txBody>
                  <a:tcPr marL="58779" marR="58779" marT="29389" marB="2938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matches from m to n number of instances of the preceding character</a:t>
                      </a:r>
                    </a:p>
                  </a:txBody>
                  <a:tcPr marL="58779" marR="58779" marT="29389" marB="2938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4034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04650" y="1905000"/>
            <a:ext cx="8976881" cy="276999"/>
          </a:xfrm>
          <a:prstGeom prst="rect">
            <a:avLst/>
          </a:prstGeom>
          <a:solidFill>
            <a:srgbClr val="FBFB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To find the product whose name ends with f, you use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CA47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'f$'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 to match the end of a string.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1"/>
            <a:r>
              <a:rPr lang="en-US" dirty="0">
                <a:latin typeface="inherit"/>
              </a:rPr>
              <a:t>SELECT 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    </a:t>
            </a:r>
            <a:r>
              <a:rPr lang="en-US" dirty="0" err="1">
                <a:latin typeface="Source Code Pro"/>
              </a:rPr>
              <a:t>productname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FROM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    </a:t>
            </a:r>
            <a:r>
              <a:rPr lang="en-US" dirty="0">
                <a:latin typeface="Source Code Pro"/>
              </a:rPr>
              <a:t>products</a:t>
            </a:r>
          </a:p>
          <a:p>
            <a:pPr latinLnBrk="1"/>
            <a:r>
              <a:rPr lang="en-US" dirty="0">
                <a:latin typeface="inherit"/>
              </a:rPr>
              <a:t>WHERE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    </a:t>
            </a:r>
            <a:r>
              <a:rPr lang="en-US" dirty="0" err="1">
                <a:latin typeface="Source Code Pro"/>
              </a:rPr>
              <a:t>productname</a:t>
            </a:r>
            <a:r>
              <a:rPr lang="en-US" dirty="0">
                <a:latin typeface="inherit"/>
              </a:rPr>
              <a:t> REGEXP 'f$'</a:t>
            </a:r>
            <a:endParaRPr lang="en-US" b="0" i="0" dirty="0">
              <a:effectLst/>
              <a:latin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19655499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12192" y="1905000"/>
            <a:ext cx="8519615" cy="615553"/>
          </a:xfrm>
          <a:prstGeom prst="rect">
            <a:avLst/>
          </a:prstGeom>
          <a:solidFill>
            <a:srgbClr val="FBFB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To find the product whose name contains the word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A47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"ford"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, you use the following query: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32004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1"/>
            <a:r>
              <a:rPr lang="en-US" dirty="0">
                <a:latin typeface="inherit"/>
              </a:rPr>
              <a:t>SELECT 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    </a:t>
            </a:r>
            <a:r>
              <a:rPr lang="en-US" dirty="0" err="1">
                <a:latin typeface="Source Code Pro"/>
              </a:rPr>
              <a:t>productname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FROM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    </a:t>
            </a:r>
            <a:r>
              <a:rPr lang="en-US" dirty="0">
                <a:latin typeface="Source Code Pro"/>
              </a:rPr>
              <a:t>products</a:t>
            </a:r>
          </a:p>
          <a:p>
            <a:pPr latinLnBrk="1"/>
            <a:r>
              <a:rPr lang="en-US" dirty="0">
                <a:latin typeface="inherit"/>
              </a:rPr>
              <a:t>WHERE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    </a:t>
            </a:r>
            <a:r>
              <a:rPr lang="en-US" dirty="0" err="1">
                <a:latin typeface="Source Code Pro"/>
              </a:rPr>
              <a:t>productname</a:t>
            </a:r>
            <a:r>
              <a:rPr lang="en-US" dirty="0">
                <a:latin typeface="inherit"/>
              </a:rPr>
              <a:t> REGEXP 'ford'</a:t>
            </a:r>
            <a:r>
              <a:rPr lang="en-US" dirty="0">
                <a:latin typeface="Source Code Pro"/>
              </a:rPr>
              <a:t>;</a:t>
            </a:r>
            <a:endParaRPr lang="en-US" b="0" i="0" dirty="0">
              <a:effectLst/>
              <a:latin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794615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52400" y="1600200"/>
            <a:ext cx="8839200" cy="1231106"/>
          </a:xfrm>
          <a:prstGeom prst="rect">
            <a:avLst/>
          </a:prstGeom>
          <a:solidFill>
            <a:srgbClr val="FBFB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To find the product whose name contains exactly 10 characters,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you use ‘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A47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^'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 and ‘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A47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 to match the beginning and end of the product name,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and repeat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A47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{10}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 times of any character ‘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CA473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.'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 in between as shown in the following query: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35052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atinLnBrk="1"/>
            <a:r>
              <a:rPr lang="en-US" dirty="0">
                <a:latin typeface="inherit"/>
              </a:rPr>
              <a:t>SELECT 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    </a:t>
            </a:r>
            <a:r>
              <a:rPr lang="en-US" dirty="0" err="1">
                <a:latin typeface="Source Code Pro"/>
              </a:rPr>
              <a:t>productname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FROM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    </a:t>
            </a:r>
            <a:r>
              <a:rPr lang="en-US" dirty="0">
                <a:latin typeface="Source Code Pro"/>
              </a:rPr>
              <a:t>products</a:t>
            </a:r>
          </a:p>
          <a:p>
            <a:pPr latinLnBrk="1"/>
            <a:r>
              <a:rPr lang="en-US" dirty="0">
                <a:latin typeface="inherit"/>
              </a:rPr>
              <a:t>WHERE</a:t>
            </a:r>
            <a:endParaRPr lang="en-US" dirty="0">
              <a:latin typeface="Source Code Pro"/>
            </a:endParaRPr>
          </a:p>
          <a:p>
            <a:pPr latinLnBrk="1"/>
            <a:r>
              <a:rPr lang="en-US" dirty="0">
                <a:latin typeface="inherit"/>
              </a:rPr>
              <a:t>    </a:t>
            </a:r>
            <a:r>
              <a:rPr lang="en-US" dirty="0" err="1">
                <a:latin typeface="Source Code Pro"/>
              </a:rPr>
              <a:t>productname</a:t>
            </a:r>
            <a:r>
              <a:rPr lang="en-US" dirty="0">
                <a:latin typeface="inherit"/>
              </a:rPr>
              <a:t> REGEXP '^.{10}$'</a:t>
            </a:r>
            <a:r>
              <a:rPr lang="en-US" dirty="0">
                <a:latin typeface="Source Code Pro"/>
              </a:rPr>
              <a:t>;</a:t>
            </a:r>
            <a:endParaRPr lang="en-US" b="0" i="0" dirty="0">
              <a:effectLst/>
              <a:latin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27309791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PHP Connect to MySQL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PHP 5 and later can work with a MySQL database using:</a:t>
            </a:r>
          </a:p>
          <a:p>
            <a:pPr algn="just"/>
            <a:r>
              <a:rPr lang="en-US" b="1" dirty="0" err="1"/>
              <a:t>MySQLi</a:t>
            </a:r>
            <a:r>
              <a:rPr lang="en-US" b="1" dirty="0"/>
              <a:t> extension</a:t>
            </a:r>
            <a:r>
              <a:rPr lang="en-US" dirty="0"/>
              <a:t> (the "</a:t>
            </a:r>
            <a:r>
              <a:rPr lang="en-US" dirty="0" err="1"/>
              <a:t>i</a:t>
            </a:r>
            <a:r>
              <a:rPr lang="en-US" dirty="0"/>
              <a:t>" stands for improved)</a:t>
            </a:r>
          </a:p>
          <a:p>
            <a:pPr algn="just"/>
            <a:r>
              <a:rPr lang="en-US" b="1" dirty="0"/>
              <a:t>PDO (PHP Data Objects)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671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</a:t>
            </a:r>
            <a:r>
              <a:rPr lang="en-US" dirty="0" err="1"/>
              <a:t>MySQLi</a:t>
            </a:r>
            <a:r>
              <a:rPr lang="en-US" dirty="0"/>
              <a:t> Object-Oriented)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$</a:t>
            </a:r>
            <a:r>
              <a:rPr lang="en-US" dirty="0" err="1"/>
              <a:t>servername</a:t>
            </a:r>
            <a:r>
              <a:rPr lang="en-US" dirty="0"/>
              <a:t> = "</a:t>
            </a:r>
            <a:r>
              <a:rPr lang="en-US" dirty="0" err="1"/>
              <a:t>localhost</a:t>
            </a:r>
            <a:r>
              <a:rPr lang="en-US" dirty="0"/>
              <a:t>";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$username = "username";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$password = "password";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Create connection</a:t>
            </a:r>
            <a:br>
              <a:rPr lang="en-US" dirty="0"/>
            </a:br>
            <a:r>
              <a:rPr lang="en-US" dirty="0"/>
              <a:t>$conn = new </a:t>
            </a:r>
            <a:r>
              <a:rPr lang="en-US" dirty="0" err="1"/>
              <a:t>mysqli</a:t>
            </a:r>
            <a:r>
              <a:rPr lang="en-US" dirty="0"/>
              <a:t>($</a:t>
            </a:r>
            <a:r>
              <a:rPr lang="en-US" dirty="0" err="1"/>
              <a:t>servername</a:t>
            </a:r>
            <a:r>
              <a:rPr lang="en-US" dirty="0"/>
              <a:t>, $username, $password);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// Check connection</a:t>
            </a:r>
            <a:br>
              <a:rPr lang="en-US" dirty="0"/>
            </a:br>
            <a:r>
              <a:rPr lang="en-US" dirty="0"/>
              <a:t>if ($conn-&gt;</a:t>
            </a:r>
            <a:r>
              <a:rPr lang="en-US" dirty="0" err="1"/>
              <a:t>connect_error</a:t>
            </a:r>
            <a:r>
              <a:rPr lang="en-US" dirty="0"/>
              <a:t>) 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die("Connection failed: " . $conn-&gt;</a:t>
            </a:r>
            <a:r>
              <a:rPr lang="en-US" dirty="0" err="1"/>
              <a:t>connect_error</a:t>
            </a:r>
            <a:r>
              <a:rPr lang="en-US" dirty="0"/>
              <a:t>);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}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echo "Connected successfully";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?&gt;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 of DBMS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/>
              <a:t>Controls redundancy</a:t>
            </a:r>
            <a:endParaRPr lang="en-US" dirty="0"/>
          </a:p>
          <a:p>
            <a:pPr algn="just"/>
            <a:r>
              <a:rPr lang="en-US" dirty="0"/>
              <a:t>It stores all the data in a single database file, so it can control data redundancy.</a:t>
            </a:r>
          </a:p>
          <a:p>
            <a:pPr algn="just"/>
            <a:r>
              <a:rPr lang="en-US" b="1" dirty="0"/>
              <a:t>Data sharing</a:t>
            </a:r>
            <a:endParaRPr lang="en-US" dirty="0"/>
          </a:p>
          <a:p>
            <a:pPr algn="just"/>
            <a:r>
              <a:rPr lang="en-US" dirty="0"/>
              <a:t>An authorized user can share the data among multiple users.</a:t>
            </a:r>
          </a:p>
          <a:p>
            <a:pPr algn="just"/>
            <a:r>
              <a:rPr lang="en-US" b="1" dirty="0"/>
              <a:t>Backup</a:t>
            </a:r>
            <a:endParaRPr lang="en-US" dirty="0"/>
          </a:p>
          <a:p>
            <a:pPr algn="just"/>
            <a:r>
              <a:rPr lang="en-US" dirty="0"/>
              <a:t>It </a:t>
            </a:r>
            <a:r>
              <a:rPr lang="en-US" dirty="0" smtClean="0"/>
              <a:t>provides Backup </a:t>
            </a:r>
            <a:r>
              <a:rPr lang="en-US" dirty="0"/>
              <a:t>and recovery subsystem. This recovery system creates automatic data from system failure and restores data if required.</a:t>
            </a:r>
          </a:p>
          <a:p>
            <a:pPr algn="just"/>
            <a:r>
              <a:rPr lang="en-US" b="1" dirty="0"/>
              <a:t>Multiple user interfaces</a:t>
            </a:r>
            <a:endParaRPr lang="en-US" dirty="0"/>
          </a:p>
          <a:p>
            <a:pPr algn="just"/>
            <a:r>
              <a:rPr lang="en-US" dirty="0"/>
              <a:t>It provides a different type of user interfaces like GUI, application interfaces.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PHP mail() Function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mail() function allows you to send emails directly from a script.</a:t>
            </a:r>
          </a:p>
          <a:p>
            <a:pPr algn="just"/>
            <a:r>
              <a:rPr lang="en-US" dirty="0"/>
              <a:t>Syntax</a:t>
            </a:r>
          </a:p>
          <a:p>
            <a:pPr algn="just"/>
            <a:r>
              <a:rPr lang="en-US" dirty="0"/>
              <a:t>mail(</a:t>
            </a:r>
            <a:r>
              <a:rPr lang="en-US" i="1" dirty="0" err="1"/>
              <a:t>to,subject,message,headers,parameters</a:t>
            </a:r>
            <a:r>
              <a:rPr lang="en-US" dirty="0"/>
              <a:t>);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496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Parameter Values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933036"/>
              </p:ext>
            </p:extLst>
          </p:nvPr>
        </p:nvGraphicFramePr>
        <p:xfrm>
          <a:off x="489045" y="1066800"/>
          <a:ext cx="8229600" cy="2247856"/>
        </p:xfrm>
        <a:graphic>
          <a:graphicData uri="http://schemas.openxmlformats.org/drawingml/2006/table">
            <a:tbl>
              <a:tblPr/>
              <a:tblGrid>
                <a:gridCol w="1647803"/>
                <a:gridCol w="6581797"/>
              </a:tblGrid>
              <a:tr h="42135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Parameter</a:t>
                      </a: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Description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35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>
                          <a:effectLst/>
                        </a:rPr>
                        <a:t>to</a:t>
                      </a:r>
                      <a:endParaRPr lang="en-US" sz="1800">
                        <a:effectLst/>
                      </a:endParaRP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Required. Specifies the receiver / receivers of the email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>
                          <a:effectLst/>
                        </a:rPr>
                        <a:t>subject</a:t>
                      </a:r>
                      <a:endParaRPr lang="en-US" sz="1800">
                        <a:effectLst/>
                      </a:endParaRP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Required. Specifies the subject of the email. </a:t>
                      </a:r>
                      <a:r>
                        <a:rPr lang="en-US" sz="1800" b="1">
                          <a:effectLst/>
                        </a:rPr>
                        <a:t>Note:</a:t>
                      </a:r>
                      <a:r>
                        <a:rPr lang="en-US" sz="1800">
                          <a:effectLst/>
                        </a:rPr>
                        <a:t> This parameter cannot contain any newline characters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22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>
                          <a:effectLst/>
                        </a:rPr>
                        <a:t>message</a:t>
                      </a:r>
                      <a:endParaRPr lang="en-US" sz="1800">
                        <a:effectLst/>
                      </a:endParaRP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Required. Defines the message to be sent. Each line should be separated with a LF (\n). Lines should not exceed 70 characters.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11096"/>
              </p:ext>
            </p:extLst>
          </p:nvPr>
        </p:nvGraphicFramePr>
        <p:xfrm>
          <a:off x="533400" y="3369956"/>
          <a:ext cx="8229600" cy="97344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6309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dirty="0" smtClean="0">
                          <a:effectLst/>
                        </a:rPr>
                        <a:t>headers</a:t>
                      </a:r>
                      <a:endParaRPr lang="en-US" sz="1800" dirty="0">
                        <a:effectLst/>
                      </a:endParaRP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Optional. Specifies additional headers, like From, Cc, and Bcc. The additional headers should be separated with a CRLF (\r\n).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24077"/>
              </p:ext>
            </p:extLst>
          </p:nvPr>
        </p:nvGraphicFramePr>
        <p:xfrm>
          <a:off x="533400" y="4343400"/>
          <a:ext cx="8229600" cy="207072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46112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dirty="0">
                          <a:effectLst/>
                        </a:rPr>
                        <a:t>parameters</a:t>
                      </a:r>
                      <a:endParaRPr lang="en-US" sz="1800" dirty="0">
                        <a:effectLst/>
                      </a:endParaRPr>
                    </a:p>
                  </a:txBody>
                  <a:tcPr marL="150484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Optional. Specifies an additional parameter to the </a:t>
                      </a:r>
                      <a:r>
                        <a:rPr lang="en-US" sz="1800" dirty="0" err="1">
                          <a:effectLst/>
                        </a:rPr>
                        <a:t>sendmail</a:t>
                      </a:r>
                      <a:r>
                        <a:rPr lang="en-US" sz="1800" dirty="0">
                          <a:effectLst/>
                        </a:rPr>
                        <a:t> program (the one defined in the </a:t>
                      </a:r>
                      <a:r>
                        <a:rPr lang="en-US" sz="1800" dirty="0" err="1">
                          <a:effectLst/>
                        </a:rPr>
                        <a:t>sendmail_path</a:t>
                      </a:r>
                      <a:r>
                        <a:rPr lang="en-US" sz="1800" dirty="0">
                          <a:effectLst/>
                        </a:rPr>
                        <a:t> configuration setting). (i.e. this can be used to set the envelope sender address when using </a:t>
                      </a:r>
                      <a:r>
                        <a:rPr lang="en-US" sz="1800" dirty="0" err="1">
                          <a:effectLst/>
                        </a:rPr>
                        <a:t>sendmail</a:t>
                      </a:r>
                      <a:r>
                        <a:rPr lang="en-US" sz="1800" dirty="0">
                          <a:effectLst/>
                        </a:rPr>
                        <a:t> with the -f </a:t>
                      </a:r>
                      <a:r>
                        <a:rPr lang="en-US" sz="1800" dirty="0" err="1">
                          <a:effectLst/>
                        </a:rPr>
                        <a:t>sendmail</a:t>
                      </a:r>
                      <a:r>
                        <a:rPr lang="en-US" sz="1800" dirty="0">
                          <a:effectLst/>
                        </a:rPr>
                        <a:t> option)</a:t>
                      </a:r>
                    </a:p>
                  </a:txBody>
                  <a:tcPr marL="75242" marR="75242" marT="75242" marB="7524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5186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Sending Plain Text Emails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$to = 'maryjane@email.com';</a:t>
            </a:r>
          </a:p>
          <a:p>
            <a:pPr marL="0" indent="0">
              <a:buNone/>
            </a:pPr>
            <a:r>
              <a:rPr lang="en-US" dirty="0"/>
              <a:t>$subject = 'Marriage Proposal';</a:t>
            </a:r>
          </a:p>
          <a:p>
            <a:pPr marL="0" indent="0">
              <a:buNone/>
            </a:pPr>
            <a:r>
              <a:rPr lang="en-US" dirty="0"/>
              <a:t>$message = 'Hi Jane, will you marry me?'; </a:t>
            </a:r>
          </a:p>
          <a:p>
            <a:pPr marL="0" indent="0">
              <a:buNone/>
            </a:pPr>
            <a:r>
              <a:rPr lang="en-US" dirty="0"/>
              <a:t>$from = 'peterparker@email.com';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// Sending email</a:t>
            </a:r>
          </a:p>
          <a:p>
            <a:pPr marL="0" indent="0">
              <a:buNone/>
            </a:pPr>
            <a:r>
              <a:rPr lang="en-US" dirty="0"/>
              <a:t>if(mail($to, $subject, $message)){</a:t>
            </a:r>
          </a:p>
          <a:p>
            <a:pPr marL="0" indent="0">
              <a:buNone/>
            </a:pPr>
            <a:r>
              <a:rPr lang="en-US" dirty="0"/>
              <a:t>    echo 'Your mail has been sent successfully.';</a:t>
            </a:r>
          </a:p>
          <a:p>
            <a:pPr marL="0" indent="0">
              <a:buNone/>
            </a:pPr>
            <a:r>
              <a:rPr lang="en-US" dirty="0"/>
              <a:t>} else{</a:t>
            </a:r>
          </a:p>
          <a:p>
            <a:pPr marL="0" indent="0">
              <a:buNone/>
            </a:pPr>
            <a:r>
              <a:rPr lang="en-US" dirty="0"/>
              <a:t>    echo 'Unable to send email. Please try again.';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6816351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PHP User Authentication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user-authetication-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159" y="1822846"/>
            <a:ext cx="6165682" cy="408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0841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1) Create a MySQL Database with Users Table.</a:t>
            </a:r>
          </a:p>
          <a:p>
            <a:endParaRPr lang="en-US" dirty="0"/>
          </a:p>
        </p:txBody>
      </p:sp>
      <p:pic>
        <p:nvPicPr>
          <p:cNvPr id="9220" name="Picture 4" descr="user_data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691116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4677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2) Create User Login Panel.</a:t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400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&lt;form name="</a:t>
            </a:r>
            <a:r>
              <a:rPr lang="en-US" dirty="0" err="1"/>
              <a:t>frmUser</a:t>
            </a:r>
            <a:r>
              <a:rPr lang="en-US" dirty="0"/>
              <a:t>" method="post" action=""&gt;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div class="message"&gt;&lt;?</a:t>
            </a:r>
            <a:r>
              <a:rPr lang="en-US" dirty="0" err="1"/>
              <a:t>php</a:t>
            </a:r>
            <a:r>
              <a:rPr lang="en-US" dirty="0"/>
              <a:t> if($message!="") { echo $message; } ?&gt;&lt;/div&gt;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table border="0" </a:t>
            </a:r>
            <a:r>
              <a:rPr lang="en-US" dirty="0" err="1"/>
              <a:t>cellpadding</a:t>
            </a:r>
            <a:r>
              <a:rPr lang="en-US" dirty="0"/>
              <a:t>="10" </a:t>
            </a:r>
            <a:r>
              <a:rPr lang="en-US" dirty="0" err="1"/>
              <a:t>cellspacing</a:t>
            </a:r>
            <a:r>
              <a:rPr lang="en-US" dirty="0"/>
              <a:t>="1" width="500" align="center" class="</a:t>
            </a:r>
            <a:r>
              <a:rPr lang="en-US" dirty="0" err="1"/>
              <a:t>tblLogin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&lt;</a:t>
            </a:r>
            <a:r>
              <a:rPr lang="en-US" dirty="0" err="1"/>
              <a:t>tr</a:t>
            </a:r>
            <a:r>
              <a:rPr lang="en-US" dirty="0"/>
              <a:t> class="</a:t>
            </a:r>
            <a:r>
              <a:rPr lang="en-US" dirty="0" err="1"/>
              <a:t>tableheader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&lt;</a:t>
            </a:r>
            <a:r>
              <a:rPr lang="en-US" dirty="0"/>
              <a:t>td align="center" </a:t>
            </a:r>
            <a:r>
              <a:rPr lang="en-US" dirty="0" err="1"/>
              <a:t>colspan</a:t>
            </a:r>
            <a:r>
              <a:rPr lang="en-US" dirty="0"/>
              <a:t>="2"&gt;Enter Login Details&lt;/td</a:t>
            </a:r>
            <a:r>
              <a:rPr lang="en-US" dirty="0" smtClean="0"/>
              <a:t>&gt;&lt;/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&lt;</a:t>
            </a:r>
            <a:r>
              <a:rPr lang="en-US" dirty="0" err="1"/>
              <a:t>tr</a:t>
            </a:r>
            <a:r>
              <a:rPr lang="en-US" dirty="0"/>
              <a:t> class="</a:t>
            </a:r>
            <a:r>
              <a:rPr lang="en-US" dirty="0" err="1"/>
              <a:t>tablerow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&lt;</a:t>
            </a:r>
            <a:r>
              <a:rPr lang="en-US" dirty="0"/>
              <a:t>td&gt;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input type="text" name="</a:t>
            </a:r>
            <a:r>
              <a:rPr lang="en-US" dirty="0" err="1"/>
              <a:t>userName</a:t>
            </a:r>
            <a:r>
              <a:rPr lang="en-US" dirty="0"/>
              <a:t>" placeholder="User Name" class="login-input"&gt;&lt;/td</a:t>
            </a:r>
            <a:r>
              <a:rPr lang="en-US" dirty="0" smtClean="0"/>
              <a:t>&gt;</a:t>
            </a:r>
            <a:r>
              <a:rPr lang="en-US" dirty="0"/>
              <a:t>	</a:t>
            </a:r>
            <a:r>
              <a:rPr lang="en-US" dirty="0" smtClean="0"/>
              <a:t>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tr</a:t>
            </a:r>
            <a:r>
              <a:rPr lang="en-US" dirty="0"/>
              <a:t> class="</a:t>
            </a:r>
            <a:r>
              <a:rPr lang="en-US" dirty="0" err="1"/>
              <a:t>tablerow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td&gt;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input type="password" name="password" placeholder="Password" class="login-input"&gt;&lt;/td</a:t>
            </a:r>
            <a:r>
              <a:rPr lang="en-US" dirty="0" smtClean="0"/>
              <a:t>&gt;</a:t>
            </a:r>
            <a:r>
              <a:rPr lang="en-US" dirty="0"/>
              <a:t>	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tr</a:t>
            </a:r>
            <a:r>
              <a:rPr lang="en-US" dirty="0"/>
              <a:t> class="</a:t>
            </a:r>
            <a:r>
              <a:rPr lang="en-US" dirty="0" err="1"/>
              <a:t>tableheader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td align="center" </a:t>
            </a:r>
            <a:r>
              <a:rPr lang="en-US" dirty="0" err="1"/>
              <a:t>colspan</a:t>
            </a:r>
            <a:r>
              <a:rPr lang="en-US" dirty="0"/>
              <a:t>="2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input type="submit" name="submit" value="Submit" class="</a:t>
            </a:r>
            <a:r>
              <a:rPr lang="en-US" dirty="0" err="1"/>
              <a:t>btnSubmit</a:t>
            </a:r>
            <a:r>
              <a:rPr lang="en-US" dirty="0"/>
              <a:t>"&gt;&lt;/td</a:t>
            </a:r>
            <a:r>
              <a:rPr lang="en-US" dirty="0" smtClean="0"/>
              <a:t>&gt;&lt;/</a:t>
            </a:r>
            <a:r>
              <a:rPr lang="en-US" dirty="0" err="1"/>
              <a:t>tr</a:t>
            </a:r>
            <a:r>
              <a:rPr lang="en-US" dirty="0" smtClean="0"/>
              <a:t>&gt; &lt;/</a:t>
            </a:r>
            <a:r>
              <a:rPr lang="en-US" dirty="0"/>
              <a:t>table</a:t>
            </a:r>
            <a:r>
              <a:rPr lang="en-US" dirty="0" smtClean="0"/>
              <a:t>&gt;&lt;/</a:t>
            </a:r>
            <a:r>
              <a:rPr lang="en-US" dirty="0"/>
              <a:t>form&gt;</a:t>
            </a:r>
          </a:p>
        </p:txBody>
      </p:sp>
    </p:spTree>
    <p:extLst>
      <p:ext uri="{BB962C8B-B14F-4D97-AF65-F5344CB8AC3E}">
        <p14:creationId xmlns:p14="http://schemas.microsoft.com/office/powerpoint/2010/main" val="10922351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3) Generate Query to Compare User Input with the Database.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$message="";</a:t>
            </a:r>
          </a:p>
          <a:p>
            <a:pPr marL="0" indent="0">
              <a:buNone/>
            </a:pPr>
            <a:r>
              <a:rPr lang="en-US" dirty="0"/>
              <a:t>if(count($_POST)&gt;0) {</a:t>
            </a:r>
          </a:p>
          <a:p>
            <a:pPr marL="0" indent="0">
              <a:buNone/>
            </a:pPr>
            <a:r>
              <a:rPr lang="en-US" dirty="0"/>
              <a:t>	$conn = </a:t>
            </a:r>
            <a:r>
              <a:rPr lang="en-US" dirty="0" err="1"/>
              <a:t>mysqli_connect</a:t>
            </a:r>
            <a:r>
              <a:rPr lang="en-US" dirty="0"/>
              <a:t>("</a:t>
            </a:r>
            <a:r>
              <a:rPr lang="en-US" dirty="0" err="1"/>
              <a:t>localhost</a:t>
            </a:r>
            <a:r>
              <a:rPr lang="en-US" dirty="0"/>
              <a:t>","root","","</a:t>
            </a:r>
            <a:r>
              <a:rPr lang="en-US" dirty="0" err="1"/>
              <a:t>phppot_examples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	$result = </a:t>
            </a:r>
            <a:r>
              <a:rPr lang="en-US" dirty="0" err="1"/>
              <a:t>mysqli_query</a:t>
            </a:r>
            <a:r>
              <a:rPr lang="en-US" dirty="0"/>
              <a:t>($</a:t>
            </a:r>
            <a:r>
              <a:rPr lang="en-US" dirty="0" err="1"/>
              <a:t>conn,"SELECT</a:t>
            </a:r>
            <a:r>
              <a:rPr lang="en-US" dirty="0"/>
              <a:t> * FROM users WHERE </a:t>
            </a:r>
            <a:r>
              <a:rPr lang="en-US" dirty="0" err="1"/>
              <a:t>user_name</a:t>
            </a:r>
            <a:r>
              <a:rPr lang="en-US" dirty="0"/>
              <a:t>='" . $_POST["</a:t>
            </a:r>
            <a:r>
              <a:rPr lang="en-US" dirty="0" err="1"/>
              <a:t>userName</a:t>
            </a:r>
            <a:r>
              <a:rPr lang="en-US" dirty="0"/>
              <a:t>"] . "' and password = '". $_POST["password"]."'");</a:t>
            </a:r>
          </a:p>
          <a:p>
            <a:pPr marL="0" indent="0">
              <a:buNone/>
            </a:pPr>
            <a:r>
              <a:rPr lang="en-US" dirty="0"/>
              <a:t>	$count  = </a:t>
            </a:r>
            <a:r>
              <a:rPr lang="en-US" dirty="0" err="1"/>
              <a:t>mysqli_num_rows</a:t>
            </a:r>
            <a:r>
              <a:rPr lang="en-US" dirty="0"/>
              <a:t>($result);</a:t>
            </a:r>
          </a:p>
          <a:p>
            <a:pPr marL="0" indent="0">
              <a:buNone/>
            </a:pPr>
            <a:r>
              <a:rPr lang="en-US" dirty="0"/>
              <a:t>	if($count==0) {</a:t>
            </a:r>
          </a:p>
          <a:p>
            <a:pPr marL="0" indent="0">
              <a:buNone/>
            </a:pPr>
            <a:r>
              <a:rPr lang="en-US" dirty="0"/>
              <a:t>		$message = "Invalid Username or Password!";</a:t>
            </a:r>
          </a:p>
          <a:p>
            <a:pPr marL="0" indent="0">
              <a:buNone/>
            </a:pPr>
            <a:r>
              <a:rPr lang="en-US" dirty="0"/>
              <a:t>	} else {</a:t>
            </a:r>
          </a:p>
          <a:p>
            <a:pPr marL="0" indent="0">
              <a:buNone/>
            </a:pPr>
            <a:r>
              <a:rPr lang="en-US" dirty="0"/>
              <a:t>		$message = "You are successfully authenticated!";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146106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Disadvantage of DBMS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Size</a:t>
            </a:r>
            <a:endParaRPr lang="en-US" dirty="0"/>
          </a:p>
          <a:p>
            <a:pPr algn="just"/>
            <a:r>
              <a:rPr lang="en-US" dirty="0"/>
              <a:t>It occupies large disk space and large memory to run efficiently.</a:t>
            </a:r>
          </a:p>
          <a:p>
            <a:pPr algn="just"/>
            <a:r>
              <a:rPr lang="en-US" b="1" dirty="0"/>
              <a:t>Cost</a:t>
            </a:r>
            <a:endParaRPr lang="en-US" dirty="0"/>
          </a:p>
          <a:p>
            <a:pPr algn="just"/>
            <a:r>
              <a:rPr lang="en-US" dirty="0"/>
              <a:t>DBMS requires a high-speed data processor and larger memory to run DBMS software, so it is costly.</a:t>
            </a:r>
          </a:p>
          <a:p>
            <a:pPr algn="just"/>
            <a:r>
              <a:rPr lang="en-US" b="1" dirty="0"/>
              <a:t>Complexity</a:t>
            </a:r>
            <a:endParaRPr lang="en-US" dirty="0"/>
          </a:p>
          <a:p>
            <a:pPr algn="just"/>
            <a:r>
              <a:rPr lang="en-US" dirty="0"/>
              <a:t>DBMS creates additional complexity and requirements.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RDBMS (Relational Database Management System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word RDBMS is termed as 'Relational Database Management System.' It is represented as a table that contains rows and column.</a:t>
            </a:r>
          </a:p>
          <a:p>
            <a:pPr algn="just"/>
            <a:r>
              <a:rPr lang="en-US" b="1" dirty="0" smtClean="0"/>
              <a:t>A </a:t>
            </a:r>
            <a:r>
              <a:rPr lang="en-US" b="1" dirty="0"/>
              <a:t>relational database contains the following components:</a:t>
            </a:r>
            <a:endParaRPr lang="en-US" dirty="0"/>
          </a:p>
          <a:p>
            <a:pPr algn="just"/>
            <a:r>
              <a:rPr lang="en-US" dirty="0"/>
              <a:t>Table</a:t>
            </a:r>
          </a:p>
          <a:p>
            <a:pPr algn="just"/>
            <a:r>
              <a:rPr lang="en-US" dirty="0"/>
              <a:t>Record/ </a:t>
            </a:r>
            <a:r>
              <a:rPr lang="en-US" dirty="0" err="1"/>
              <a:t>Tuple</a:t>
            </a:r>
            <a:endParaRPr lang="en-US" dirty="0"/>
          </a:p>
          <a:p>
            <a:pPr algn="just"/>
            <a:r>
              <a:rPr lang="en-US" dirty="0"/>
              <a:t>Field/Column name /Attribute</a:t>
            </a:r>
          </a:p>
          <a:p>
            <a:pPr algn="just"/>
            <a:r>
              <a:rPr lang="en-US" dirty="0"/>
              <a:t>Instance</a:t>
            </a:r>
          </a:p>
          <a:p>
            <a:pPr algn="just"/>
            <a:r>
              <a:rPr lang="en-US" dirty="0"/>
              <a:t>Schema</a:t>
            </a:r>
          </a:p>
          <a:p>
            <a:pPr algn="just"/>
            <a:r>
              <a:rPr lang="en-US" dirty="0"/>
              <a:t>Keys</a:t>
            </a:r>
          </a:p>
          <a:p>
            <a:r>
              <a:rPr lang="en-US" dirty="0"/>
              <a:t>An RDBMS is a tabular DBMS that maintains the security, integrity, accuracy, and consistency of the data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b="1" dirty="0"/>
              <a:t>CREATE DATABASE Example</a:t>
            </a:r>
          </a:p>
          <a:p>
            <a:r>
              <a:rPr lang="en-US" dirty="0"/>
              <a:t>CREATE DATABASE </a:t>
            </a:r>
            <a:r>
              <a:rPr lang="en-US" dirty="0" err="1"/>
              <a:t>testDB</a:t>
            </a:r>
            <a:r>
              <a:rPr lang="en-US" dirty="0" smtClean="0"/>
              <a:t>;</a:t>
            </a:r>
          </a:p>
          <a:p>
            <a:r>
              <a:rPr lang="en-US" b="1" dirty="0"/>
              <a:t>SQL DROP DATABASE Statement</a:t>
            </a:r>
          </a:p>
          <a:p>
            <a:r>
              <a:rPr lang="en-US" dirty="0" smtClean="0"/>
              <a:t>DROP DATABASE </a:t>
            </a:r>
            <a:r>
              <a:rPr lang="en-US" dirty="0" err="1" smtClean="0"/>
              <a:t>testDB</a:t>
            </a:r>
            <a:r>
              <a:rPr lang="en-US" dirty="0" smtClean="0"/>
              <a:t>;</a:t>
            </a:r>
          </a:p>
          <a:p>
            <a:r>
              <a:rPr lang="en-US" b="1" dirty="0"/>
              <a:t>SQL DROP TABLE Statement</a:t>
            </a:r>
          </a:p>
          <a:p>
            <a:r>
              <a:rPr lang="en-US" dirty="0"/>
              <a:t>DROP TABLE Shippers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CREATE TABLE Persons (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 </a:t>
            </a:r>
            <a:r>
              <a:rPr lang="en-US" dirty="0" err="1"/>
              <a:t>PersonID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 </a:t>
            </a:r>
            <a:r>
              <a:rPr lang="en-US" dirty="0" err="1"/>
              <a:t>LastName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 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(255),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 Address </a:t>
            </a:r>
            <a:r>
              <a:rPr lang="en-US" dirty="0" err="1"/>
              <a:t>varchar</a:t>
            </a:r>
            <a:r>
              <a:rPr lang="en-US" dirty="0"/>
              <a:t>(255),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   City </a:t>
            </a:r>
            <a:r>
              <a:rPr lang="en-US" dirty="0" err="1"/>
              <a:t>varchar</a:t>
            </a:r>
            <a:r>
              <a:rPr lang="en-US" dirty="0"/>
              <a:t>(255)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);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33400"/>
            <a:ext cx="5667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SQL INSERT INTO Statement</a:t>
            </a:r>
          </a:p>
          <a:p>
            <a:r>
              <a:rPr lang="en-US" dirty="0" smtClean="0"/>
              <a:t>INSERT INTO Customers (</a:t>
            </a:r>
            <a:r>
              <a:rPr lang="en-US" dirty="0" err="1" smtClean="0"/>
              <a:t>CustomerName</a:t>
            </a:r>
            <a:r>
              <a:rPr lang="en-US" dirty="0" smtClean="0"/>
              <a:t>, </a:t>
            </a:r>
            <a:r>
              <a:rPr lang="en-US" dirty="0" err="1" smtClean="0"/>
              <a:t>ContactName</a:t>
            </a:r>
            <a:r>
              <a:rPr lang="en-US" dirty="0" smtClean="0"/>
              <a:t>, Address, City, </a:t>
            </a:r>
            <a:r>
              <a:rPr lang="en-US" dirty="0" err="1" smtClean="0"/>
              <a:t>PostalCode</a:t>
            </a:r>
            <a:r>
              <a:rPr lang="en-US" dirty="0" smtClean="0"/>
              <a:t>, Country) VALUES  ('Cardinal', 'Tom B. </a:t>
            </a:r>
            <a:r>
              <a:rPr lang="en-US" dirty="0" err="1" smtClean="0"/>
              <a:t>Erichsen</a:t>
            </a:r>
            <a:r>
              <a:rPr lang="en-US" dirty="0" smtClean="0"/>
              <a:t>', '</a:t>
            </a:r>
            <a:r>
              <a:rPr lang="en-US" dirty="0" err="1" smtClean="0"/>
              <a:t>Skagen</a:t>
            </a:r>
            <a:r>
              <a:rPr lang="en-US" dirty="0" smtClean="0"/>
              <a:t> 21', 'Stavanger', '4006', 'Norway');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1979</Words>
  <Application>Microsoft Office PowerPoint</Application>
  <PresentationFormat>On-screen Show (4:3)</PresentationFormat>
  <Paragraphs>314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 Unicode MS</vt:lpstr>
      <vt:lpstr>Arial</vt:lpstr>
      <vt:lpstr>Calibri</vt:lpstr>
      <vt:lpstr>Courier New</vt:lpstr>
      <vt:lpstr>inherit</vt:lpstr>
      <vt:lpstr>Open Sans</vt:lpstr>
      <vt:lpstr>Source Code Pro</vt:lpstr>
      <vt:lpstr>Office Theme</vt:lpstr>
      <vt:lpstr>Unit 5 </vt:lpstr>
      <vt:lpstr>What is Data</vt:lpstr>
      <vt:lpstr>What is Database? </vt:lpstr>
      <vt:lpstr>Advantage of DBMS </vt:lpstr>
      <vt:lpstr>Disadvantage of DBMS </vt:lpstr>
      <vt:lpstr>RDBMS (Relational Database Management System)</vt:lpstr>
      <vt:lpstr>PowerPoint Presentation</vt:lpstr>
      <vt:lpstr>PowerPoint Presentation</vt:lpstr>
      <vt:lpstr>PowerPoint Presentation</vt:lpstr>
      <vt:lpstr>PHP MySQL Functions</vt:lpstr>
      <vt:lpstr>PowerPoint Presentation</vt:lpstr>
      <vt:lpstr>Integrating web forms and databases</vt:lpstr>
      <vt:lpstr>Selecting a Database</vt:lpstr>
      <vt:lpstr>Creating Database Tables </vt:lpstr>
      <vt:lpstr>What is Cookie? </vt:lpstr>
      <vt:lpstr>PowerPoint Presentation</vt:lpstr>
      <vt:lpstr>Why and when to use Cookies? </vt:lpstr>
      <vt:lpstr>Creating Cookies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Delete Cookies </vt:lpstr>
      <vt:lpstr>What is a Session? </vt:lpstr>
      <vt:lpstr>Why and when to use Sessions? </vt:lpstr>
      <vt:lpstr>Creating a Session </vt:lpstr>
      <vt:lpstr>Destroying Session Variables </vt:lpstr>
      <vt:lpstr>REGEXP operator </vt:lpstr>
      <vt:lpstr>PowerPoint Presentation</vt:lpstr>
      <vt:lpstr>MySQL REGEXP examples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PHP Connect to MySQL </vt:lpstr>
      <vt:lpstr>Example (MySQLi Object-Oriented) </vt:lpstr>
      <vt:lpstr>PHP mail() Function </vt:lpstr>
      <vt:lpstr>Parameter Values </vt:lpstr>
      <vt:lpstr>Sending Plain Text Emails </vt:lpstr>
      <vt:lpstr>PHP User Authentication </vt:lpstr>
      <vt:lpstr>PowerPoint Presentation</vt:lpstr>
      <vt:lpstr>2) Create User Login Panel. </vt:lpstr>
      <vt:lpstr>3) Generate Query to Compare User Input with the Database.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</dc:title>
  <dc:creator>sujatar</dc:creator>
  <cp:lastModifiedBy>Admin-5itlab</cp:lastModifiedBy>
  <cp:revision>50</cp:revision>
  <dcterms:created xsi:type="dcterms:W3CDTF">2020-02-25T02:06:16Z</dcterms:created>
  <dcterms:modified xsi:type="dcterms:W3CDTF">2020-03-09T03:28:19Z</dcterms:modified>
</cp:coreProperties>
</file>