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4" r:id="rId57"/>
    <p:sldId id="315" r:id="rId58"/>
    <p:sldId id="316" r:id="rId59"/>
    <p:sldId id="317" r:id="rId60"/>
    <p:sldId id="318" r:id="rId61"/>
    <p:sldId id="319" r:id="rId62"/>
    <p:sldId id="320" r:id="rId63"/>
    <p:sldId id="321" r:id="rId64"/>
    <p:sldId id="322" r:id="rId65"/>
    <p:sldId id="323" r:id="rId66"/>
    <p:sldId id="324"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2D5C4-6F69-411E-BDDF-29564824AC27}" type="datetimeFigureOut">
              <a:rPr lang="en-US" smtClean="0"/>
              <a:pPr/>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D01FC-32FD-4F6E-B03B-99821587DF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2D5C4-6F69-411E-BDDF-29564824AC27}" type="datetimeFigureOut">
              <a:rPr lang="en-US" smtClean="0"/>
              <a:pPr/>
              <a:t>12/24/2018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D01FC-32FD-4F6E-B03B-99821587DF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GUI%20Tes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 Chapter 2</a:t>
            </a:r>
            <a:endParaRPr lang="en-US" dirty="0"/>
          </a:p>
        </p:txBody>
      </p:sp>
      <p:sp>
        <p:nvSpPr>
          <p:cNvPr id="3" name="Subtitle 2"/>
          <p:cNvSpPr>
            <a:spLocks noGrp="1"/>
          </p:cNvSpPr>
          <p:nvPr>
            <p:ph type="subTitle" idx="1"/>
          </p:nvPr>
        </p:nvSpPr>
        <p:spPr/>
        <p:txBody>
          <a:bodyPr>
            <a:normAutofit/>
          </a:bodyPr>
          <a:lstStyle/>
          <a:p>
            <a:r>
              <a:rPr lang="en-US" sz="5400" b="1" dirty="0" smtClean="0">
                <a:solidFill>
                  <a:srgbClr val="FF0000"/>
                </a:solidFill>
              </a:rPr>
              <a:t>Special Tests</a:t>
            </a:r>
            <a:endParaRPr lang="en-US" sz="54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Compatibility?</a:t>
            </a:r>
            <a:br>
              <a:rPr lang="en-US" b="1" dirty="0"/>
            </a:br>
            <a:endParaRPr lang="en-US" dirty="0"/>
          </a:p>
        </p:txBody>
      </p:sp>
      <p:sp>
        <p:nvSpPr>
          <p:cNvPr id="3" name="Content Placeholder 2"/>
          <p:cNvSpPr>
            <a:spLocks noGrp="1"/>
          </p:cNvSpPr>
          <p:nvPr>
            <p:ph idx="1"/>
          </p:nvPr>
        </p:nvSpPr>
        <p:spPr/>
        <p:txBody>
          <a:bodyPr/>
          <a:lstStyle/>
          <a:p>
            <a:pPr algn="just"/>
            <a:r>
              <a:rPr lang="en-US" dirty="0"/>
              <a:t>Compatibility is nothing but the capability of existing or living together. In normal life, Oil is not compatible with water, but milk can be easily combined with water.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Compatibility Testing?</a:t>
            </a:r>
            <a:br>
              <a:rPr lang="en-US" b="1" dirty="0"/>
            </a:br>
            <a:endParaRPr lang="en-US" dirty="0"/>
          </a:p>
        </p:txBody>
      </p:sp>
      <p:sp>
        <p:nvSpPr>
          <p:cNvPr id="3" name="Content Placeholder 2"/>
          <p:cNvSpPr>
            <a:spLocks noGrp="1"/>
          </p:cNvSpPr>
          <p:nvPr>
            <p:ph idx="1"/>
          </p:nvPr>
        </p:nvSpPr>
        <p:spPr/>
        <p:txBody>
          <a:bodyPr/>
          <a:lstStyle/>
          <a:p>
            <a:pPr algn="just"/>
            <a:r>
              <a:rPr lang="en-US" dirty="0"/>
              <a:t>Compatibility Testing is a type of Software testing to check whether your software is capable of running on different hardware, operating systems, applications, network environments or Mobile devices.</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Compatibility Testing is a type of Non-functional testing</a:t>
            </a:r>
          </a:p>
          <a:p>
            <a:pPr algn="just"/>
            <a:endParaRPr lang="en-US" dirty="0"/>
          </a:p>
        </p:txBody>
      </p:sp>
      <p:pic>
        <p:nvPicPr>
          <p:cNvPr id="22530" name="Picture 2" descr="Compatibility Testing Tutorial: Forward &amp; Backward Testing"/>
          <p:cNvPicPr>
            <a:picLocks noChangeAspect="1" noChangeArrowheads="1"/>
          </p:cNvPicPr>
          <p:nvPr/>
        </p:nvPicPr>
        <p:blipFill>
          <a:blip r:embed="rId2"/>
          <a:srcRect/>
          <a:stretch>
            <a:fillRect/>
          </a:stretch>
        </p:blipFill>
        <p:spPr bwMode="auto">
          <a:xfrm>
            <a:off x="2514599" y="2667000"/>
            <a:ext cx="6439989" cy="3886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Compatibility Testing</a:t>
            </a:r>
            <a:endParaRPr lang="en-US" b="1" dirty="0"/>
          </a:p>
        </p:txBody>
      </p:sp>
      <p:sp>
        <p:nvSpPr>
          <p:cNvPr id="3" name="Content Placeholder 2"/>
          <p:cNvSpPr>
            <a:spLocks noGrp="1"/>
          </p:cNvSpPr>
          <p:nvPr>
            <p:ph idx="1"/>
          </p:nvPr>
        </p:nvSpPr>
        <p:spPr/>
        <p:txBody>
          <a:bodyPr>
            <a:normAutofit/>
          </a:bodyPr>
          <a:lstStyle/>
          <a:p>
            <a:pPr algn="just"/>
            <a:r>
              <a:rPr lang="en-US" b="1" dirty="0" smtClean="0"/>
              <a:t>Friend Compatibility: </a:t>
            </a:r>
            <a:r>
              <a:rPr lang="en-US" dirty="0" smtClean="0"/>
              <a:t>when application behave on new plate form as it is working on its base platform.</a:t>
            </a:r>
          </a:p>
          <a:p>
            <a:pPr algn="just"/>
            <a:r>
              <a:rPr lang="en-US" b="1" dirty="0" smtClean="0"/>
              <a:t>Neutral Compatibility: </a:t>
            </a:r>
            <a:r>
              <a:rPr lang="en-US" dirty="0" smtClean="0"/>
              <a:t>It has its own utilities and services, and uses them as if nothing has been provided by any platform. </a:t>
            </a:r>
          </a:p>
          <a:p>
            <a:pPr algn="just"/>
            <a:r>
              <a:rPr lang="en-US" b="1" dirty="0" smtClean="0"/>
              <a:t>Enemy Platform: </a:t>
            </a:r>
            <a:r>
              <a:rPr lang="en-US" dirty="0" smtClean="0"/>
              <a:t>application is not compatible with the targeted platforms.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Multiplatform Testing: </a:t>
            </a:r>
            <a:r>
              <a:rPr lang="en-US" dirty="0" smtClean="0"/>
              <a:t>When system is expected to work with various platform</a:t>
            </a:r>
          </a:p>
          <a:p>
            <a:pPr algn="just"/>
            <a:r>
              <a:rPr lang="en-US" b="1" dirty="0"/>
              <a:t>M</a:t>
            </a:r>
            <a:r>
              <a:rPr lang="en-US" b="1" dirty="0" smtClean="0"/>
              <a:t>ajor concerns: </a:t>
            </a:r>
            <a:r>
              <a:rPr lang="en-US" dirty="0" smtClean="0"/>
              <a:t>Need to define the platform for multiplatform testing as exhaustive testing is impossible</a:t>
            </a:r>
          </a:p>
          <a:p>
            <a:pPr algn="just"/>
            <a:r>
              <a:rPr lang="en-US" dirty="0" smtClean="0"/>
              <a:t>As platform configuration changes the performance of an application on it may get effected</a:t>
            </a:r>
          </a:p>
          <a:p>
            <a:pPr algn="just"/>
            <a:endParaRPr lang="en-US" b="1" dirty="0" smtClean="0"/>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of Multiplatform Testing</a:t>
            </a:r>
            <a:endParaRPr lang="en-US" b="1" dirty="0"/>
          </a:p>
        </p:txBody>
      </p:sp>
      <p:sp>
        <p:nvSpPr>
          <p:cNvPr id="3" name="Content Placeholder 2"/>
          <p:cNvSpPr>
            <a:spLocks noGrp="1"/>
          </p:cNvSpPr>
          <p:nvPr>
            <p:ph idx="1"/>
          </p:nvPr>
        </p:nvSpPr>
        <p:spPr/>
        <p:txBody>
          <a:bodyPr/>
          <a:lstStyle/>
          <a:p>
            <a:r>
              <a:rPr lang="en-US" dirty="0" smtClean="0"/>
              <a:t>Define the platform</a:t>
            </a:r>
          </a:p>
          <a:p>
            <a:r>
              <a:rPr lang="en-US" dirty="0" smtClean="0"/>
              <a:t>Prepare the list of platforms</a:t>
            </a:r>
          </a:p>
          <a:p>
            <a:r>
              <a:rPr lang="en-US" dirty="0" smtClean="0"/>
              <a:t>List the interface platform effects</a:t>
            </a:r>
          </a:p>
          <a:p>
            <a:r>
              <a:rPr lang="en-US" dirty="0" smtClean="0"/>
              <a:t>Execute Tests</a:t>
            </a:r>
          </a:p>
          <a:p>
            <a:r>
              <a:rPr lang="en-US" dirty="0" smtClean="0"/>
              <a:t>Assess test laboratory configuration</a:t>
            </a:r>
          </a:p>
          <a:p>
            <a:r>
              <a:rPr lang="en-US" dirty="0" smtClean="0"/>
              <a:t>Compare the results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Testing</a:t>
            </a:r>
            <a:endParaRPr lang="en-US" b="1" dirty="0"/>
          </a:p>
        </p:txBody>
      </p:sp>
      <p:sp>
        <p:nvSpPr>
          <p:cNvPr id="3" name="Content Placeholder 2"/>
          <p:cNvSpPr>
            <a:spLocks noGrp="1"/>
          </p:cNvSpPr>
          <p:nvPr>
            <p:ph idx="1"/>
          </p:nvPr>
        </p:nvSpPr>
        <p:spPr/>
        <p:txBody>
          <a:bodyPr>
            <a:normAutofit/>
          </a:bodyPr>
          <a:lstStyle/>
          <a:p>
            <a:pPr algn="just"/>
            <a:r>
              <a:rPr lang="en-US" dirty="0"/>
              <a:t>Security Testing is defined as a type of Software Testing that ensures software systems and applications are free from any vulnerabilities, threats, risks, loopholes and weaknesses that may cause a big loss. </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Security Testing:</a:t>
            </a:r>
          </a:p>
        </p:txBody>
      </p:sp>
      <p:sp>
        <p:nvSpPr>
          <p:cNvPr id="3" name="Content Placeholder 2"/>
          <p:cNvSpPr>
            <a:spLocks noGrp="1"/>
          </p:cNvSpPr>
          <p:nvPr>
            <p:ph idx="1"/>
          </p:nvPr>
        </p:nvSpPr>
        <p:spPr/>
        <p:txBody>
          <a:bodyPr/>
          <a:lstStyle/>
          <a:p>
            <a:endParaRPr lang="en-US"/>
          </a:p>
        </p:txBody>
      </p:sp>
      <p:pic>
        <p:nvPicPr>
          <p:cNvPr id="25602" name="Picture 2" descr="What is Security Testing: Complete Tutorial"/>
          <p:cNvPicPr>
            <a:picLocks noChangeAspect="1" noChangeArrowheads="1"/>
          </p:cNvPicPr>
          <p:nvPr/>
        </p:nvPicPr>
        <p:blipFill>
          <a:blip r:embed="rId2"/>
          <a:srcRect l="20523" r="22796"/>
          <a:stretch>
            <a:fillRect/>
          </a:stretch>
        </p:blipFill>
        <p:spPr bwMode="auto">
          <a:xfrm>
            <a:off x="0" y="1676400"/>
            <a:ext cx="4419600" cy="4724400"/>
          </a:xfrm>
          <a:prstGeom prst="rect">
            <a:avLst/>
          </a:prstGeom>
          <a:noFill/>
        </p:spPr>
      </p:pic>
      <p:pic>
        <p:nvPicPr>
          <p:cNvPr id="25604" name="Picture 4" descr="What is Security Testing: Complete Tutorial"/>
          <p:cNvPicPr>
            <a:picLocks noChangeAspect="1" noChangeArrowheads="1"/>
          </p:cNvPicPr>
          <p:nvPr/>
        </p:nvPicPr>
        <p:blipFill>
          <a:blip r:embed="rId3"/>
          <a:srcRect/>
          <a:stretch>
            <a:fillRect/>
          </a:stretch>
        </p:blipFill>
        <p:spPr bwMode="auto">
          <a:xfrm>
            <a:off x="5029200" y="2209800"/>
            <a:ext cx="3581400" cy="346029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to do Security Testing</a:t>
            </a:r>
            <a:br>
              <a:rPr lang="en-US" b="1" dirty="0"/>
            </a:br>
            <a:endParaRPr lang="en-US" dirty="0"/>
          </a:p>
        </p:txBody>
      </p:sp>
      <p:sp>
        <p:nvSpPr>
          <p:cNvPr id="3" name="Content Placeholder 2"/>
          <p:cNvSpPr>
            <a:spLocks noGrp="1"/>
          </p:cNvSpPr>
          <p:nvPr>
            <p:ph idx="1"/>
          </p:nvPr>
        </p:nvSpPr>
        <p:spPr/>
        <p:txBody>
          <a:bodyPr/>
          <a:lstStyle/>
          <a:p>
            <a:pPr algn="just"/>
            <a:r>
              <a:rPr lang="en-US" dirty="0" smtClean="0"/>
              <a:t>Let's </a:t>
            </a:r>
            <a:r>
              <a:rPr lang="en-US" dirty="0"/>
              <a:t>look into the corresponding Security processes to be adopted for every phase in SDLC</a:t>
            </a:r>
          </a:p>
          <a:p>
            <a:pPr algn="just"/>
            <a:endParaRPr lang="en-US" dirty="0"/>
          </a:p>
        </p:txBody>
      </p:sp>
      <p:pic>
        <p:nvPicPr>
          <p:cNvPr id="4" name="Picture 2" descr="What is Security Testing: Complete Tutorial"/>
          <p:cNvPicPr>
            <a:picLocks noChangeAspect="1" noChangeArrowheads="1"/>
          </p:cNvPicPr>
          <p:nvPr/>
        </p:nvPicPr>
        <p:blipFill>
          <a:blip r:embed="rId2"/>
          <a:srcRect/>
          <a:stretch>
            <a:fillRect/>
          </a:stretch>
        </p:blipFill>
        <p:spPr bwMode="auto">
          <a:xfrm>
            <a:off x="152400" y="3367086"/>
            <a:ext cx="8915400" cy="32289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test plan should include</a:t>
            </a:r>
          </a:p>
          <a:p>
            <a:pPr algn="just"/>
            <a:r>
              <a:rPr lang="en-US" dirty="0"/>
              <a:t>Security-related test cases or scenarios</a:t>
            </a:r>
          </a:p>
          <a:p>
            <a:pPr algn="just"/>
            <a:r>
              <a:rPr lang="en-US" dirty="0"/>
              <a:t>Test Data related to security testing</a:t>
            </a:r>
          </a:p>
          <a:p>
            <a:pPr algn="just"/>
            <a:r>
              <a:rPr lang="en-US" dirty="0"/>
              <a:t>Test Tools required for security testing</a:t>
            </a:r>
          </a:p>
          <a:p>
            <a:pPr algn="just"/>
            <a:r>
              <a:rPr lang="en-US" dirty="0"/>
              <a:t>Analysis of various tests outputs from different security tools</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GUI?</a:t>
            </a:r>
            <a:endParaRPr lang="en-US" b="1" dirty="0"/>
          </a:p>
        </p:txBody>
      </p:sp>
      <p:sp>
        <p:nvSpPr>
          <p:cNvPr id="3" name="Content Placeholder 2"/>
          <p:cNvSpPr>
            <a:spLocks noGrp="1"/>
          </p:cNvSpPr>
          <p:nvPr>
            <p:ph idx="1"/>
          </p:nvPr>
        </p:nvSpPr>
        <p:spPr/>
        <p:txBody>
          <a:bodyPr/>
          <a:lstStyle/>
          <a:p>
            <a:pPr algn="just"/>
            <a:r>
              <a:rPr lang="en-US" dirty="0" smtClean="0"/>
              <a:t>There </a:t>
            </a:r>
            <a:r>
              <a:rPr lang="en-US" dirty="0"/>
              <a:t>are two types of interfaces for a computer application. Command Line Interface is where you type text and computer responds to that command. GUI stands for Graphical User Interface where you interact with the computer using images rather than text.</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Test Scenarios for Security Testing:</a:t>
            </a:r>
          </a:p>
        </p:txBody>
      </p:sp>
      <p:sp>
        <p:nvSpPr>
          <p:cNvPr id="3" name="Content Placeholder 2"/>
          <p:cNvSpPr>
            <a:spLocks noGrp="1"/>
          </p:cNvSpPr>
          <p:nvPr>
            <p:ph idx="1"/>
          </p:nvPr>
        </p:nvSpPr>
        <p:spPr/>
        <p:txBody>
          <a:bodyPr/>
          <a:lstStyle/>
          <a:p>
            <a:pPr algn="just"/>
            <a:r>
              <a:rPr lang="en-US" dirty="0"/>
              <a:t>Sample Test scenarios to give you a glimpse of security test cases -</a:t>
            </a:r>
          </a:p>
          <a:p>
            <a:pPr algn="just"/>
            <a:r>
              <a:rPr lang="en-US" dirty="0"/>
              <a:t>A password should be in encrypted format</a:t>
            </a:r>
          </a:p>
          <a:p>
            <a:pPr algn="just"/>
            <a:r>
              <a:rPr lang="en-US" dirty="0"/>
              <a:t>Application or System should not allow invalid users</a:t>
            </a:r>
          </a:p>
          <a:p>
            <a:pPr algn="just"/>
            <a:r>
              <a:rPr lang="en-US" dirty="0"/>
              <a:t>Check cookies and session time for application</a:t>
            </a:r>
          </a:p>
          <a:p>
            <a:pPr algn="just"/>
            <a:r>
              <a:rPr lang="en-US" dirty="0"/>
              <a:t>For financial sites, the Browser back button should not work.</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Security Testing Roles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Hackers </a:t>
            </a:r>
            <a:r>
              <a:rPr lang="en-US" dirty="0"/>
              <a:t>- Access computer system or network without authorization</a:t>
            </a:r>
          </a:p>
          <a:p>
            <a:pPr algn="just"/>
            <a:r>
              <a:rPr lang="en-US" dirty="0"/>
              <a:t>Crackers - Break into the systems to steal or destroy data</a:t>
            </a:r>
          </a:p>
          <a:p>
            <a:pPr algn="just"/>
            <a:r>
              <a:rPr lang="en-US" dirty="0"/>
              <a:t>Ethical Hacker - Performs most of the breaking activities but with permission from the owner</a:t>
            </a:r>
          </a:p>
          <a:p>
            <a:pPr algn="just"/>
            <a:r>
              <a:rPr lang="en-US" dirty="0"/>
              <a:t>Script Kiddies or packet monkeys - Inexperienced Hackers with programming language skill</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Performance Testing</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Performance Testing is defined as a type of software testing to ensure software applications will perform well under their expected workload</a:t>
            </a:r>
            <a:r>
              <a:rPr lang="en-US" dirty="0" smtClean="0"/>
              <a:t>.</a:t>
            </a:r>
          </a:p>
          <a:p>
            <a:pPr algn="just"/>
            <a:r>
              <a:rPr lang="en-US" dirty="0"/>
              <a:t>The focus of Performance Testing is checking a software program's</a:t>
            </a:r>
          </a:p>
          <a:p>
            <a:pPr algn="just"/>
            <a:r>
              <a:rPr lang="en-US" b="1" dirty="0" smtClean="0"/>
              <a:t>Speed - </a:t>
            </a:r>
            <a:r>
              <a:rPr lang="en-US" dirty="0" smtClean="0"/>
              <a:t>Determines whether the application responds quickly</a:t>
            </a:r>
          </a:p>
          <a:p>
            <a:pPr algn="just"/>
            <a:r>
              <a:rPr lang="en-US" b="1" dirty="0" smtClean="0"/>
              <a:t>Scalability </a:t>
            </a:r>
            <a:r>
              <a:rPr lang="en-US" b="1" dirty="0"/>
              <a:t>-</a:t>
            </a:r>
            <a:r>
              <a:rPr lang="en-US" dirty="0"/>
              <a:t> Determines maximum user load the software application can handle.</a:t>
            </a:r>
          </a:p>
          <a:p>
            <a:pPr algn="just"/>
            <a:r>
              <a:rPr lang="en-US" b="1" dirty="0" smtClean="0"/>
              <a:t>Stability -</a:t>
            </a:r>
            <a:r>
              <a:rPr lang="en-US" dirty="0" smtClean="0"/>
              <a:t> Determines if the application is stable under varying loads</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do Performance Testing?</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mission-critical applications like space launch programs or life-saving medical equipment should be performance tested to ensure that they run for a long period without deviations</a:t>
            </a:r>
            <a:r>
              <a:rPr lang="en-US" dirty="0" smtClean="0"/>
              <a:t>.</a:t>
            </a:r>
          </a:p>
          <a:p>
            <a:pPr algn="just"/>
            <a:r>
              <a:rPr lang="en-US" dirty="0"/>
              <a:t>Only a 5-minute downtime of Google.com (19-Aug-13) is estimated to cost the search giant as much as $545,000.</a:t>
            </a:r>
          </a:p>
          <a:p>
            <a:pPr algn="just"/>
            <a:r>
              <a:rPr lang="en-US" dirty="0"/>
              <a:t>It's estimated that companies lost sales worth $1100 per second due to a recent Amazon Web Service Outage.</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Performance Testing</a:t>
            </a:r>
            <a:br>
              <a:rPr lang="en-US" b="1" dirty="0"/>
            </a:br>
            <a:endParaRPr lang="en-US" dirty="0"/>
          </a:p>
        </p:txBody>
      </p:sp>
      <p:sp>
        <p:nvSpPr>
          <p:cNvPr id="3" name="Content Placeholder 2"/>
          <p:cNvSpPr>
            <a:spLocks noGrp="1"/>
          </p:cNvSpPr>
          <p:nvPr>
            <p:ph idx="1"/>
          </p:nvPr>
        </p:nvSpPr>
        <p:spPr/>
        <p:txBody>
          <a:bodyPr/>
          <a:lstStyle/>
          <a:p>
            <a:r>
              <a:rPr lang="en-US" b="1" dirty="0"/>
              <a:t>Load testing </a:t>
            </a:r>
            <a:endParaRPr lang="en-US" b="1" dirty="0" smtClean="0"/>
          </a:p>
          <a:p>
            <a:r>
              <a:rPr lang="en-US" b="1" dirty="0"/>
              <a:t>Stress </a:t>
            </a:r>
            <a:r>
              <a:rPr lang="en-US" b="1" dirty="0" smtClean="0"/>
              <a:t>testing</a:t>
            </a:r>
          </a:p>
          <a:p>
            <a:r>
              <a:rPr lang="en-US" b="1" dirty="0"/>
              <a:t>Volume </a:t>
            </a:r>
            <a:r>
              <a:rPr lang="en-US" b="1" dirty="0" smtClean="0"/>
              <a:t>testing</a:t>
            </a:r>
          </a:p>
          <a:p>
            <a:r>
              <a:rPr lang="en-US" b="1" dirty="0"/>
              <a:t>Scalability testing</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Performance Problems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Long Load </a:t>
            </a:r>
            <a:r>
              <a:rPr lang="en-US" b="1" dirty="0" smtClean="0"/>
              <a:t>time</a:t>
            </a:r>
          </a:p>
          <a:p>
            <a:r>
              <a:rPr lang="en-US" b="1" dirty="0"/>
              <a:t>Poor response </a:t>
            </a:r>
            <a:r>
              <a:rPr lang="en-US" b="1" dirty="0" smtClean="0"/>
              <a:t>time</a:t>
            </a:r>
          </a:p>
          <a:p>
            <a:r>
              <a:rPr lang="en-US" b="1" dirty="0"/>
              <a:t>Poor </a:t>
            </a:r>
            <a:r>
              <a:rPr lang="en-US" b="1" dirty="0" smtClean="0"/>
              <a:t>scalability</a:t>
            </a:r>
          </a:p>
          <a:p>
            <a:r>
              <a:rPr lang="en-US" b="1" dirty="0" smtClean="0"/>
              <a:t>Bottlenecking</a:t>
            </a:r>
          </a:p>
          <a:p>
            <a:r>
              <a:rPr lang="en-US" dirty="0"/>
              <a:t>CPU utilization</a:t>
            </a:r>
          </a:p>
          <a:p>
            <a:r>
              <a:rPr lang="en-US" dirty="0"/>
              <a:t>Memory utilization</a:t>
            </a:r>
          </a:p>
          <a:p>
            <a:r>
              <a:rPr lang="en-US" dirty="0"/>
              <a:t>Network utilization</a:t>
            </a:r>
          </a:p>
          <a:p>
            <a:r>
              <a:rPr lang="en-US" dirty="0"/>
              <a:t>Operating System limitations</a:t>
            </a:r>
          </a:p>
          <a:p>
            <a:r>
              <a:rPr lang="en-US" dirty="0"/>
              <a:t>Disk </a:t>
            </a:r>
            <a:r>
              <a:rPr lang="en-US" dirty="0" smtClean="0"/>
              <a:t>usage</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Performance Test Cases</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Verify response time is not more than 4 </a:t>
            </a:r>
            <a:r>
              <a:rPr lang="en-US" dirty="0" err="1"/>
              <a:t>secs</a:t>
            </a:r>
            <a:r>
              <a:rPr lang="en-US" dirty="0"/>
              <a:t> when 1000 users access the website simultaneously.</a:t>
            </a:r>
          </a:p>
          <a:p>
            <a:pPr algn="just"/>
            <a:r>
              <a:rPr lang="en-US" dirty="0"/>
              <a:t>Verify response time of the Application Under Load is within an acceptable range when the network connectivity is slow</a:t>
            </a:r>
          </a:p>
          <a:p>
            <a:pPr algn="just"/>
            <a:r>
              <a:rPr lang="en-US" dirty="0"/>
              <a:t>Check the maximum number of users that the application can handle before it crashes.</a:t>
            </a:r>
          </a:p>
          <a:p>
            <a:pPr algn="just"/>
            <a:r>
              <a:rPr lang="en-US" dirty="0"/>
              <a:t>Check database execution time when 500 records are read/written simultaneously.</a:t>
            </a:r>
          </a:p>
          <a:p>
            <a:pPr algn="just"/>
            <a:r>
              <a:rPr lang="en-US" dirty="0"/>
              <a:t>Check CPU and memory usage of the application and the database server under peak load conditions</a:t>
            </a:r>
          </a:p>
          <a:p>
            <a:pPr algn="just"/>
            <a:r>
              <a:rPr lang="en-US" dirty="0"/>
              <a:t>Verify response time of the application under low, normal, moderate and heavy load conditions.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Volume Testing</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a:t>Volume testing is defined as a type of Software Testing, where the software is subjected to a huge volume of data. It is also referred to as </a:t>
            </a:r>
            <a:r>
              <a:rPr lang="en-US" b="1" dirty="0"/>
              <a:t>flood testing.</a:t>
            </a:r>
            <a:endParaRPr lang="en-US" dirty="0"/>
          </a:p>
          <a:p>
            <a:pPr algn="just"/>
            <a:r>
              <a:rPr lang="en-US" dirty="0"/>
              <a:t>Volume testing is done to analyze the system performance by increasing the volume of data in the database.</a:t>
            </a:r>
          </a:p>
          <a:p>
            <a:pPr algn="just"/>
            <a:r>
              <a:rPr lang="en-US" dirty="0"/>
              <a:t>With the help of Volume testing, the impact on response time and system behavior can be studied when exposed to a high volume of data.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Volume Testing Vs Load Testing</a:t>
            </a:r>
            <a:br>
              <a:rPr lang="en-US" b="1" dirty="0"/>
            </a:br>
            <a:endParaRPr lang="en-US" dirty="0"/>
          </a:p>
        </p:txBody>
      </p:sp>
      <p:graphicFrame>
        <p:nvGraphicFramePr>
          <p:cNvPr id="4" name="Content Placeholder 3"/>
          <p:cNvGraphicFramePr>
            <a:graphicFrameLocks noGrp="1"/>
          </p:cNvGraphicFramePr>
          <p:nvPr>
            <p:ph idx="1"/>
          </p:nvPr>
        </p:nvGraphicFramePr>
        <p:xfrm>
          <a:off x="380999" y="1447800"/>
          <a:ext cx="8077200" cy="4953000"/>
        </p:xfrm>
        <a:graphic>
          <a:graphicData uri="http://schemas.openxmlformats.org/drawingml/2006/table">
            <a:tbl>
              <a:tblPr/>
              <a:tblGrid>
                <a:gridCol w="4038600"/>
                <a:gridCol w="4038600"/>
              </a:tblGrid>
              <a:tr h="660400">
                <a:tc>
                  <a:txBody>
                    <a:bodyPr/>
                    <a:lstStyle/>
                    <a:p>
                      <a:pPr algn="ctr" fontAlgn="t"/>
                      <a:r>
                        <a:rPr lang="en-US" sz="2400" b="1" dirty="0"/>
                        <a:t>Volume Testing</a:t>
                      </a:r>
                    </a:p>
                  </a:txBody>
                  <a:tcPr marL="76200" marR="76200" marT="76200" marB="76200">
                    <a:lnL w="9525" cap="flat" cmpd="sng" algn="ctr">
                      <a:solidFill>
                        <a:srgbClr val="90B6AD"/>
                      </a:solidFill>
                      <a:prstDash val="solid"/>
                      <a:round/>
                      <a:headEnd type="none" w="med" len="med"/>
                      <a:tailEnd type="none" w="med" len="med"/>
                    </a:lnL>
                    <a:lnR w="9525" cap="flat" cmpd="sng" algn="ctr">
                      <a:solidFill>
                        <a:srgbClr val="90B6A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ctr" fontAlgn="t"/>
                      <a:r>
                        <a:rPr lang="en-US" sz="2400" b="1" u="none" strike="noStrike" dirty="0">
                          <a:solidFill>
                            <a:schemeClr val="tx1"/>
                          </a:solidFill>
                        </a:rPr>
                        <a:t>Load Testing</a:t>
                      </a:r>
                      <a:endParaRPr lang="en-US" sz="2400" b="1" dirty="0">
                        <a:solidFill>
                          <a:schemeClr val="tx1"/>
                        </a:solidFill>
                      </a:endParaRPr>
                    </a:p>
                  </a:txBody>
                  <a:tcPr marL="76200" marR="76200" marT="76200" marB="76200">
                    <a:lnL w="9525" cap="flat" cmpd="sng" algn="ctr">
                      <a:solidFill>
                        <a:srgbClr val="90B6AD"/>
                      </a:solidFill>
                      <a:prstDash val="solid"/>
                      <a:round/>
                      <a:headEnd type="none" w="med" len="med"/>
                      <a:tailEnd type="none" w="med" len="med"/>
                    </a:lnL>
                    <a:lnR w="12700" cap="flat" cmpd="sng" algn="ctr">
                      <a:solidFill>
                        <a:srgbClr val="F01BC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r>
              <a:tr h="1934029">
                <a:tc>
                  <a:txBody>
                    <a:bodyPr/>
                    <a:lstStyle/>
                    <a:p>
                      <a:pPr algn="just" fontAlgn="t">
                        <a:buFont typeface="Arial"/>
                        <a:buChar char="•"/>
                      </a:pPr>
                      <a:r>
                        <a:rPr lang="en-US" sz="2400"/>
                        <a:t>Volume testing is testing of an application with large number of data in database is possible</a:t>
                      </a:r>
                    </a:p>
                  </a:txBody>
                  <a:tcPr marL="76200" marR="76200" marT="76200" marB="76200">
                    <a:lnL w="12700" cap="flat" cmpd="sng" algn="ctr">
                      <a:solidFill>
                        <a:srgbClr val="10D4DE"/>
                      </a:solidFill>
                      <a:prstDash val="solid"/>
                      <a:round/>
                      <a:headEnd type="none" w="med" len="med"/>
                      <a:tailEnd type="none" w="med" len="med"/>
                    </a:lnL>
                    <a:lnR w="12700" cap="flat" cmpd="sng" algn="ctr">
                      <a:solidFill>
                        <a:srgbClr val="E0D2DE"/>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just" fontAlgn="t">
                        <a:buFont typeface="Arial"/>
                        <a:buChar char="•"/>
                      </a:pPr>
                      <a:r>
                        <a:rPr lang="en-US" sz="2400" dirty="0"/>
                        <a:t>While in load testing, application is subjected to certain level of load to analyze the behavior of the application</a:t>
                      </a:r>
                    </a:p>
                  </a:txBody>
                  <a:tcPr marL="76200" marR="76200" marT="76200" marB="76200">
                    <a:lnL w="12700" cap="flat" cmpd="sng" algn="ctr">
                      <a:solidFill>
                        <a:srgbClr val="E0D2DE"/>
                      </a:solidFill>
                      <a:prstDash val="solid"/>
                      <a:round/>
                      <a:headEnd type="none" w="med" len="med"/>
                      <a:tailEnd type="none" w="med" len="med"/>
                    </a:lnL>
                    <a:lnR w="12700" cap="flat" cmpd="sng" algn="ctr">
                      <a:solidFill>
                        <a:srgbClr val="A0EEDB"/>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358571">
                <a:tc>
                  <a:txBody>
                    <a:bodyPr/>
                    <a:lstStyle/>
                    <a:p>
                      <a:pPr algn="just" fontAlgn="t">
                        <a:buFont typeface="Arial"/>
                        <a:buChar char="•"/>
                      </a:pPr>
                      <a:r>
                        <a:rPr lang="en-US" sz="2400" dirty="0"/>
                        <a:t>Volume testing verifies if the system responds as expected for a certain volume of data. It may include increasing size of the file</a:t>
                      </a:r>
                    </a:p>
                  </a:txBody>
                  <a:tcPr marL="76200" marR="76200" marT="76200" marB="76200">
                    <a:lnL w="12700" cap="flat" cmpd="sng" algn="ctr">
                      <a:solidFill>
                        <a:srgbClr val="80C8D4"/>
                      </a:solidFill>
                      <a:prstDash val="solid"/>
                      <a:round/>
                      <a:headEnd type="none" w="med" len="med"/>
                      <a:tailEnd type="none" w="med" len="med"/>
                    </a:lnL>
                    <a:lnR w="12700" cap="flat" cmpd="sng" algn="ctr">
                      <a:solidFill>
                        <a:srgbClr val="007CC1"/>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1088C0"/>
                      </a:solidFill>
                      <a:prstDash val="solid"/>
                      <a:round/>
                      <a:headEnd type="none" w="med" len="med"/>
                      <a:tailEnd type="none" w="med" len="med"/>
                    </a:lnB>
                    <a:solidFill>
                      <a:srgbClr val="F9F9F9"/>
                    </a:solidFill>
                  </a:tcPr>
                </a:tc>
                <a:tc>
                  <a:txBody>
                    <a:bodyPr/>
                    <a:lstStyle/>
                    <a:p>
                      <a:pPr algn="just" fontAlgn="t">
                        <a:buFont typeface="Arial"/>
                        <a:buChar char="•"/>
                      </a:pPr>
                      <a:r>
                        <a:rPr lang="en-US" sz="2400" dirty="0"/>
                        <a:t>Load testing checks the performance of the system when the user load is increased. It may include increasing number of the file</a:t>
                      </a:r>
                    </a:p>
                  </a:txBody>
                  <a:tcPr marL="76200" marR="76200" marT="76200" marB="76200">
                    <a:lnL w="12700" cap="flat" cmpd="sng" algn="ctr">
                      <a:solidFill>
                        <a:srgbClr val="007CC1"/>
                      </a:solidFill>
                      <a:prstDash val="solid"/>
                      <a:round/>
                      <a:headEnd type="none" w="med" len="med"/>
                      <a:tailEnd type="none" w="med" len="med"/>
                    </a:lnL>
                    <a:lnR w="12700" cap="flat" cmpd="sng" algn="ctr">
                      <a:solidFill>
                        <a:srgbClr val="B0D7DE"/>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A0D7DE"/>
                      </a:solidFill>
                      <a:prstDash val="solid"/>
                      <a:round/>
                      <a:headEnd type="none" w="med" len="med"/>
                      <a:tailEnd type="none" w="med" len="med"/>
                    </a:lnB>
                    <a:solidFill>
                      <a:srgbClr val="F9F9F9"/>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a:t>What is Stress Testing?</a:t>
            </a:r>
            <a:endParaRPr lang="en-US" dirty="0"/>
          </a:p>
        </p:txBody>
      </p:sp>
      <p:sp>
        <p:nvSpPr>
          <p:cNvPr id="3" name="Content Placeholder 2"/>
          <p:cNvSpPr>
            <a:spLocks noGrp="1"/>
          </p:cNvSpPr>
          <p:nvPr>
            <p:ph idx="1"/>
          </p:nvPr>
        </p:nvSpPr>
        <p:spPr/>
        <p:txBody>
          <a:bodyPr/>
          <a:lstStyle/>
          <a:p>
            <a:pPr algn="just"/>
            <a:r>
              <a:rPr lang="en-US" dirty="0"/>
              <a:t>Stress Testing is defined as a type of Software Testing that verified the stability &amp; reliability of the system. This test mainly determines the system on its robustness and error handling under extremely heavy load conditions.</a:t>
            </a:r>
          </a:p>
        </p:txBody>
      </p:sp>
      <p:pic>
        <p:nvPicPr>
          <p:cNvPr id="45058" name="Picture 2" descr="What is STRESS Testing in Software Testing: Tools, Need &amp; Types"/>
          <p:cNvPicPr>
            <a:picLocks noChangeAspect="1" noChangeArrowheads="1"/>
          </p:cNvPicPr>
          <p:nvPr/>
        </p:nvPicPr>
        <p:blipFill>
          <a:blip r:embed="rId2"/>
          <a:srcRect/>
          <a:stretch>
            <a:fillRect/>
          </a:stretch>
        </p:blipFill>
        <p:spPr bwMode="auto">
          <a:xfrm>
            <a:off x="2286000" y="4343400"/>
            <a:ext cx="4191000" cy="233528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Following are the GUI elements which can be used for interaction between the user and application:</a:t>
            </a:r>
          </a:p>
        </p:txBody>
      </p:sp>
      <p:pic>
        <p:nvPicPr>
          <p:cNvPr id="1026" name="Picture 2" descr="GUI Testing: Complete Guide"/>
          <p:cNvPicPr>
            <a:picLocks noChangeAspect="1" noChangeArrowheads="1"/>
          </p:cNvPicPr>
          <p:nvPr/>
        </p:nvPicPr>
        <p:blipFill>
          <a:blip r:embed="rId2"/>
          <a:srcRect/>
          <a:stretch>
            <a:fillRect/>
          </a:stretch>
        </p:blipFill>
        <p:spPr bwMode="auto">
          <a:xfrm>
            <a:off x="914400" y="3124200"/>
            <a:ext cx="5943600" cy="305409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application under testing will be stressed when 5GB data is copied from the website and pasted in notepad. Notepad is under stress and gives 'Not Responded' error message.</a:t>
            </a:r>
          </a:p>
          <a:p>
            <a:pPr algn="just">
              <a:buNone/>
            </a:pPr>
            <a:r>
              <a:rPr lang="en-US" dirty="0" smtClean="0"/>
              <a:t/>
            </a:r>
            <a:br>
              <a:rPr lang="en-US" dirty="0" smtClean="0"/>
            </a:br>
            <a:endParaRPr lang="en-US" dirty="0"/>
          </a:p>
        </p:txBody>
      </p:sp>
      <p:pic>
        <p:nvPicPr>
          <p:cNvPr id="46082" name="Picture 2" descr="What is STRESS Testing in Software Testing: Tools, Need &amp; Types"/>
          <p:cNvPicPr>
            <a:picLocks noChangeAspect="1" noChangeArrowheads="1"/>
          </p:cNvPicPr>
          <p:nvPr/>
        </p:nvPicPr>
        <p:blipFill>
          <a:blip r:embed="rId2"/>
          <a:srcRect/>
          <a:stretch>
            <a:fillRect/>
          </a:stretch>
        </p:blipFill>
        <p:spPr bwMode="auto">
          <a:xfrm>
            <a:off x="2286000" y="3839045"/>
            <a:ext cx="4343400" cy="301895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Need for Stress Testing</a:t>
            </a:r>
            <a:br>
              <a:rPr lang="en-US" b="1" dirty="0"/>
            </a:br>
            <a:endParaRPr lang="en-US" dirty="0"/>
          </a:p>
        </p:txBody>
      </p:sp>
      <p:sp>
        <p:nvSpPr>
          <p:cNvPr id="3" name="Content Placeholder 2"/>
          <p:cNvSpPr>
            <a:spLocks noGrp="1"/>
          </p:cNvSpPr>
          <p:nvPr>
            <p:ph idx="1"/>
          </p:nvPr>
        </p:nvSpPr>
        <p:spPr/>
        <p:txBody>
          <a:bodyPr/>
          <a:lstStyle/>
          <a:p>
            <a:pPr algn="just"/>
            <a:r>
              <a:rPr lang="en-US" dirty="0"/>
              <a:t>Consider the following scenarios - </a:t>
            </a:r>
          </a:p>
          <a:p>
            <a:pPr algn="just"/>
            <a:r>
              <a:rPr lang="en-US" dirty="0"/>
              <a:t>During festival time, an online shopping site may witness a spike in traffic, or when it announces a sale.</a:t>
            </a:r>
          </a:p>
          <a:p>
            <a:pPr algn="just"/>
            <a:r>
              <a:rPr lang="en-US" dirty="0"/>
              <a:t>When a blog is mentioned in a leading newspaper, it experiences a sudden surge in traffic.</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Stress testing is also extremely valuable for the following reasons:</a:t>
            </a:r>
          </a:p>
          <a:p>
            <a:pPr algn="just"/>
            <a:r>
              <a:rPr lang="en-US" dirty="0"/>
              <a:t>To check whether the system works under abnormal conditions.</a:t>
            </a:r>
          </a:p>
          <a:p>
            <a:pPr algn="just"/>
            <a:r>
              <a:rPr lang="en-US" dirty="0"/>
              <a:t>Displaying appropriate error message when the system is under stress.</a:t>
            </a:r>
          </a:p>
          <a:p>
            <a:pPr algn="just"/>
            <a:r>
              <a:rPr lang="en-US" dirty="0"/>
              <a:t>System failure under extreme conditions could result in enormous revenue loss</a:t>
            </a:r>
          </a:p>
          <a:p>
            <a:pPr algn="just"/>
            <a:r>
              <a:rPr lang="en-US" dirty="0"/>
              <a:t>It is better to be prepared for extreme conditions by executing Stress Testing.</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Recovery Testing</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Recovery testing is also known as disaster recovery.</a:t>
            </a:r>
          </a:p>
          <a:p>
            <a:pPr algn="just"/>
            <a:r>
              <a:rPr lang="en-US" b="1" dirty="0" smtClean="0"/>
              <a:t>System Recovery: </a:t>
            </a:r>
            <a:r>
              <a:rPr lang="en-US" dirty="0" smtClean="0"/>
              <a:t>failure of components, terminals, routers and servers</a:t>
            </a:r>
          </a:p>
          <a:p>
            <a:pPr algn="just"/>
            <a:r>
              <a:rPr lang="en-US" dirty="0" smtClean="0"/>
              <a:t>There are three ways of disaster recovery of a system:</a:t>
            </a:r>
          </a:p>
          <a:p>
            <a:pPr marL="514350" indent="-514350" algn="just">
              <a:buAutoNum type="arabicPeriod"/>
            </a:pPr>
            <a:r>
              <a:rPr lang="en-US" dirty="0" smtClean="0"/>
              <a:t>System returns to the point of integrity after meeting disaster</a:t>
            </a:r>
          </a:p>
          <a:p>
            <a:pPr marL="514350" indent="-514350" algn="just">
              <a:buAutoNum type="arabicPeriod"/>
            </a:pPr>
            <a:r>
              <a:rPr lang="en-US" dirty="0" smtClean="0"/>
              <a:t>Storing data in temporary location</a:t>
            </a:r>
          </a:p>
          <a:p>
            <a:pPr marL="514350" indent="-514350" algn="just">
              <a:buAutoNum type="arabicPeriod"/>
            </a:pPr>
            <a:r>
              <a:rPr lang="en-US" dirty="0" smtClean="0"/>
              <a:t>Completing the transaction</a:t>
            </a:r>
          </a:p>
          <a:p>
            <a:pPr marL="514350" indent="-514350" algn="just">
              <a:buNone/>
            </a:pPr>
            <a:endParaRPr lang="en-US" dirty="0" smtClean="0"/>
          </a:p>
          <a:p>
            <a:pPr algn="just"/>
            <a:endParaRPr lang="en-US" b="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20000"/>
          </a:bodyPr>
          <a:lstStyle/>
          <a:p>
            <a:pPr algn="just"/>
            <a:r>
              <a:rPr lang="en-US" b="1" dirty="0" smtClean="0"/>
              <a:t>Machine Recovery:</a:t>
            </a:r>
            <a:r>
              <a:rPr lang="en-US" dirty="0" smtClean="0"/>
              <a:t> When there is a problem with application server and database server the data available may be lost or may not be available for some time and it can be huge loss.</a:t>
            </a:r>
          </a:p>
          <a:p>
            <a:pPr algn="just"/>
            <a:r>
              <a:rPr lang="en-US" dirty="0" smtClean="0"/>
              <a:t>Machine Recovery is of four types:</a:t>
            </a:r>
          </a:p>
          <a:p>
            <a:pPr algn="just"/>
            <a:r>
              <a:rPr lang="en-US" b="1" dirty="0" smtClean="0"/>
              <a:t>Cold Recovery: </a:t>
            </a:r>
            <a:r>
              <a:rPr lang="en-US" dirty="0" smtClean="0"/>
              <a:t>Data can stored after recovery to the external storage.</a:t>
            </a:r>
          </a:p>
          <a:p>
            <a:pPr algn="just"/>
            <a:r>
              <a:rPr lang="en-US" b="1" dirty="0" smtClean="0"/>
              <a:t>Warm Recovery: </a:t>
            </a:r>
            <a:r>
              <a:rPr lang="en-US" dirty="0" smtClean="0"/>
              <a:t>recovery happens when a backup is taken from one machine to another machine.</a:t>
            </a:r>
          </a:p>
          <a:p>
            <a:pPr algn="just"/>
            <a:r>
              <a:rPr lang="en-US" b="1" dirty="0" smtClean="0"/>
              <a:t>Hot Recovery: </a:t>
            </a:r>
            <a:r>
              <a:rPr lang="en-US" dirty="0" smtClean="0"/>
              <a:t>when two machines original as well as backup machine are present in the system.</a:t>
            </a:r>
          </a:p>
          <a:p>
            <a:pPr algn="just"/>
            <a:r>
              <a:rPr lang="en-US" b="1" dirty="0" smtClean="0"/>
              <a:t>Mirroring:</a:t>
            </a:r>
            <a:r>
              <a:rPr lang="en-US" dirty="0" smtClean="0"/>
              <a:t> every millisecond data is copied from one machine to another </a:t>
            </a:r>
          </a:p>
          <a:p>
            <a:pPr algn="just"/>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Installation Testing</a:t>
            </a:r>
            <a:endParaRPr lang="en-US" b="1" dirty="0"/>
          </a:p>
        </p:txBody>
      </p:sp>
      <p:sp>
        <p:nvSpPr>
          <p:cNvPr id="3" name="Content Placeholder 2"/>
          <p:cNvSpPr>
            <a:spLocks noGrp="1"/>
          </p:cNvSpPr>
          <p:nvPr>
            <p:ph idx="1"/>
          </p:nvPr>
        </p:nvSpPr>
        <p:spPr/>
        <p:txBody>
          <a:bodyPr/>
          <a:lstStyle/>
          <a:p>
            <a:pPr algn="just"/>
            <a:r>
              <a:rPr lang="en-US" dirty="0" smtClean="0"/>
              <a:t>Installation testing is intended to find how the application can be installed by using the installation guide.</a:t>
            </a:r>
          </a:p>
          <a:p>
            <a:pPr algn="just"/>
            <a:r>
              <a:rPr lang="en-US" dirty="0" smtClean="0"/>
              <a:t>Installation Process: CD</a:t>
            </a:r>
          </a:p>
          <a:p>
            <a:pPr algn="just"/>
            <a:r>
              <a:rPr lang="en-US" dirty="0" smtClean="0"/>
              <a:t>Un-installation Testing</a:t>
            </a:r>
          </a:p>
          <a:p>
            <a:pPr algn="just"/>
            <a:r>
              <a:rPr lang="en-US" dirty="0" err="1" smtClean="0"/>
              <a:t>Upgradation</a:t>
            </a:r>
            <a:r>
              <a:rPr lang="en-US" dirty="0" smtClean="0"/>
              <a:t> Testing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 Testing</a:t>
            </a:r>
            <a:endParaRPr lang="en-US" b="1" dirty="0"/>
          </a:p>
        </p:txBody>
      </p:sp>
      <p:sp>
        <p:nvSpPr>
          <p:cNvPr id="3" name="Content Placeholder 2"/>
          <p:cNvSpPr>
            <a:spLocks noGrp="1"/>
          </p:cNvSpPr>
          <p:nvPr>
            <p:ph idx="1"/>
          </p:nvPr>
        </p:nvSpPr>
        <p:spPr/>
        <p:txBody>
          <a:bodyPr/>
          <a:lstStyle/>
          <a:p>
            <a:pPr algn="just"/>
            <a:r>
              <a:rPr lang="en-US" b="1" dirty="0"/>
              <a:t>Requirements</a:t>
            </a:r>
            <a:r>
              <a:rPr lang="en-US" dirty="0"/>
              <a:t>-based </a:t>
            </a:r>
            <a:r>
              <a:rPr lang="en-US" b="1" dirty="0"/>
              <a:t>testing</a:t>
            </a:r>
            <a:r>
              <a:rPr lang="en-US" dirty="0"/>
              <a:t> is a </a:t>
            </a:r>
            <a:r>
              <a:rPr lang="en-US" b="1" dirty="0" smtClean="0"/>
              <a:t>testing </a:t>
            </a:r>
            <a:r>
              <a:rPr lang="en-US" dirty="0" smtClean="0"/>
              <a:t>approach </a:t>
            </a:r>
            <a:r>
              <a:rPr lang="en-US" dirty="0"/>
              <a:t>in which </a:t>
            </a:r>
            <a:r>
              <a:rPr lang="en-US" b="1" dirty="0"/>
              <a:t>test</a:t>
            </a:r>
            <a:r>
              <a:rPr lang="en-US" dirty="0"/>
              <a:t> cases, conditions and data are derived from </a:t>
            </a:r>
            <a:r>
              <a:rPr lang="en-US" b="1" dirty="0"/>
              <a:t>requirements</a:t>
            </a:r>
            <a:r>
              <a:rPr lang="en-US" dirty="0"/>
              <a:t>. It includes functional </a:t>
            </a:r>
            <a:r>
              <a:rPr lang="en-US" b="1" dirty="0"/>
              <a:t>tests</a:t>
            </a:r>
            <a:r>
              <a:rPr lang="en-US" dirty="0"/>
              <a:t> and also non-functional attributes such as performance, reliability or usability.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Regression Testing</a:t>
            </a:r>
            <a:endParaRPr lang="en-IN" b="1" dirty="0"/>
          </a:p>
        </p:txBody>
      </p:sp>
      <p:sp>
        <p:nvSpPr>
          <p:cNvPr id="3" name="Content Placeholder 2"/>
          <p:cNvSpPr>
            <a:spLocks noGrp="1"/>
          </p:cNvSpPr>
          <p:nvPr>
            <p:ph idx="1"/>
          </p:nvPr>
        </p:nvSpPr>
        <p:spPr/>
        <p:txBody>
          <a:bodyPr/>
          <a:lstStyle/>
          <a:p>
            <a:pPr algn="just"/>
            <a:r>
              <a:rPr lang="en-US" dirty="0"/>
              <a:t>Regression Testing is defined as a type of software testing to confirm that a recent program or code change has not adversely affected existing features.</a:t>
            </a:r>
          </a:p>
          <a:p>
            <a:pPr algn="just"/>
            <a:r>
              <a:rPr lang="en-US" dirty="0"/>
              <a:t>Regression Testing is nothing but a full or partial selection of already executed test cases which are re-executed to ensure existing functionalities work fine.</a:t>
            </a:r>
          </a:p>
        </p:txBody>
      </p:sp>
    </p:spTree>
    <p:extLst>
      <p:ext uri="{BB962C8B-B14F-4D97-AF65-F5344CB8AC3E}">
        <p14:creationId xmlns="" xmlns:p14="http://schemas.microsoft.com/office/powerpoint/2010/main" val="3000403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Intersystem Testing</a:t>
            </a:r>
            <a:endParaRPr lang="en-IN" b="1" dirty="0"/>
          </a:p>
        </p:txBody>
      </p:sp>
      <p:sp>
        <p:nvSpPr>
          <p:cNvPr id="3" name="Content Placeholder 2"/>
          <p:cNvSpPr>
            <a:spLocks noGrp="1"/>
          </p:cNvSpPr>
          <p:nvPr>
            <p:ph idx="1"/>
          </p:nvPr>
        </p:nvSpPr>
        <p:spPr/>
        <p:txBody>
          <a:bodyPr/>
          <a:lstStyle/>
          <a:p>
            <a:pPr algn="just"/>
            <a:r>
              <a:rPr lang="en-US" dirty="0"/>
              <a:t>Many a times, an application is hosted across locations; however, all data needs to be deployed over a central location. The process of testing the integration points for single application hosted at different locations and then ensuring correct data flow across each location is known as inter system testing.</a:t>
            </a:r>
            <a:endParaRPr lang="en-IN" dirty="0"/>
          </a:p>
        </p:txBody>
      </p:sp>
    </p:spTree>
    <p:extLst>
      <p:ext uri="{BB962C8B-B14F-4D97-AF65-F5344CB8AC3E}">
        <p14:creationId xmlns="" xmlns:p14="http://schemas.microsoft.com/office/powerpoint/2010/main" val="1918144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Control Testing</a:t>
            </a:r>
            <a:endParaRPr lang="en-IN" b="1" dirty="0"/>
          </a:p>
        </p:txBody>
      </p:sp>
      <p:sp>
        <p:nvSpPr>
          <p:cNvPr id="3" name="Content Placeholder 2"/>
          <p:cNvSpPr>
            <a:spLocks noGrp="1"/>
          </p:cNvSpPr>
          <p:nvPr>
            <p:ph idx="1"/>
          </p:nvPr>
        </p:nvSpPr>
        <p:spPr/>
        <p:txBody>
          <a:bodyPr/>
          <a:lstStyle/>
          <a:p>
            <a:pPr algn="just"/>
            <a:r>
              <a:rPr lang="en-US" dirty="0"/>
              <a:t>A </a:t>
            </a:r>
            <a:r>
              <a:rPr lang="en-US" b="1" dirty="0"/>
              <a:t>test</a:t>
            </a:r>
            <a:r>
              <a:rPr lang="en-US" dirty="0"/>
              <a:t> of </a:t>
            </a:r>
            <a:r>
              <a:rPr lang="en-US" b="1" dirty="0"/>
              <a:t>controls</a:t>
            </a:r>
            <a:r>
              <a:rPr lang="en-US" dirty="0"/>
              <a:t> is an audit procedure to </a:t>
            </a:r>
            <a:r>
              <a:rPr lang="en-US" b="1" dirty="0"/>
              <a:t>test</a:t>
            </a:r>
            <a:r>
              <a:rPr lang="en-US" dirty="0"/>
              <a:t> the effectiveness of a </a:t>
            </a:r>
            <a:r>
              <a:rPr lang="en-US" b="1" dirty="0"/>
              <a:t>control</a:t>
            </a:r>
            <a:r>
              <a:rPr lang="en-US" dirty="0"/>
              <a:t> used by a client entity to prevent or detect material misstatements. Depending on the results of this </a:t>
            </a:r>
            <a:r>
              <a:rPr lang="en-US" b="1" dirty="0"/>
              <a:t>test</a:t>
            </a:r>
            <a:r>
              <a:rPr lang="en-US" dirty="0"/>
              <a:t>, auditors may choose to rely upon a client's system of</a:t>
            </a:r>
            <a:r>
              <a:rPr lang="en-US"/>
              <a:t> </a:t>
            </a:r>
            <a:r>
              <a:rPr lang="en-US" b="1" smtClean="0"/>
              <a:t>controls </a:t>
            </a:r>
            <a:r>
              <a:rPr lang="en-US" smtClean="0"/>
              <a:t>as </a:t>
            </a:r>
            <a:r>
              <a:rPr lang="en-US" dirty="0"/>
              <a:t>part of their auditing activities.</a:t>
            </a:r>
            <a:endParaRPr lang="en-IN" dirty="0"/>
          </a:p>
        </p:txBody>
      </p:sp>
    </p:spTree>
    <p:extLst>
      <p:ext uri="{BB962C8B-B14F-4D97-AF65-F5344CB8AC3E}">
        <p14:creationId xmlns="" xmlns:p14="http://schemas.microsoft.com/office/powerpoint/2010/main" val="372496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GUI Testing?</a:t>
            </a:r>
            <a:br>
              <a:rPr lang="en-US" b="1" dirty="0"/>
            </a:br>
            <a:endParaRPr lang="en-US" dirty="0"/>
          </a:p>
        </p:txBody>
      </p:sp>
      <p:sp>
        <p:nvSpPr>
          <p:cNvPr id="3" name="Content Placeholder 2"/>
          <p:cNvSpPr>
            <a:spLocks noGrp="1"/>
          </p:cNvSpPr>
          <p:nvPr>
            <p:ph idx="1"/>
          </p:nvPr>
        </p:nvSpPr>
        <p:spPr/>
        <p:txBody>
          <a:bodyPr/>
          <a:lstStyle/>
          <a:p>
            <a:pPr algn="just"/>
            <a:r>
              <a:rPr lang="en-US" dirty="0"/>
              <a:t>GUI testing is defined as the process of testing the system's Graphical User Interface of the Application Under Test. GUI testing involves checking the screens with the controls like menus, buttons, icons, and all types of bars - toolbar, menu bar, dialog boxes, and windows, etc.</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Smoke testing</a:t>
            </a:r>
            <a:endParaRPr lang="en-IN" b="1" dirty="0"/>
          </a:p>
        </p:txBody>
      </p:sp>
      <p:sp>
        <p:nvSpPr>
          <p:cNvPr id="3" name="Content Placeholder 2"/>
          <p:cNvSpPr>
            <a:spLocks noGrp="1"/>
          </p:cNvSpPr>
          <p:nvPr>
            <p:ph idx="1"/>
          </p:nvPr>
        </p:nvSpPr>
        <p:spPr/>
        <p:txBody>
          <a:bodyPr/>
          <a:lstStyle/>
          <a:p>
            <a:pPr algn="just"/>
            <a:r>
              <a:rPr lang="en-US" b="1" dirty="0"/>
              <a:t>SMOKE TESTING</a:t>
            </a:r>
            <a:r>
              <a:rPr lang="en-US" dirty="0"/>
              <a:t>, also known as “Build </a:t>
            </a:r>
            <a:r>
              <a:rPr lang="en-US" dirty="0" smtClean="0"/>
              <a:t>Verification </a:t>
            </a:r>
            <a:r>
              <a:rPr lang="en-US" b="1" dirty="0" smtClean="0"/>
              <a:t>Testing</a:t>
            </a:r>
            <a:r>
              <a:rPr lang="en-US" dirty="0"/>
              <a:t>”, is a type of software </a:t>
            </a:r>
            <a:r>
              <a:rPr lang="en-US" b="1" dirty="0"/>
              <a:t>testing</a:t>
            </a:r>
            <a:r>
              <a:rPr lang="en-US" dirty="0"/>
              <a:t> that comprises of a non-exhaustive set of </a:t>
            </a:r>
            <a:r>
              <a:rPr lang="en-US" b="1" dirty="0"/>
              <a:t>tests</a:t>
            </a:r>
            <a:r>
              <a:rPr lang="en-US" dirty="0"/>
              <a:t> that aim at ensuring that the most important functions work. The result of this </a:t>
            </a:r>
            <a:r>
              <a:rPr lang="en-US" b="1" dirty="0"/>
              <a:t>testing</a:t>
            </a:r>
            <a:r>
              <a:rPr lang="en-US" dirty="0"/>
              <a:t> is used to decide if a build is stable enough to proceed with further </a:t>
            </a:r>
            <a:r>
              <a:rPr lang="en-US" b="1" dirty="0"/>
              <a:t>testing</a:t>
            </a:r>
            <a:r>
              <a:rPr lang="en-US" dirty="0"/>
              <a:t>.</a:t>
            </a:r>
            <a:endParaRPr lang="en-IN" dirty="0"/>
          </a:p>
        </p:txBody>
      </p:sp>
    </p:spTree>
    <p:extLst>
      <p:ext uri="{BB962C8B-B14F-4D97-AF65-F5344CB8AC3E}">
        <p14:creationId xmlns="" xmlns:p14="http://schemas.microsoft.com/office/powerpoint/2010/main" val="3716941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Manual Support testing</a:t>
            </a:r>
            <a:endParaRPr lang="en-IN" b="1" dirty="0"/>
          </a:p>
        </p:txBody>
      </p:sp>
      <p:sp>
        <p:nvSpPr>
          <p:cNvPr id="3" name="Content Placeholder 2"/>
          <p:cNvSpPr>
            <a:spLocks noGrp="1"/>
          </p:cNvSpPr>
          <p:nvPr>
            <p:ph idx="1"/>
          </p:nvPr>
        </p:nvSpPr>
        <p:spPr/>
        <p:txBody>
          <a:bodyPr/>
          <a:lstStyle/>
          <a:p>
            <a:pPr algn="just"/>
            <a:r>
              <a:rPr lang="en-US" dirty="0"/>
              <a:t>Testing technique that involves testing of all the functions performed by the people while preparing the data and using these data from automated system. it is conducted by testing teams.</a:t>
            </a:r>
            <a:endParaRPr lang="en-IN" dirty="0"/>
          </a:p>
        </p:txBody>
      </p:sp>
    </p:spTree>
    <p:extLst>
      <p:ext uri="{BB962C8B-B14F-4D97-AF65-F5344CB8AC3E}">
        <p14:creationId xmlns="" xmlns:p14="http://schemas.microsoft.com/office/powerpoint/2010/main" val="10240798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AD Hoc Testing/Monkey Testing</a:t>
            </a:r>
            <a:endParaRPr lang="en-IN" b="1" dirty="0"/>
          </a:p>
        </p:txBody>
      </p:sp>
      <p:sp>
        <p:nvSpPr>
          <p:cNvPr id="3" name="Content Placeholder 2"/>
          <p:cNvSpPr>
            <a:spLocks noGrp="1"/>
          </p:cNvSpPr>
          <p:nvPr>
            <p:ph idx="1"/>
          </p:nvPr>
        </p:nvSpPr>
        <p:spPr/>
        <p:txBody>
          <a:bodyPr/>
          <a:lstStyle/>
          <a:p>
            <a:pPr algn="just"/>
            <a:r>
              <a:rPr lang="en-US" dirty="0"/>
              <a:t>Testing performed without planning and documentation - the tester tries to 'break' the system by randomly trying the system's functionality. It is performed by the testing team.</a:t>
            </a:r>
            <a:endParaRPr lang="en-IN" dirty="0"/>
          </a:p>
        </p:txBody>
      </p:sp>
    </p:spTree>
    <p:extLst>
      <p:ext uri="{BB962C8B-B14F-4D97-AF65-F5344CB8AC3E}">
        <p14:creationId xmlns="" xmlns:p14="http://schemas.microsoft.com/office/powerpoint/2010/main" val="3244668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Parallel Testing</a:t>
            </a:r>
            <a:endParaRPr lang="en-IN" b="1" dirty="0"/>
          </a:p>
        </p:txBody>
      </p:sp>
      <p:sp>
        <p:nvSpPr>
          <p:cNvPr id="3" name="Content Placeholder 2"/>
          <p:cNvSpPr>
            <a:spLocks noGrp="1"/>
          </p:cNvSpPr>
          <p:nvPr>
            <p:ph idx="1"/>
          </p:nvPr>
        </p:nvSpPr>
        <p:spPr/>
        <p:txBody>
          <a:bodyPr/>
          <a:lstStyle/>
          <a:p>
            <a:pPr algn="just"/>
            <a:r>
              <a:rPr lang="en-US" dirty="0"/>
              <a:t>Testing technique which has the purpose to ensure that a new application which has replaced its older version has been installed and is running correctly. It is conducted by the testing team. </a:t>
            </a:r>
            <a:endParaRPr lang="en-IN" dirty="0"/>
          </a:p>
        </p:txBody>
      </p:sp>
    </p:spTree>
    <p:extLst>
      <p:ext uri="{BB962C8B-B14F-4D97-AF65-F5344CB8AC3E}">
        <p14:creationId xmlns="" xmlns:p14="http://schemas.microsoft.com/office/powerpoint/2010/main" val="2321757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Execution Testing</a:t>
            </a:r>
            <a:endParaRPr lang="en-IN" b="1" dirty="0"/>
          </a:p>
        </p:txBody>
      </p:sp>
      <p:sp>
        <p:nvSpPr>
          <p:cNvPr id="3" name="Content Placeholder 2"/>
          <p:cNvSpPr>
            <a:spLocks noGrp="1"/>
          </p:cNvSpPr>
          <p:nvPr>
            <p:ph idx="1"/>
          </p:nvPr>
        </p:nvSpPr>
        <p:spPr/>
        <p:txBody>
          <a:bodyPr/>
          <a:lstStyle/>
          <a:p>
            <a:r>
              <a:rPr lang="en-IN" dirty="0" smtClean="0"/>
              <a:t>Alpha Testing</a:t>
            </a:r>
          </a:p>
          <a:p>
            <a:r>
              <a:rPr lang="en-IN" dirty="0" smtClean="0"/>
              <a:t>Beta Testing</a:t>
            </a:r>
            <a:endParaRPr lang="en-IN" dirty="0"/>
          </a:p>
        </p:txBody>
      </p:sp>
    </p:spTree>
    <p:extLst>
      <p:ext uri="{BB962C8B-B14F-4D97-AF65-F5344CB8AC3E}">
        <p14:creationId xmlns="" xmlns:p14="http://schemas.microsoft.com/office/powerpoint/2010/main" val="2151009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Operation Testing</a:t>
            </a:r>
            <a:endParaRPr lang="en-IN" b="1" dirty="0"/>
          </a:p>
        </p:txBody>
      </p:sp>
      <p:sp>
        <p:nvSpPr>
          <p:cNvPr id="3" name="Content Placeholder 2"/>
          <p:cNvSpPr>
            <a:spLocks noGrp="1"/>
          </p:cNvSpPr>
          <p:nvPr>
            <p:ph idx="1"/>
          </p:nvPr>
        </p:nvSpPr>
        <p:spPr/>
        <p:txBody>
          <a:bodyPr/>
          <a:lstStyle/>
          <a:p>
            <a:pPr algn="just"/>
            <a:r>
              <a:rPr lang="en-US" dirty="0"/>
              <a:t>Testing technique conducted to evaluate a system or component in its operational environment. Usually it is performed by testing teams. </a:t>
            </a:r>
            <a:endParaRPr lang="en-IN" dirty="0"/>
          </a:p>
        </p:txBody>
      </p:sp>
    </p:spTree>
    <p:extLst>
      <p:ext uri="{BB962C8B-B14F-4D97-AF65-F5344CB8AC3E}">
        <p14:creationId xmlns="" xmlns:p14="http://schemas.microsoft.com/office/powerpoint/2010/main" val="1711878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Compliance Testing</a:t>
            </a:r>
            <a:endParaRPr lang="en-IN" b="1" dirty="0"/>
          </a:p>
        </p:txBody>
      </p:sp>
      <p:sp>
        <p:nvSpPr>
          <p:cNvPr id="3" name="Content Placeholder 2"/>
          <p:cNvSpPr>
            <a:spLocks noGrp="1"/>
          </p:cNvSpPr>
          <p:nvPr>
            <p:ph idx="1"/>
          </p:nvPr>
        </p:nvSpPr>
        <p:spPr/>
        <p:txBody>
          <a:bodyPr/>
          <a:lstStyle/>
          <a:p>
            <a:pPr algn="just"/>
            <a:r>
              <a:rPr lang="en-US" dirty="0"/>
              <a:t>Type of testing which checks whether the system was developed in accordance with standards, procedures and guidelines. It is usually performed by external companies</a:t>
            </a:r>
            <a:endParaRPr lang="en-IN" dirty="0"/>
          </a:p>
        </p:txBody>
      </p:sp>
    </p:spTree>
    <p:extLst>
      <p:ext uri="{BB962C8B-B14F-4D97-AF65-F5344CB8AC3E}">
        <p14:creationId xmlns="" xmlns:p14="http://schemas.microsoft.com/office/powerpoint/2010/main" val="2110934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Usability Testing</a:t>
            </a:r>
            <a:endParaRPr lang="en-IN" b="1" dirty="0"/>
          </a:p>
        </p:txBody>
      </p:sp>
      <p:sp>
        <p:nvSpPr>
          <p:cNvPr id="3" name="Content Placeholder 2"/>
          <p:cNvSpPr>
            <a:spLocks noGrp="1"/>
          </p:cNvSpPr>
          <p:nvPr>
            <p:ph idx="1"/>
          </p:nvPr>
        </p:nvSpPr>
        <p:spPr/>
        <p:txBody>
          <a:bodyPr/>
          <a:lstStyle/>
          <a:p>
            <a:pPr algn="just"/>
            <a:r>
              <a:rPr lang="en-US" dirty="0"/>
              <a:t>Testing technique which verifies the ease with which a user can learn to operate, prepare inputs for, and interpret outputs of a system or component. It is usually performed by end users. </a:t>
            </a:r>
            <a:endParaRPr lang="en-IN" dirty="0"/>
          </a:p>
        </p:txBody>
      </p:sp>
    </p:spTree>
    <p:extLst>
      <p:ext uri="{BB962C8B-B14F-4D97-AF65-F5344CB8AC3E}">
        <p14:creationId xmlns="" xmlns:p14="http://schemas.microsoft.com/office/powerpoint/2010/main" val="1145213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Decision Table Testing</a:t>
            </a:r>
            <a:endParaRPr lang="en-IN" b="1" dirty="0"/>
          </a:p>
        </p:txBody>
      </p:sp>
      <p:sp>
        <p:nvSpPr>
          <p:cNvPr id="3" name="Content Placeholder 2"/>
          <p:cNvSpPr>
            <a:spLocks noGrp="1"/>
          </p:cNvSpPr>
          <p:nvPr>
            <p:ph idx="1"/>
          </p:nvPr>
        </p:nvSpPr>
        <p:spPr/>
        <p:txBody>
          <a:bodyPr/>
          <a:lstStyle/>
          <a:p>
            <a:pPr algn="just"/>
            <a:r>
              <a:rPr lang="en-US" dirty="0"/>
              <a:t>Type of software testing where each condition/decision is executed by setting it on true/false. It is typically made by the automation testing teams.</a:t>
            </a:r>
            <a:endParaRPr lang="en-IN" dirty="0"/>
          </a:p>
        </p:txBody>
      </p:sp>
    </p:spTree>
    <p:extLst>
      <p:ext uri="{BB962C8B-B14F-4D97-AF65-F5344CB8AC3E}">
        <p14:creationId xmlns="" xmlns:p14="http://schemas.microsoft.com/office/powerpoint/2010/main" val="37299214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Documentation Testing</a:t>
            </a:r>
            <a:endParaRPr lang="en-IN" b="1" dirty="0"/>
          </a:p>
        </p:txBody>
      </p:sp>
      <p:sp>
        <p:nvSpPr>
          <p:cNvPr id="3" name="Content Placeholder 2"/>
          <p:cNvSpPr>
            <a:spLocks noGrp="1"/>
          </p:cNvSpPr>
          <p:nvPr>
            <p:ph idx="1"/>
          </p:nvPr>
        </p:nvSpPr>
        <p:spPr/>
        <p:txBody>
          <a:bodyPr/>
          <a:lstStyle/>
          <a:p>
            <a:pPr algn="just"/>
            <a:r>
              <a:rPr lang="en-US" dirty="0"/>
              <a:t>Documentation Testing involves testing of the documented artifacts that are usually developed before or during the testing of Software. Documentation for Software testing helps in </a:t>
            </a:r>
            <a:r>
              <a:rPr lang="en-US" b="1" dirty="0"/>
              <a:t>estimating</a:t>
            </a:r>
            <a:r>
              <a:rPr lang="en-US" dirty="0"/>
              <a:t> the testing effort required, test coverage, requirement tracking/tracing, etc.</a:t>
            </a:r>
            <a:endParaRPr lang="en-IN" dirty="0"/>
          </a:p>
        </p:txBody>
      </p:sp>
    </p:spTree>
    <p:extLst>
      <p:ext uri="{BB962C8B-B14F-4D97-AF65-F5344CB8AC3E}">
        <p14:creationId xmlns="" xmlns:p14="http://schemas.microsoft.com/office/powerpoint/2010/main" val="135162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lstStyle/>
          <a:p>
            <a:pPr algn="just"/>
            <a:r>
              <a:rPr lang="en-US" dirty="0"/>
              <a:t>you will see say homepage it is the GUI (graphical user interface) of the site. A user does not see the source code. The interface is visible to the user. Especially the focus is on the design structure, images that they are working properly or not.</a:t>
            </a:r>
          </a:p>
        </p:txBody>
      </p:sp>
      <p:pic>
        <p:nvPicPr>
          <p:cNvPr id="16386" name="Picture 2" descr="GUI Testing: Complete Guide"/>
          <p:cNvPicPr>
            <a:picLocks noChangeAspect="1" noChangeArrowheads="1"/>
          </p:cNvPicPr>
          <p:nvPr/>
        </p:nvPicPr>
        <p:blipFill>
          <a:blip r:embed="rId2"/>
          <a:srcRect/>
          <a:stretch>
            <a:fillRect/>
          </a:stretch>
        </p:blipFill>
        <p:spPr bwMode="auto">
          <a:xfrm>
            <a:off x="0" y="3124200"/>
            <a:ext cx="9152764" cy="3733800"/>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Training Testing</a:t>
            </a:r>
            <a:endParaRPr lang="en-IN" dirty="0"/>
          </a:p>
        </p:txBody>
      </p:sp>
      <p:sp>
        <p:nvSpPr>
          <p:cNvPr id="3" name="Content Placeholder 2"/>
          <p:cNvSpPr>
            <a:spLocks noGrp="1"/>
          </p:cNvSpPr>
          <p:nvPr>
            <p:ph idx="1"/>
          </p:nvPr>
        </p:nvSpPr>
        <p:spPr/>
        <p:txBody>
          <a:bodyPr/>
          <a:lstStyle/>
          <a:p>
            <a:r>
              <a:rPr lang="en-IN" dirty="0" smtClean="0"/>
              <a:t>Training must be given to users who will be using the system in future.</a:t>
            </a:r>
          </a:p>
          <a:p>
            <a:r>
              <a:rPr lang="en-IN" dirty="0" smtClean="0"/>
              <a:t>Distance learning training</a:t>
            </a:r>
          </a:p>
          <a:p>
            <a:endParaRPr lang="en-IN" dirty="0"/>
          </a:p>
        </p:txBody>
      </p:sp>
    </p:spTree>
    <p:extLst>
      <p:ext uri="{BB962C8B-B14F-4D97-AF65-F5344CB8AC3E}">
        <p14:creationId xmlns="" xmlns:p14="http://schemas.microsoft.com/office/powerpoint/2010/main" val="703948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Rapid Testing</a:t>
            </a:r>
            <a:endParaRPr lang="en-IN" dirty="0"/>
          </a:p>
        </p:txBody>
      </p:sp>
      <p:sp>
        <p:nvSpPr>
          <p:cNvPr id="3" name="Content Placeholder 2"/>
          <p:cNvSpPr>
            <a:spLocks noGrp="1"/>
          </p:cNvSpPr>
          <p:nvPr>
            <p:ph idx="1"/>
          </p:nvPr>
        </p:nvSpPr>
        <p:spPr/>
        <p:txBody>
          <a:bodyPr/>
          <a:lstStyle/>
          <a:p>
            <a:r>
              <a:rPr lang="en-IN" dirty="0" smtClean="0"/>
              <a:t>Exploratory testing which is used when there is too little time to obtain full test coverage.</a:t>
            </a:r>
          </a:p>
          <a:p>
            <a:r>
              <a:rPr lang="en-IN" dirty="0" smtClean="0"/>
              <a:t>It finds biggest bugs in shortest time.</a:t>
            </a:r>
            <a:endParaRPr lang="en-IN" dirty="0"/>
          </a:p>
        </p:txBody>
      </p:sp>
    </p:spTree>
    <p:extLst>
      <p:ext uri="{BB962C8B-B14F-4D97-AF65-F5344CB8AC3E}">
        <p14:creationId xmlns="" xmlns:p14="http://schemas.microsoft.com/office/powerpoint/2010/main" val="3864851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Control flow graph</a:t>
            </a:r>
            <a:endParaRPr lang="en-IN" b="1" dirty="0"/>
          </a:p>
        </p:txBody>
      </p:sp>
      <p:sp>
        <p:nvSpPr>
          <p:cNvPr id="3" name="Content Placeholder 2"/>
          <p:cNvSpPr>
            <a:spLocks noGrp="1"/>
          </p:cNvSpPr>
          <p:nvPr>
            <p:ph idx="1"/>
          </p:nvPr>
        </p:nvSpPr>
        <p:spPr/>
        <p:txBody>
          <a:bodyPr/>
          <a:lstStyle/>
          <a:p>
            <a:pPr algn="just"/>
            <a:r>
              <a:rPr lang="en-IN" dirty="0" smtClean="0"/>
              <a:t>Dominators: when we start from the start of the program.</a:t>
            </a:r>
          </a:p>
          <a:p>
            <a:pPr algn="just"/>
            <a:r>
              <a:rPr lang="en-IN" dirty="0" smtClean="0"/>
              <a:t>Post Dominators: From any point of the application.</a:t>
            </a:r>
          </a:p>
          <a:p>
            <a:pPr algn="just"/>
            <a:r>
              <a:rPr lang="en-IN" dirty="0" smtClean="0"/>
              <a:t>Data Dependence Flow: depends on the data input.</a:t>
            </a:r>
          </a:p>
          <a:p>
            <a:pPr algn="just"/>
            <a:r>
              <a:rPr lang="en-IN" dirty="0" smtClean="0"/>
              <a:t>Control dependence flow: defined the flow of instructions.</a:t>
            </a:r>
            <a:endParaRPr lang="en-IN" dirty="0"/>
          </a:p>
        </p:txBody>
      </p:sp>
    </p:spTree>
    <p:extLst>
      <p:ext uri="{BB962C8B-B14F-4D97-AF65-F5344CB8AC3E}">
        <p14:creationId xmlns="" xmlns:p14="http://schemas.microsoft.com/office/powerpoint/2010/main" val="652358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Steps for generating test cases</a:t>
            </a:r>
            <a:endParaRPr lang="en-IN" b="1" dirty="0"/>
          </a:p>
        </p:txBody>
      </p:sp>
      <p:sp>
        <p:nvSpPr>
          <p:cNvPr id="3" name="Content Placeholder 2"/>
          <p:cNvSpPr>
            <a:spLocks noGrp="1"/>
          </p:cNvSpPr>
          <p:nvPr>
            <p:ph idx="1"/>
          </p:nvPr>
        </p:nvSpPr>
        <p:spPr/>
        <p:txBody>
          <a:bodyPr>
            <a:normAutofit fontScale="92500" lnSpcReduction="20000"/>
          </a:bodyPr>
          <a:lstStyle/>
          <a:p>
            <a:r>
              <a:rPr lang="en-IN" dirty="0" smtClean="0"/>
              <a:t>Analyse requirements</a:t>
            </a:r>
          </a:p>
          <a:p>
            <a:r>
              <a:rPr lang="en-IN" dirty="0" smtClean="0"/>
              <a:t>Identify category</a:t>
            </a:r>
          </a:p>
          <a:p>
            <a:r>
              <a:rPr lang="en-IN" dirty="0" smtClean="0"/>
              <a:t>Partition categories</a:t>
            </a:r>
          </a:p>
          <a:p>
            <a:r>
              <a:rPr lang="en-IN" dirty="0" smtClean="0"/>
              <a:t>Identification of categories</a:t>
            </a:r>
          </a:p>
          <a:p>
            <a:r>
              <a:rPr lang="en-IN" dirty="0" smtClean="0"/>
              <a:t>Identification of constraints</a:t>
            </a:r>
          </a:p>
          <a:p>
            <a:r>
              <a:rPr lang="en-IN" dirty="0" smtClean="0"/>
              <a:t>Creating test cases</a:t>
            </a:r>
          </a:p>
          <a:p>
            <a:r>
              <a:rPr lang="en-IN" dirty="0" smtClean="0"/>
              <a:t>Processing test cases</a:t>
            </a:r>
          </a:p>
          <a:p>
            <a:r>
              <a:rPr lang="en-IN" dirty="0" smtClean="0"/>
              <a:t>Evaluate the output</a:t>
            </a:r>
          </a:p>
          <a:p>
            <a:r>
              <a:rPr lang="en-IN" dirty="0" smtClean="0"/>
              <a:t>Generate test set</a:t>
            </a:r>
            <a:endParaRPr lang="en-IN" dirty="0"/>
          </a:p>
        </p:txBody>
      </p:sp>
    </p:spTree>
    <p:extLst>
      <p:ext uri="{BB962C8B-B14F-4D97-AF65-F5344CB8AC3E}">
        <p14:creationId xmlns="" xmlns:p14="http://schemas.microsoft.com/office/powerpoint/2010/main" val="19062612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Risk Associated with new technologies</a:t>
            </a:r>
            <a:endParaRPr lang="en-IN" b="1" dirty="0"/>
          </a:p>
        </p:txBody>
      </p:sp>
      <p:sp>
        <p:nvSpPr>
          <p:cNvPr id="3" name="Content Placeholder 2"/>
          <p:cNvSpPr>
            <a:spLocks noGrp="1"/>
          </p:cNvSpPr>
          <p:nvPr>
            <p:ph idx="1"/>
          </p:nvPr>
        </p:nvSpPr>
        <p:spPr>
          <a:xfrm>
            <a:off x="457200" y="1656184"/>
            <a:ext cx="8229600" cy="5373216"/>
          </a:xfrm>
        </p:spPr>
        <p:txBody>
          <a:bodyPr>
            <a:normAutofit fontScale="70000" lnSpcReduction="20000"/>
          </a:bodyPr>
          <a:lstStyle/>
          <a:p>
            <a:pPr algn="just"/>
            <a:r>
              <a:rPr lang="en-IN" dirty="0" smtClean="0"/>
              <a:t>Unproven Technology</a:t>
            </a:r>
          </a:p>
          <a:p>
            <a:pPr algn="just"/>
            <a:r>
              <a:rPr lang="en-IN" dirty="0" smtClean="0"/>
              <a:t>Technology itself is defective or not matured enough to use</a:t>
            </a:r>
          </a:p>
          <a:p>
            <a:pPr algn="just"/>
            <a:r>
              <a:rPr lang="en-IN" dirty="0" smtClean="0"/>
              <a:t>Technology is inefficient as it is not matured</a:t>
            </a:r>
          </a:p>
          <a:p>
            <a:pPr algn="just"/>
            <a:r>
              <a:rPr lang="en-IN" dirty="0" smtClean="0"/>
              <a:t>Technology is incompatible with other technologies already in use</a:t>
            </a:r>
          </a:p>
          <a:p>
            <a:pPr algn="just"/>
            <a:r>
              <a:rPr lang="en-IN" dirty="0" smtClean="0"/>
              <a:t>New technology makes existing technology obsolete </a:t>
            </a:r>
          </a:p>
          <a:p>
            <a:pPr algn="just"/>
            <a:r>
              <a:rPr lang="en-IN" dirty="0" smtClean="0"/>
              <a:t>Variation between technology delivered and documentation provided</a:t>
            </a:r>
          </a:p>
          <a:p>
            <a:pPr algn="just"/>
            <a:r>
              <a:rPr lang="en-IN" dirty="0" smtClean="0"/>
              <a:t>Lack of developers / user’s competences to use new technology</a:t>
            </a:r>
          </a:p>
          <a:p>
            <a:pPr algn="just"/>
            <a:r>
              <a:rPr lang="en-IN" dirty="0" smtClean="0"/>
              <a:t>Lack of knowledge and skill for optional usage of technology</a:t>
            </a:r>
          </a:p>
          <a:p>
            <a:pPr algn="just"/>
            <a:r>
              <a:rPr lang="en-IN" dirty="0" smtClean="0"/>
              <a:t>Technology is not incorporated into organization’s process definition</a:t>
            </a:r>
          </a:p>
          <a:p>
            <a:pPr algn="just"/>
            <a:r>
              <a:rPr lang="en-IN" dirty="0" smtClean="0"/>
              <a:t>Technology leads to obsolescence of existing development/testing tools</a:t>
            </a:r>
          </a:p>
          <a:p>
            <a:pPr algn="just"/>
            <a:r>
              <a:rPr lang="en-IN" dirty="0" smtClean="0"/>
              <a:t>Inadequate support for technology from vendor</a:t>
            </a:r>
            <a:endParaRPr lang="en-IN" dirty="0"/>
          </a:p>
        </p:txBody>
      </p:sp>
    </p:spTree>
    <p:extLst>
      <p:ext uri="{BB962C8B-B14F-4D97-AF65-F5344CB8AC3E}">
        <p14:creationId xmlns="" xmlns:p14="http://schemas.microsoft.com/office/powerpoint/2010/main" val="11835361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Process Maturity level of technology</a:t>
            </a:r>
            <a:endParaRPr lang="en-IN" b="1" dirty="0"/>
          </a:p>
        </p:txBody>
      </p:sp>
      <p:sp>
        <p:nvSpPr>
          <p:cNvPr id="3" name="Content Placeholder 2"/>
          <p:cNvSpPr>
            <a:spLocks noGrp="1"/>
          </p:cNvSpPr>
          <p:nvPr>
            <p:ph idx="1"/>
          </p:nvPr>
        </p:nvSpPr>
        <p:spPr/>
        <p:txBody>
          <a:bodyPr/>
          <a:lstStyle/>
          <a:p>
            <a:pPr algn="just"/>
            <a:r>
              <a:rPr lang="en-IN" dirty="0" err="1" smtClean="0"/>
              <a:t>Adhoc</a:t>
            </a:r>
            <a:r>
              <a:rPr lang="en-IN" dirty="0" smtClean="0"/>
              <a:t> usage of new technology</a:t>
            </a:r>
          </a:p>
          <a:p>
            <a:pPr algn="just"/>
            <a:r>
              <a:rPr lang="en-IN" dirty="0" smtClean="0"/>
              <a:t>Managed usage of new technology</a:t>
            </a:r>
          </a:p>
          <a:p>
            <a:pPr algn="just"/>
            <a:r>
              <a:rPr lang="en-IN" dirty="0" smtClean="0"/>
              <a:t>Defined usage of new technology</a:t>
            </a:r>
          </a:p>
          <a:p>
            <a:pPr algn="just"/>
            <a:r>
              <a:rPr lang="en-IN" dirty="0" smtClean="0"/>
              <a:t>Quantitatively managed usage of new technology</a:t>
            </a:r>
          </a:p>
          <a:p>
            <a:pPr algn="just"/>
            <a:r>
              <a:rPr lang="en-IN" dirty="0" smtClean="0"/>
              <a:t>Optimized use of technology</a:t>
            </a:r>
          </a:p>
          <a:p>
            <a:pPr algn="just"/>
            <a:endParaRPr lang="en-IN" dirty="0"/>
          </a:p>
        </p:txBody>
      </p:sp>
    </p:spTree>
    <p:extLst>
      <p:ext uri="{BB962C8B-B14F-4D97-AF65-F5344CB8AC3E}">
        <p14:creationId xmlns="" xmlns:p14="http://schemas.microsoft.com/office/powerpoint/2010/main" val="6313216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  Testing of Internal Controls</a:t>
            </a:r>
            <a:endParaRPr lang="en-IN" b="1" dirty="0"/>
          </a:p>
        </p:txBody>
      </p:sp>
      <p:sp>
        <p:nvSpPr>
          <p:cNvPr id="3" name="Content Placeholder 2"/>
          <p:cNvSpPr>
            <a:spLocks noGrp="1"/>
          </p:cNvSpPr>
          <p:nvPr>
            <p:ph idx="1"/>
          </p:nvPr>
        </p:nvSpPr>
        <p:spPr/>
        <p:txBody>
          <a:bodyPr>
            <a:normAutofit fontScale="92500"/>
          </a:bodyPr>
          <a:lstStyle/>
          <a:p>
            <a:pPr algn="just"/>
            <a:r>
              <a:rPr lang="en-IN" b="1" dirty="0" smtClean="0"/>
              <a:t>Testing of Transaction Processing Control</a:t>
            </a:r>
          </a:p>
          <a:p>
            <a:pPr marL="514350" indent="-514350" algn="just">
              <a:buAutoNum type="arabicPeriod"/>
            </a:pPr>
            <a:r>
              <a:rPr lang="en-IN" dirty="0" smtClean="0"/>
              <a:t>Transaction Organization</a:t>
            </a:r>
          </a:p>
          <a:p>
            <a:pPr marL="514350" indent="-514350" algn="just">
              <a:buAutoNum type="arabicPeriod"/>
            </a:pPr>
            <a:r>
              <a:rPr lang="en-IN" dirty="0" smtClean="0"/>
              <a:t>Transaction Entry in System</a:t>
            </a:r>
          </a:p>
          <a:p>
            <a:pPr marL="514350" indent="-514350" algn="just">
              <a:buAutoNum type="arabicPeriod"/>
            </a:pPr>
            <a:r>
              <a:rPr lang="en-IN" dirty="0" smtClean="0"/>
              <a:t>Transaction communication outside/ within the system</a:t>
            </a:r>
          </a:p>
          <a:p>
            <a:pPr marL="514350" indent="-514350" algn="just">
              <a:buAutoNum type="arabicPeriod"/>
            </a:pPr>
            <a:r>
              <a:rPr lang="en-IN" dirty="0" smtClean="0"/>
              <a:t>Transaction processing by the system</a:t>
            </a:r>
          </a:p>
          <a:p>
            <a:pPr marL="514350" indent="-514350" algn="just">
              <a:buAutoNum type="arabicPeriod"/>
            </a:pPr>
            <a:r>
              <a:rPr lang="en-IN" dirty="0" smtClean="0"/>
              <a:t>Storage and retrieval of data from the database</a:t>
            </a:r>
          </a:p>
          <a:p>
            <a:pPr marL="514350" indent="-514350" algn="just">
              <a:buAutoNum type="arabicPeriod"/>
            </a:pPr>
            <a:r>
              <a:rPr lang="en-IN" dirty="0" smtClean="0"/>
              <a:t>Transaction output</a:t>
            </a:r>
            <a:endParaRPr lang="en-IN" dirty="0"/>
          </a:p>
        </p:txBody>
      </p:sp>
    </p:spTree>
    <p:extLst>
      <p:ext uri="{BB962C8B-B14F-4D97-AF65-F5344CB8AC3E}">
        <p14:creationId xmlns="" xmlns:p14="http://schemas.microsoft.com/office/powerpoint/2010/main" val="37814620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997152"/>
          </a:xfrm>
        </p:spPr>
        <p:txBody>
          <a:bodyPr>
            <a:normAutofit fontScale="85000" lnSpcReduction="10000"/>
          </a:bodyPr>
          <a:lstStyle/>
          <a:p>
            <a:r>
              <a:rPr lang="en-IN" b="1" dirty="0" smtClean="0"/>
              <a:t>Testing Security Control</a:t>
            </a:r>
            <a:endParaRPr lang="en-IN" dirty="0" smtClean="0"/>
          </a:p>
          <a:p>
            <a:pPr marL="514350" indent="-514350">
              <a:buAutoNum type="arabicPeriod"/>
            </a:pPr>
            <a:r>
              <a:rPr lang="en-IN" dirty="0" smtClean="0"/>
              <a:t>Points of Penetration</a:t>
            </a:r>
          </a:p>
          <a:p>
            <a:pPr marL="514350" indent="-514350">
              <a:buAutoNum type="arabicPeriod"/>
            </a:pPr>
            <a:r>
              <a:rPr lang="en-IN" dirty="0" smtClean="0"/>
              <a:t>Vulnerable Points</a:t>
            </a:r>
          </a:p>
          <a:p>
            <a:pPr marL="514350" indent="-514350">
              <a:buAutoNum type="arabicPeriod"/>
            </a:pPr>
            <a:r>
              <a:rPr lang="en-IN" dirty="0" smtClean="0"/>
              <a:t>Attributes of effective Security Control</a:t>
            </a:r>
          </a:p>
          <a:p>
            <a:r>
              <a:rPr lang="en-IN" dirty="0" smtClean="0"/>
              <a:t>Simplicity</a:t>
            </a:r>
          </a:p>
          <a:p>
            <a:r>
              <a:rPr lang="en-IN" dirty="0" smtClean="0"/>
              <a:t>Failure </a:t>
            </a:r>
          </a:p>
          <a:p>
            <a:r>
              <a:rPr lang="en-IN" dirty="0" smtClean="0"/>
              <a:t>Open design</a:t>
            </a:r>
          </a:p>
          <a:p>
            <a:r>
              <a:rPr lang="en-IN" dirty="0" smtClean="0"/>
              <a:t>Privileges</a:t>
            </a:r>
          </a:p>
          <a:p>
            <a:r>
              <a:rPr lang="en-IN" dirty="0" smtClean="0"/>
              <a:t>Acceptability</a:t>
            </a:r>
          </a:p>
          <a:p>
            <a:r>
              <a:rPr lang="en-IN" dirty="0" smtClean="0"/>
              <a:t>Defence in system</a:t>
            </a:r>
          </a:p>
          <a:p>
            <a:r>
              <a:rPr lang="en-IN" dirty="0" smtClean="0"/>
              <a:t>Compromised recording</a:t>
            </a:r>
            <a:endParaRPr lang="en-IN" dirty="0"/>
          </a:p>
          <a:p>
            <a:endParaRPr lang="en-IN" dirty="0" smtClean="0"/>
          </a:p>
        </p:txBody>
      </p:sp>
    </p:spTree>
    <p:extLst>
      <p:ext uri="{BB962C8B-B14F-4D97-AF65-F5344CB8AC3E}">
        <p14:creationId xmlns="" xmlns:p14="http://schemas.microsoft.com/office/powerpoint/2010/main" val="3579844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COTS testing</a:t>
            </a:r>
            <a:endParaRPr lang="en-IN" b="1" dirty="0"/>
          </a:p>
        </p:txBody>
      </p:sp>
      <p:sp>
        <p:nvSpPr>
          <p:cNvPr id="3" name="Content Placeholder 2"/>
          <p:cNvSpPr>
            <a:spLocks noGrp="1"/>
          </p:cNvSpPr>
          <p:nvPr>
            <p:ph idx="1"/>
          </p:nvPr>
        </p:nvSpPr>
        <p:spPr/>
        <p:txBody>
          <a:bodyPr>
            <a:normAutofit lnSpcReduction="10000"/>
          </a:bodyPr>
          <a:lstStyle/>
          <a:p>
            <a:r>
              <a:rPr lang="en-IN" dirty="0" smtClean="0"/>
              <a:t>“Commercially of the Shelf”</a:t>
            </a:r>
          </a:p>
          <a:p>
            <a:r>
              <a:rPr lang="en-IN" dirty="0" smtClean="0"/>
              <a:t>Available in market and used for development or testing as a tool</a:t>
            </a:r>
          </a:p>
          <a:p>
            <a:r>
              <a:rPr lang="en-IN" b="1" dirty="0" smtClean="0"/>
              <a:t>Benefits:</a:t>
            </a:r>
          </a:p>
          <a:p>
            <a:r>
              <a:rPr lang="en-IN" dirty="0" smtClean="0"/>
              <a:t>Cost effective</a:t>
            </a:r>
          </a:p>
          <a:p>
            <a:r>
              <a:rPr lang="en-IN" dirty="0" smtClean="0"/>
              <a:t>Less investment in time and resources</a:t>
            </a:r>
          </a:p>
          <a:p>
            <a:r>
              <a:rPr lang="en-IN" dirty="0" smtClean="0"/>
              <a:t>Not required domain knowledge</a:t>
            </a:r>
          </a:p>
          <a:p>
            <a:r>
              <a:rPr lang="en-IN" dirty="0" smtClean="0"/>
              <a:t>Cost of delivery is less</a:t>
            </a:r>
          </a:p>
          <a:p>
            <a:endParaRPr lang="en-IN" dirty="0"/>
          </a:p>
        </p:txBody>
      </p:sp>
    </p:spTree>
    <p:extLst>
      <p:ext uri="{BB962C8B-B14F-4D97-AF65-F5344CB8AC3E}">
        <p14:creationId xmlns="" xmlns:p14="http://schemas.microsoft.com/office/powerpoint/2010/main" val="41626700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997152"/>
          </a:xfrm>
        </p:spPr>
        <p:txBody>
          <a:bodyPr>
            <a:normAutofit fontScale="85000" lnSpcReduction="10000"/>
          </a:bodyPr>
          <a:lstStyle/>
          <a:p>
            <a:pPr algn="just"/>
            <a:r>
              <a:rPr lang="en-IN" b="1" dirty="0" smtClean="0"/>
              <a:t>Challenges:</a:t>
            </a:r>
          </a:p>
          <a:p>
            <a:pPr algn="just"/>
            <a:r>
              <a:rPr lang="en-IN" dirty="0" smtClean="0"/>
              <a:t>Evaluation of Software</a:t>
            </a:r>
          </a:p>
          <a:p>
            <a:pPr algn="just"/>
            <a:r>
              <a:rPr lang="en-IN" dirty="0" smtClean="0"/>
              <a:t>Assessment of software</a:t>
            </a:r>
          </a:p>
          <a:p>
            <a:pPr algn="just"/>
            <a:r>
              <a:rPr lang="en-IN" b="1" dirty="0" smtClean="0"/>
              <a:t>COTS Test process:</a:t>
            </a:r>
          </a:p>
          <a:p>
            <a:pPr algn="just"/>
            <a:r>
              <a:rPr lang="en-IN" dirty="0" smtClean="0"/>
              <a:t>Assure completeness of specification</a:t>
            </a:r>
          </a:p>
          <a:p>
            <a:pPr algn="just"/>
            <a:r>
              <a:rPr lang="en-IN" dirty="0" smtClean="0"/>
              <a:t>Define critical success factor of buying</a:t>
            </a:r>
          </a:p>
          <a:p>
            <a:pPr algn="just"/>
            <a:r>
              <a:rPr lang="en-IN" dirty="0" smtClean="0"/>
              <a:t>Assure COTS can integrated with business</a:t>
            </a:r>
          </a:p>
          <a:p>
            <a:pPr algn="just"/>
            <a:r>
              <a:rPr lang="en-IN" dirty="0" smtClean="0"/>
              <a:t>Demonstrate COTS</a:t>
            </a:r>
          </a:p>
          <a:p>
            <a:pPr algn="just"/>
            <a:r>
              <a:rPr lang="en-IN" dirty="0" smtClean="0"/>
              <a:t>Demonstrate to vendor</a:t>
            </a:r>
          </a:p>
          <a:p>
            <a:pPr algn="just"/>
            <a:r>
              <a:rPr lang="en-IN" dirty="0" smtClean="0"/>
              <a:t>Demonstrate to customer</a:t>
            </a:r>
          </a:p>
          <a:p>
            <a:pPr algn="just"/>
            <a:r>
              <a:rPr lang="en-IN" dirty="0" smtClean="0"/>
              <a:t>Evaluate people fit</a:t>
            </a:r>
          </a:p>
          <a:p>
            <a:pPr algn="just"/>
            <a:endParaRPr lang="en-IN" dirty="0"/>
          </a:p>
        </p:txBody>
      </p:sp>
    </p:spTree>
    <p:extLst>
      <p:ext uri="{BB962C8B-B14F-4D97-AF65-F5344CB8AC3E}">
        <p14:creationId xmlns="" xmlns:p14="http://schemas.microsoft.com/office/powerpoint/2010/main" val="204388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GUI Testing Techniques / Methods</a:t>
            </a:r>
            <a:br>
              <a:rPr lang="en-US" b="1" dirty="0"/>
            </a:br>
            <a:endParaRPr lang="en-US" dirty="0"/>
          </a:p>
        </p:txBody>
      </p:sp>
      <p:sp>
        <p:nvSpPr>
          <p:cNvPr id="3" name="Content Placeholder 2"/>
          <p:cNvSpPr>
            <a:spLocks noGrp="1"/>
          </p:cNvSpPr>
          <p:nvPr>
            <p:ph idx="1"/>
          </p:nvPr>
        </p:nvSpPr>
        <p:spPr/>
        <p:txBody>
          <a:bodyPr/>
          <a:lstStyle/>
          <a:p>
            <a:pPr algn="just"/>
            <a:r>
              <a:rPr lang="en-US" b="1" dirty="0"/>
              <a:t>Manual Based </a:t>
            </a:r>
            <a:r>
              <a:rPr lang="en-US" b="1" dirty="0" smtClean="0"/>
              <a:t>Testing: </a:t>
            </a:r>
            <a:r>
              <a:rPr lang="en-US" dirty="0"/>
              <a:t>Under this approach, graphical screens are checked manually by testers in conformance with the requirements stated in the business requirements document.</a:t>
            </a:r>
          </a:p>
        </p:txBody>
      </p:sp>
      <p:pic>
        <p:nvPicPr>
          <p:cNvPr id="18434" name="Picture 2" descr="GUI Testing: Complete Guide"/>
          <p:cNvPicPr>
            <a:picLocks noChangeAspect="1" noChangeArrowheads="1"/>
          </p:cNvPicPr>
          <p:nvPr/>
        </p:nvPicPr>
        <p:blipFill>
          <a:blip r:embed="rId2"/>
          <a:srcRect/>
          <a:stretch>
            <a:fillRect/>
          </a:stretch>
        </p:blipFill>
        <p:spPr bwMode="auto">
          <a:xfrm>
            <a:off x="2895600" y="3657600"/>
            <a:ext cx="5984030" cy="3048000"/>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Client Server Testing</a:t>
            </a:r>
            <a:endParaRPr lang="en-IN" b="1" dirty="0"/>
          </a:p>
        </p:txBody>
      </p:sp>
      <p:sp>
        <p:nvSpPr>
          <p:cNvPr id="3" name="Content Placeholder 2"/>
          <p:cNvSpPr>
            <a:spLocks noGrp="1"/>
          </p:cNvSpPr>
          <p:nvPr>
            <p:ph idx="1"/>
          </p:nvPr>
        </p:nvSpPr>
        <p:spPr/>
        <p:txBody>
          <a:bodyPr/>
          <a:lstStyle/>
          <a:p>
            <a:r>
              <a:rPr lang="en-IN" dirty="0" smtClean="0"/>
              <a:t>Component testing</a:t>
            </a:r>
          </a:p>
          <a:p>
            <a:r>
              <a:rPr lang="en-IN" dirty="0" smtClean="0"/>
              <a:t>Integration Testing</a:t>
            </a:r>
          </a:p>
          <a:p>
            <a:r>
              <a:rPr lang="en-IN" dirty="0" smtClean="0"/>
              <a:t>Performance Testing</a:t>
            </a:r>
          </a:p>
          <a:p>
            <a:r>
              <a:rPr lang="en-IN" dirty="0" smtClean="0"/>
              <a:t>Concurrency Testing</a:t>
            </a:r>
          </a:p>
          <a:p>
            <a:r>
              <a:rPr lang="en-IN" dirty="0" smtClean="0"/>
              <a:t>Disaster Testing</a:t>
            </a:r>
          </a:p>
          <a:p>
            <a:r>
              <a:rPr lang="en-IN" dirty="0" smtClean="0"/>
              <a:t>Testing for Extended periods</a:t>
            </a:r>
          </a:p>
          <a:p>
            <a:r>
              <a:rPr lang="en-IN" dirty="0" smtClean="0"/>
              <a:t>Compatibility Testing</a:t>
            </a:r>
          </a:p>
          <a:p>
            <a:endParaRPr lang="en-IN" dirty="0"/>
          </a:p>
        </p:txBody>
      </p:sp>
    </p:spTree>
    <p:extLst>
      <p:ext uri="{BB962C8B-B14F-4D97-AF65-F5344CB8AC3E}">
        <p14:creationId xmlns="" xmlns:p14="http://schemas.microsoft.com/office/powerpoint/2010/main" val="28596733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Web Application Testing</a:t>
            </a:r>
            <a:endParaRPr lang="en-IN" b="1" dirty="0"/>
          </a:p>
        </p:txBody>
      </p:sp>
      <p:sp>
        <p:nvSpPr>
          <p:cNvPr id="3" name="Content Placeholder 2"/>
          <p:cNvSpPr>
            <a:spLocks noGrp="1"/>
          </p:cNvSpPr>
          <p:nvPr>
            <p:ph idx="1"/>
          </p:nvPr>
        </p:nvSpPr>
        <p:spPr/>
        <p:txBody>
          <a:bodyPr>
            <a:normAutofit lnSpcReduction="10000"/>
          </a:bodyPr>
          <a:lstStyle/>
          <a:p>
            <a:r>
              <a:rPr lang="en-IN" dirty="0" smtClean="0"/>
              <a:t>Component </a:t>
            </a:r>
          </a:p>
          <a:p>
            <a:r>
              <a:rPr lang="en-IN" dirty="0" smtClean="0"/>
              <a:t>Integration </a:t>
            </a:r>
          </a:p>
          <a:p>
            <a:r>
              <a:rPr lang="en-IN" dirty="0" smtClean="0"/>
              <a:t>Performance </a:t>
            </a:r>
          </a:p>
          <a:p>
            <a:r>
              <a:rPr lang="en-IN" dirty="0" smtClean="0"/>
              <a:t>Concurrency</a:t>
            </a:r>
          </a:p>
          <a:p>
            <a:r>
              <a:rPr lang="en-IN" dirty="0" smtClean="0"/>
              <a:t>Disaster Recovery</a:t>
            </a:r>
          </a:p>
          <a:p>
            <a:r>
              <a:rPr lang="en-IN" dirty="0" smtClean="0"/>
              <a:t>Testing for extended periods</a:t>
            </a:r>
          </a:p>
          <a:p>
            <a:r>
              <a:rPr lang="en-IN" dirty="0" smtClean="0"/>
              <a:t>Compatibility Testing</a:t>
            </a:r>
          </a:p>
          <a:p>
            <a:r>
              <a:rPr lang="en-IN" dirty="0" smtClean="0"/>
              <a:t>Security Testing </a:t>
            </a:r>
          </a:p>
          <a:p>
            <a:endParaRPr lang="en-IN" dirty="0"/>
          </a:p>
        </p:txBody>
      </p:sp>
    </p:spTree>
    <p:extLst>
      <p:ext uri="{BB962C8B-B14F-4D97-AF65-F5344CB8AC3E}">
        <p14:creationId xmlns="" xmlns:p14="http://schemas.microsoft.com/office/powerpoint/2010/main" val="29212626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Mobile Application Testing</a:t>
            </a:r>
            <a:endParaRPr lang="en-IN" b="1" dirty="0"/>
          </a:p>
        </p:txBody>
      </p:sp>
      <p:sp>
        <p:nvSpPr>
          <p:cNvPr id="3" name="Content Placeholder 2"/>
          <p:cNvSpPr>
            <a:spLocks noGrp="1"/>
          </p:cNvSpPr>
          <p:nvPr>
            <p:ph idx="1"/>
          </p:nvPr>
        </p:nvSpPr>
        <p:spPr/>
        <p:txBody>
          <a:bodyPr/>
          <a:lstStyle/>
          <a:p>
            <a:r>
              <a:rPr lang="en-IN" dirty="0" smtClean="0"/>
              <a:t>Interface Design Testing</a:t>
            </a:r>
            <a:endParaRPr lang="en-IN" dirty="0"/>
          </a:p>
        </p:txBody>
      </p:sp>
    </p:spTree>
    <p:extLst>
      <p:ext uri="{BB962C8B-B14F-4D97-AF65-F5344CB8AC3E}">
        <p14:creationId xmlns="" xmlns:p14="http://schemas.microsoft.com/office/powerpoint/2010/main" val="40321196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E-Business /E Commerce Testing</a:t>
            </a:r>
            <a:endParaRPr lang="en-IN" b="1" dirty="0"/>
          </a:p>
        </p:txBody>
      </p:sp>
      <p:sp>
        <p:nvSpPr>
          <p:cNvPr id="3" name="Content Placeholder 2"/>
          <p:cNvSpPr>
            <a:spLocks noGrp="1"/>
          </p:cNvSpPr>
          <p:nvPr>
            <p:ph idx="1"/>
          </p:nvPr>
        </p:nvSpPr>
        <p:spPr/>
        <p:txBody>
          <a:bodyPr>
            <a:normAutofit lnSpcReduction="10000"/>
          </a:bodyPr>
          <a:lstStyle/>
          <a:p>
            <a:pPr algn="just"/>
            <a:r>
              <a:rPr lang="en-IN" b="1" dirty="0" smtClean="0"/>
              <a:t>Distinct Parts of E-Business:</a:t>
            </a:r>
          </a:p>
          <a:p>
            <a:pPr algn="just"/>
            <a:r>
              <a:rPr lang="en-IN" dirty="0" smtClean="0"/>
              <a:t>Information Access</a:t>
            </a:r>
          </a:p>
          <a:p>
            <a:pPr algn="just"/>
            <a:r>
              <a:rPr lang="en-IN" dirty="0" smtClean="0"/>
              <a:t>Self Service</a:t>
            </a:r>
          </a:p>
          <a:p>
            <a:pPr algn="just"/>
            <a:r>
              <a:rPr lang="en-IN" dirty="0" smtClean="0"/>
              <a:t>Shopping Services</a:t>
            </a:r>
          </a:p>
          <a:p>
            <a:pPr algn="just"/>
            <a:r>
              <a:rPr lang="en-IN" dirty="0" smtClean="0"/>
              <a:t>Interpersonal Communication Service</a:t>
            </a:r>
          </a:p>
          <a:p>
            <a:pPr algn="just"/>
            <a:endParaRPr lang="en-IN" dirty="0" smtClean="0"/>
          </a:p>
          <a:p>
            <a:pPr algn="just"/>
            <a:r>
              <a:rPr lang="en-IN" b="1" dirty="0" smtClean="0"/>
              <a:t>Testing Approach</a:t>
            </a:r>
          </a:p>
          <a:p>
            <a:pPr algn="just"/>
            <a:r>
              <a:rPr lang="en-IN" b="1" dirty="0" smtClean="0"/>
              <a:t>Challenges</a:t>
            </a:r>
          </a:p>
          <a:p>
            <a:pPr algn="just"/>
            <a:endParaRPr lang="en-IN" b="1" dirty="0"/>
          </a:p>
        </p:txBody>
      </p:sp>
    </p:spTree>
    <p:extLst>
      <p:ext uri="{BB962C8B-B14F-4D97-AF65-F5344CB8AC3E}">
        <p14:creationId xmlns="" xmlns:p14="http://schemas.microsoft.com/office/powerpoint/2010/main" val="22548612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Agile Development Testing</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Includes extreme programming</a:t>
            </a:r>
          </a:p>
          <a:p>
            <a:pPr algn="just"/>
            <a:endParaRPr lang="en-US" dirty="0" smtClean="0"/>
          </a:p>
          <a:p>
            <a:pPr algn="just"/>
            <a:r>
              <a:rPr lang="en-US" b="1" dirty="0" smtClean="0"/>
              <a:t>Critical points for agile testing</a:t>
            </a:r>
          </a:p>
          <a:p>
            <a:pPr marL="514350" indent="-514350" algn="just">
              <a:buAutoNum type="arabicPeriod"/>
            </a:pPr>
            <a:r>
              <a:rPr lang="en-US" dirty="0" smtClean="0"/>
              <a:t>Competencies/Maturity of Agile development and test team</a:t>
            </a:r>
          </a:p>
          <a:p>
            <a:pPr marL="514350" indent="-514350" algn="just">
              <a:buAutoNum type="arabicPeriod"/>
            </a:pPr>
            <a:r>
              <a:rPr lang="en-US" dirty="0" smtClean="0"/>
              <a:t>Development and test process variability</a:t>
            </a:r>
          </a:p>
          <a:p>
            <a:pPr marL="514350" indent="-514350" algn="just">
              <a:buAutoNum type="arabicPeriod"/>
            </a:pPr>
            <a:r>
              <a:rPr lang="en-US" dirty="0" smtClean="0"/>
              <a:t>Change management and communication</a:t>
            </a:r>
          </a:p>
          <a:p>
            <a:pPr marL="514350" indent="-514350" algn="just">
              <a:buAutoNum type="arabicPeriod"/>
            </a:pPr>
            <a:r>
              <a:rPr lang="en-US" dirty="0" smtClean="0"/>
              <a:t>Test Process Flexibility</a:t>
            </a:r>
          </a:p>
          <a:p>
            <a:pPr marL="514350" indent="-514350" algn="just">
              <a:buAutoNum type="arabicPeriod"/>
            </a:pPr>
            <a:r>
              <a:rPr lang="en-US" dirty="0" smtClean="0"/>
              <a:t>Focus on business objective</a:t>
            </a:r>
          </a:p>
          <a:p>
            <a:pPr marL="514350" indent="-514350" algn="just">
              <a:buAutoNum type="arabicPeriod"/>
            </a:pPr>
            <a:r>
              <a:rPr lang="en-US" dirty="0" smtClean="0"/>
              <a:t>Stakeholder maturity and </a:t>
            </a:r>
            <a:r>
              <a:rPr lang="en-US" dirty="0" err="1" smtClean="0"/>
              <a:t>involovement</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Warehousing Testing</a:t>
            </a:r>
            <a:endParaRPr lang="en-US" b="1" dirty="0"/>
          </a:p>
        </p:txBody>
      </p:sp>
      <p:sp>
        <p:nvSpPr>
          <p:cNvPr id="3" name="Content Placeholder 2"/>
          <p:cNvSpPr>
            <a:spLocks noGrp="1"/>
          </p:cNvSpPr>
          <p:nvPr>
            <p:ph idx="1"/>
          </p:nvPr>
        </p:nvSpPr>
        <p:spPr/>
        <p:txBody>
          <a:bodyPr/>
          <a:lstStyle/>
          <a:p>
            <a:r>
              <a:rPr lang="en-US" dirty="0" smtClean="0"/>
              <a:t>They are:</a:t>
            </a:r>
          </a:p>
          <a:p>
            <a:r>
              <a:rPr lang="en-US" dirty="0" smtClean="0"/>
              <a:t>Subject Oriented</a:t>
            </a:r>
          </a:p>
          <a:p>
            <a:r>
              <a:rPr lang="en-US" dirty="0" smtClean="0"/>
              <a:t>Integrated Data</a:t>
            </a:r>
          </a:p>
          <a:p>
            <a:r>
              <a:rPr lang="en-US" dirty="0" smtClean="0"/>
              <a:t>Time Variant</a:t>
            </a:r>
          </a:p>
          <a:p>
            <a:r>
              <a:rPr lang="en-US" dirty="0" smtClean="0"/>
              <a:t>Non Volatile</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Testing Process for DW</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Requirements Testing</a:t>
            </a:r>
          </a:p>
          <a:p>
            <a:pPr algn="just"/>
            <a:r>
              <a:rPr lang="en-US" dirty="0" smtClean="0"/>
              <a:t>Unit Testing</a:t>
            </a:r>
          </a:p>
          <a:p>
            <a:pPr algn="just"/>
            <a:r>
              <a:rPr lang="en-US" dirty="0" smtClean="0"/>
              <a:t>Integration Testing </a:t>
            </a:r>
          </a:p>
          <a:p>
            <a:pPr marL="514350" indent="-514350" algn="just">
              <a:buAutoNum type="arabicPeriod"/>
            </a:pPr>
            <a:r>
              <a:rPr lang="en-US" dirty="0" smtClean="0"/>
              <a:t>Verify Report data with Source</a:t>
            </a:r>
          </a:p>
          <a:p>
            <a:pPr marL="514350" indent="-514350" algn="just">
              <a:buAutoNum type="arabicPeriod"/>
            </a:pPr>
            <a:r>
              <a:rPr lang="en-US" dirty="0" smtClean="0"/>
              <a:t>Field Level Data Verification </a:t>
            </a:r>
          </a:p>
          <a:p>
            <a:pPr marL="514350" indent="-514350" algn="just">
              <a:buAutoNum type="arabicPeriod"/>
            </a:pPr>
            <a:r>
              <a:rPr lang="en-US" dirty="0" smtClean="0"/>
              <a:t>Creating Queries </a:t>
            </a:r>
          </a:p>
          <a:p>
            <a:pPr marL="514350" indent="-514350" algn="just">
              <a:buAutoNum type="arabicPeriod"/>
            </a:pPr>
            <a:r>
              <a:rPr lang="en-US" dirty="0" smtClean="0"/>
              <a:t>Data Completeness </a:t>
            </a:r>
          </a:p>
          <a:p>
            <a:pPr marL="514350" indent="-514350" algn="just">
              <a:buAutoNum type="arabicPeriod"/>
            </a:pPr>
            <a:r>
              <a:rPr lang="en-US" dirty="0" smtClean="0"/>
              <a:t>Data Transformation</a:t>
            </a:r>
          </a:p>
          <a:p>
            <a:pPr marL="514350" indent="-514350" algn="just">
              <a:buAutoNum type="arabicPeriod"/>
            </a:pPr>
            <a:r>
              <a:rPr lang="en-US" dirty="0" smtClean="0"/>
              <a:t>Data Quality</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algn="just"/>
            <a:r>
              <a:rPr lang="en-US" b="1" dirty="0"/>
              <a:t>Record and </a:t>
            </a:r>
            <a:r>
              <a:rPr lang="en-US" b="1" dirty="0" smtClean="0"/>
              <a:t>Replay: </a:t>
            </a:r>
            <a:r>
              <a:rPr lang="en-US" dirty="0"/>
              <a:t>GUI testing can be done using automation tools. This is done in 2 parts. During Record, test steps are captured by the automation tool. During playback, the recorded test steps are executed on the Application Under Test. </a:t>
            </a:r>
          </a:p>
        </p:txBody>
      </p:sp>
      <p:pic>
        <p:nvPicPr>
          <p:cNvPr id="19458" name="Picture 2" descr="GUI Testing: Complete Guide"/>
          <p:cNvPicPr>
            <a:picLocks noChangeAspect="1" noChangeArrowheads="1"/>
          </p:cNvPicPr>
          <p:nvPr/>
        </p:nvPicPr>
        <p:blipFill>
          <a:blip r:embed="rId2"/>
          <a:srcRect/>
          <a:stretch>
            <a:fillRect/>
          </a:stretch>
        </p:blipFill>
        <p:spPr bwMode="auto">
          <a:xfrm>
            <a:off x="685799" y="3352800"/>
            <a:ext cx="7642017" cy="3200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algn="just"/>
            <a:r>
              <a:rPr lang="en-US" b="1" dirty="0"/>
              <a:t>Model Based </a:t>
            </a:r>
            <a:r>
              <a:rPr lang="en-US" b="1" dirty="0" smtClean="0"/>
              <a:t>Testing: </a:t>
            </a:r>
            <a:r>
              <a:rPr lang="en-US" dirty="0"/>
              <a:t>A model is a graphical description of a system's behavior. It helps us to understand and predict the system behavior. Models help in a generation of efficient test cases using the system requirements. </a:t>
            </a:r>
          </a:p>
        </p:txBody>
      </p:sp>
      <p:pic>
        <p:nvPicPr>
          <p:cNvPr id="20484" name="Picture 4" descr="GUI Testing: Complete Guide"/>
          <p:cNvPicPr>
            <a:picLocks noChangeAspect="1" noChangeArrowheads="1"/>
          </p:cNvPicPr>
          <p:nvPr/>
        </p:nvPicPr>
        <p:blipFill>
          <a:blip r:embed="rId2"/>
          <a:srcRect/>
          <a:stretch>
            <a:fillRect/>
          </a:stretch>
        </p:blipFill>
        <p:spPr bwMode="auto">
          <a:xfrm>
            <a:off x="1371600" y="3505200"/>
            <a:ext cx="5994400" cy="2971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do GUI Test</a:t>
            </a:r>
          </a:p>
        </p:txBody>
      </p:sp>
      <p:sp>
        <p:nvSpPr>
          <p:cNvPr id="3" name="Content Placeholder 2"/>
          <p:cNvSpPr>
            <a:spLocks noGrp="1"/>
          </p:cNvSpPr>
          <p:nvPr>
            <p:ph idx="1"/>
          </p:nvPr>
        </p:nvSpPr>
        <p:spPr/>
        <p:txBody>
          <a:bodyPr/>
          <a:lstStyle/>
          <a:p>
            <a:r>
              <a:rPr lang="en-US" dirty="0" smtClean="0">
                <a:hlinkClick r:id="rId2" action="ppaction://hlinkfile"/>
              </a:rPr>
              <a:t>GUI Testing.docx</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2340</Words>
  <Application>Microsoft Office PowerPoint</Application>
  <PresentationFormat>On-screen Show (4:3)</PresentationFormat>
  <Paragraphs>289</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Unit 5 – Chapter 2</vt:lpstr>
      <vt:lpstr>What is GUI?</vt:lpstr>
      <vt:lpstr>Slide 3</vt:lpstr>
      <vt:lpstr>What is GUI Testing? </vt:lpstr>
      <vt:lpstr>Slide 5</vt:lpstr>
      <vt:lpstr>GUI Testing Techniques / Methods </vt:lpstr>
      <vt:lpstr>Slide 7</vt:lpstr>
      <vt:lpstr>Slide 8</vt:lpstr>
      <vt:lpstr>How to do GUI Test</vt:lpstr>
      <vt:lpstr>What is Compatibility? </vt:lpstr>
      <vt:lpstr>What is Compatibility Testing? </vt:lpstr>
      <vt:lpstr>Slide 12</vt:lpstr>
      <vt:lpstr>Types of Compatibility Testing</vt:lpstr>
      <vt:lpstr>Slide 14</vt:lpstr>
      <vt:lpstr>Process of Multiplatform Testing</vt:lpstr>
      <vt:lpstr>Security Testing</vt:lpstr>
      <vt:lpstr>Types of Security Testing:</vt:lpstr>
      <vt:lpstr>How to do Security Testing </vt:lpstr>
      <vt:lpstr>Slide 19</vt:lpstr>
      <vt:lpstr>Example Test Scenarios for Security Testing:</vt:lpstr>
      <vt:lpstr>Security Testing Roles </vt:lpstr>
      <vt:lpstr>Performance Testing</vt:lpstr>
      <vt:lpstr>Why do Performance Testing? </vt:lpstr>
      <vt:lpstr>Types of Performance Testing </vt:lpstr>
      <vt:lpstr>Common Performance Problems </vt:lpstr>
      <vt:lpstr>Example Performance Test Cases </vt:lpstr>
      <vt:lpstr>Volume Testing</vt:lpstr>
      <vt:lpstr>Volume Testing Vs Load Testing </vt:lpstr>
      <vt:lpstr> What is Stress Testing?</vt:lpstr>
      <vt:lpstr>Slide 30</vt:lpstr>
      <vt:lpstr>Need for Stress Testing </vt:lpstr>
      <vt:lpstr>Slide 32</vt:lpstr>
      <vt:lpstr>Recovery Testing</vt:lpstr>
      <vt:lpstr>Slide 34</vt:lpstr>
      <vt:lpstr>Installation Testing</vt:lpstr>
      <vt:lpstr>Requirement Testing</vt:lpstr>
      <vt:lpstr>Regression Testing</vt:lpstr>
      <vt:lpstr>Intersystem Testing</vt:lpstr>
      <vt:lpstr>Control Testing</vt:lpstr>
      <vt:lpstr>Smoke testing</vt:lpstr>
      <vt:lpstr>Manual Support testing</vt:lpstr>
      <vt:lpstr>AD Hoc Testing/Monkey Testing</vt:lpstr>
      <vt:lpstr>Parallel Testing</vt:lpstr>
      <vt:lpstr>Execution Testing</vt:lpstr>
      <vt:lpstr>Operation Testing</vt:lpstr>
      <vt:lpstr>Compliance Testing</vt:lpstr>
      <vt:lpstr>Usability Testing</vt:lpstr>
      <vt:lpstr>Decision Table Testing</vt:lpstr>
      <vt:lpstr>Documentation Testing</vt:lpstr>
      <vt:lpstr>Training Testing</vt:lpstr>
      <vt:lpstr>Rapid Testing</vt:lpstr>
      <vt:lpstr>Control flow graph</vt:lpstr>
      <vt:lpstr>Steps for generating test cases</vt:lpstr>
      <vt:lpstr>Risk Associated with new technologies</vt:lpstr>
      <vt:lpstr>Process Maturity level of technology</vt:lpstr>
      <vt:lpstr>  Testing of Internal Controls</vt:lpstr>
      <vt:lpstr>Slide 57</vt:lpstr>
      <vt:lpstr>COTS testing</vt:lpstr>
      <vt:lpstr>Slide 59</vt:lpstr>
      <vt:lpstr>Client Server Testing</vt:lpstr>
      <vt:lpstr>Web Application Testing</vt:lpstr>
      <vt:lpstr>Mobile Application Testing</vt:lpstr>
      <vt:lpstr>E-Business /E Commerce Testing</vt:lpstr>
      <vt:lpstr>Agile Development Testing</vt:lpstr>
      <vt:lpstr>Data Warehousing Testing</vt:lpstr>
      <vt:lpstr>Testing Process for DW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 Chapter 2</dc:title>
  <dc:creator>5itlab</dc:creator>
  <cp:lastModifiedBy>HCL</cp:lastModifiedBy>
  <cp:revision>70</cp:revision>
  <dcterms:created xsi:type="dcterms:W3CDTF">2019-02-27T02:10:41Z</dcterms:created>
  <dcterms:modified xsi:type="dcterms:W3CDTF">2018-12-24T11:37:04Z</dcterms:modified>
</cp:coreProperties>
</file>