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E2A459-E12B-41A9-AC3D-ADCA5F15D471}"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1DEE2-B97B-40CA-BD9A-4CF2ABDE7086}" type="slidenum">
              <a:rPr lang="en-US" smtClean="0"/>
              <a:t>‹#›</a:t>
            </a:fld>
            <a:endParaRPr lang="en-US"/>
          </a:p>
        </p:txBody>
      </p:sp>
    </p:spTree>
    <p:extLst>
      <p:ext uri="{BB962C8B-B14F-4D97-AF65-F5344CB8AC3E}">
        <p14:creationId xmlns:p14="http://schemas.microsoft.com/office/powerpoint/2010/main" val="3040413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E2A459-E12B-41A9-AC3D-ADCA5F15D471}"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1DEE2-B97B-40CA-BD9A-4CF2ABDE7086}" type="slidenum">
              <a:rPr lang="en-US" smtClean="0"/>
              <a:t>‹#›</a:t>
            </a:fld>
            <a:endParaRPr lang="en-US"/>
          </a:p>
        </p:txBody>
      </p:sp>
    </p:spTree>
    <p:extLst>
      <p:ext uri="{BB962C8B-B14F-4D97-AF65-F5344CB8AC3E}">
        <p14:creationId xmlns:p14="http://schemas.microsoft.com/office/powerpoint/2010/main" val="3903864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E2A459-E12B-41A9-AC3D-ADCA5F15D471}"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1DEE2-B97B-40CA-BD9A-4CF2ABDE7086}" type="slidenum">
              <a:rPr lang="en-US" smtClean="0"/>
              <a:t>‹#›</a:t>
            </a:fld>
            <a:endParaRPr lang="en-US"/>
          </a:p>
        </p:txBody>
      </p:sp>
    </p:spTree>
    <p:extLst>
      <p:ext uri="{BB962C8B-B14F-4D97-AF65-F5344CB8AC3E}">
        <p14:creationId xmlns:p14="http://schemas.microsoft.com/office/powerpoint/2010/main" val="3573246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E2A459-E12B-41A9-AC3D-ADCA5F15D471}"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1DEE2-B97B-40CA-BD9A-4CF2ABDE7086}" type="slidenum">
              <a:rPr lang="en-US" smtClean="0"/>
              <a:t>‹#›</a:t>
            </a:fld>
            <a:endParaRPr lang="en-US"/>
          </a:p>
        </p:txBody>
      </p:sp>
    </p:spTree>
    <p:extLst>
      <p:ext uri="{BB962C8B-B14F-4D97-AF65-F5344CB8AC3E}">
        <p14:creationId xmlns:p14="http://schemas.microsoft.com/office/powerpoint/2010/main" val="1238931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2A459-E12B-41A9-AC3D-ADCA5F15D471}"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1DEE2-B97B-40CA-BD9A-4CF2ABDE7086}" type="slidenum">
              <a:rPr lang="en-US" smtClean="0"/>
              <a:t>‹#›</a:t>
            </a:fld>
            <a:endParaRPr lang="en-US"/>
          </a:p>
        </p:txBody>
      </p:sp>
    </p:spTree>
    <p:extLst>
      <p:ext uri="{BB962C8B-B14F-4D97-AF65-F5344CB8AC3E}">
        <p14:creationId xmlns:p14="http://schemas.microsoft.com/office/powerpoint/2010/main" val="322489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E2A459-E12B-41A9-AC3D-ADCA5F15D471}"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1DEE2-B97B-40CA-BD9A-4CF2ABDE7086}" type="slidenum">
              <a:rPr lang="en-US" smtClean="0"/>
              <a:t>‹#›</a:t>
            </a:fld>
            <a:endParaRPr lang="en-US"/>
          </a:p>
        </p:txBody>
      </p:sp>
    </p:spTree>
    <p:extLst>
      <p:ext uri="{BB962C8B-B14F-4D97-AF65-F5344CB8AC3E}">
        <p14:creationId xmlns:p14="http://schemas.microsoft.com/office/powerpoint/2010/main" val="2738234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E2A459-E12B-41A9-AC3D-ADCA5F15D471}" type="datetimeFigureOut">
              <a:rPr lang="en-US" smtClean="0"/>
              <a:t>9/13/2017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C1DEE2-B97B-40CA-BD9A-4CF2ABDE7086}" type="slidenum">
              <a:rPr lang="en-US" smtClean="0"/>
              <a:t>‹#›</a:t>
            </a:fld>
            <a:endParaRPr lang="en-US"/>
          </a:p>
        </p:txBody>
      </p:sp>
    </p:spTree>
    <p:extLst>
      <p:ext uri="{BB962C8B-B14F-4D97-AF65-F5344CB8AC3E}">
        <p14:creationId xmlns:p14="http://schemas.microsoft.com/office/powerpoint/2010/main" val="785337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E2A459-E12B-41A9-AC3D-ADCA5F15D471}" type="datetimeFigureOut">
              <a:rPr lang="en-US" smtClean="0"/>
              <a:t>9/13/2017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C1DEE2-B97B-40CA-BD9A-4CF2ABDE7086}" type="slidenum">
              <a:rPr lang="en-US" smtClean="0"/>
              <a:t>‹#›</a:t>
            </a:fld>
            <a:endParaRPr lang="en-US"/>
          </a:p>
        </p:txBody>
      </p:sp>
    </p:spTree>
    <p:extLst>
      <p:ext uri="{BB962C8B-B14F-4D97-AF65-F5344CB8AC3E}">
        <p14:creationId xmlns:p14="http://schemas.microsoft.com/office/powerpoint/2010/main" val="3090987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2A459-E12B-41A9-AC3D-ADCA5F15D471}" type="datetimeFigureOut">
              <a:rPr lang="en-US" smtClean="0"/>
              <a:t>9/13/2017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C1DEE2-B97B-40CA-BD9A-4CF2ABDE7086}" type="slidenum">
              <a:rPr lang="en-US" smtClean="0"/>
              <a:t>‹#›</a:t>
            </a:fld>
            <a:endParaRPr lang="en-US"/>
          </a:p>
        </p:txBody>
      </p:sp>
    </p:spTree>
    <p:extLst>
      <p:ext uri="{BB962C8B-B14F-4D97-AF65-F5344CB8AC3E}">
        <p14:creationId xmlns:p14="http://schemas.microsoft.com/office/powerpoint/2010/main" val="3532574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E2A459-E12B-41A9-AC3D-ADCA5F15D471}"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1DEE2-B97B-40CA-BD9A-4CF2ABDE7086}" type="slidenum">
              <a:rPr lang="en-US" smtClean="0"/>
              <a:t>‹#›</a:t>
            </a:fld>
            <a:endParaRPr lang="en-US"/>
          </a:p>
        </p:txBody>
      </p:sp>
    </p:spTree>
    <p:extLst>
      <p:ext uri="{BB962C8B-B14F-4D97-AF65-F5344CB8AC3E}">
        <p14:creationId xmlns:p14="http://schemas.microsoft.com/office/powerpoint/2010/main" val="3615707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E2A459-E12B-41A9-AC3D-ADCA5F15D471}"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1DEE2-B97B-40CA-BD9A-4CF2ABDE7086}" type="slidenum">
              <a:rPr lang="en-US" smtClean="0"/>
              <a:t>‹#›</a:t>
            </a:fld>
            <a:endParaRPr lang="en-US"/>
          </a:p>
        </p:txBody>
      </p:sp>
    </p:spTree>
    <p:extLst>
      <p:ext uri="{BB962C8B-B14F-4D97-AF65-F5344CB8AC3E}">
        <p14:creationId xmlns:p14="http://schemas.microsoft.com/office/powerpoint/2010/main" val="1477333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E2A459-E12B-41A9-AC3D-ADCA5F15D471}" type="datetimeFigureOut">
              <a:rPr lang="en-US" smtClean="0"/>
              <a:t>9/13/2017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1DEE2-B97B-40CA-BD9A-4CF2ABDE7086}" type="slidenum">
              <a:rPr lang="en-US" smtClean="0"/>
              <a:t>‹#›</a:t>
            </a:fld>
            <a:endParaRPr lang="en-US"/>
          </a:p>
        </p:txBody>
      </p:sp>
    </p:spTree>
    <p:extLst>
      <p:ext uri="{BB962C8B-B14F-4D97-AF65-F5344CB8AC3E}">
        <p14:creationId xmlns:p14="http://schemas.microsoft.com/office/powerpoint/2010/main" val="3578698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6-Chapter 2</a:t>
            </a:r>
            <a:endParaRPr lang="en-US" dirty="0"/>
          </a:p>
        </p:txBody>
      </p:sp>
      <p:sp>
        <p:nvSpPr>
          <p:cNvPr id="3" name="Subtitle 2"/>
          <p:cNvSpPr>
            <a:spLocks noGrp="1"/>
          </p:cNvSpPr>
          <p:nvPr>
            <p:ph type="subTitle" idx="1"/>
          </p:nvPr>
        </p:nvSpPr>
        <p:spPr/>
        <p:txBody>
          <a:bodyPr>
            <a:normAutofit/>
          </a:bodyPr>
          <a:lstStyle/>
          <a:p>
            <a:r>
              <a:rPr lang="en-US" sz="6000" dirty="0" smtClean="0">
                <a:solidFill>
                  <a:schemeClr val="tx1"/>
                </a:solidFill>
              </a:rPr>
              <a:t>Struts</a:t>
            </a:r>
            <a:endParaRPr lang="en-US" sz="6000" dirty="0">
              <a:solidFill>
                <a:schemeClr val="tx1"/>
              </a:solidFill>
            </a:endParaRPr>
          </a:p>
        </p:txBody>
      </p:sp>
    </p:spTree>
    <p:extLst>
      <p:ext uri="{BB962C8B-B14F-4D97-AF65-F5344CB8AC3E}">
        <p14:creationId xmlns:p14="http://schemas.microsoft.com/office/powerpoint/2010/main" val="2120330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 Tiles Plugin </a:t>
            </a:r>
            <a:endParaRPr lang="en-US" dirty="0"/>
          </a:p>
        </p:txBody>
      </p:sp>
      <p:sp>
        <p:nvSpPr>
          <p:cNvPr id="3" name="Content Placeholder 2"/>
          <p:cNvSpPr>
            <a:spLocks noGrp="1"/>
          </p:cNvSpPr>
          <p:nvPr>
            <p:ph idx="1"/>
          </p:nvPr>
        </p:nvSpPr>
        <p:spPr/>
        <p:txBody>
          <a:bodyPr/>
          <a:lstStyle/>
          <a:p>
            <a:endParaRPr lang="en-US" dirty="0"/>
          </a:p>
          <a:p>
            <a:r>
              <a:rPr lang="en-US" dirty="0"/>
              <a:t>With Tiles, JSP pages can be broken up into individual </a:t>
            </a:r>
            <a:r>
              <a:rPr lang="en-US" b="1" dirty="0"/>
              <a:t>'tiles' </a:t>
            </a:r>
            <a:r>
              <a:rPr lang="en-US" dirty="0"/>
              <a:t>or pieces and then glued together to create one cohesive page. </a:t>
            </a:r>
          </a:p>
          <a:p>
            <a:endParaRPr lang="en-US" dirty="0"/>
          </a:p>
        </p:txBody>
      </p:sp>
    </p:spTree>
    <p:extLst>
      <p:ext uri="{BB962C8B-B14F-4D97-AF65-F5344CB8AC3E}">
        <p14:creationId xmlns:p14="http://schemas.microsoft.com/office/powerpoint/2010/main" val="534535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 Validator Plugin </a:t>
            </a:r>
            <a:endParaRPr lang="en-US" dirty="0"/>
          </a:p>
        </p:txBody>
      </p:sp>
      <p:sp>
        <p:nvSpPr>
          <p:cNvPr id="3" name="Content Placeholder 2"/>
          <p:cNvSpPr>
            <a:spLocks noGrp="1"/>
          </p:cNvSpPr>
          <p:nvPr>
            <p:ph idx="1"/>
          </p:nvPr>
        </p:nvSpPr>
        <p:spPr/>
        <p:txBody>
          <a:bodyPr/>
          <a:lstStyle/>
          <a:p>
            <a:endParaRPr lang="en-US" dirty="0"/>
          </a:p>
          <a:p>
            <a:r>
              <a:rPr lang="en-US" dirty="0"/>
              <a:t>Struts comes packaged, as of version 1.1, with the Validator </a:t>
            </a:r>
            <a:r>
              <a:rPr lang="en-US" dirty="0" err="1"/>
              <a:t>subframework</a:t>
            </a:r>
            <a:r>
              <a:rPr lang="en-US" dirty="0"/>
              <a:t> for performing data validation. Validator provides a rich framework for performing data validation on both the server side and client side (browser). </a:t>
            </a:r>
          </a:p>
          <a:p>
            <a:endParaRPr lang="en-US" dirty="0"/>
          </a:p>
        </p:txBody>
      </p:sp>
    </p:spTree>
    <p:extLst>
      <p:ext uri="{BB962C8B-B14F-4D97-AF65-F5344CB8AC3E}">
        <p14:creationId xmlns:p14="http://schemas.microsoft.com/office/powerpoint/2010/main" val="4187929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Struts framework core components </a:t>
            </a:r>
            <a:endParaRPr lang="en-US" dirty="0"/>
          </a:p>
        </p:txBody>
      </p:sp>
      <p:sp>
        <p:nvSpPr>
          <p:cNvPr id="3" name="Content Placeholder 2"/>
          <p:cNvSpPr>
            <a:spLocks noGrp="1"/>
          </p:cNvSpPr>
          <p:nvPr>
            <p:ph idx="1"/>
          </p:nvPr>
        </p:nvSpPr>
        <p:spPr/>
        <p:txBody>
          <a:bodyPr/>
          <a:lstStyle/>
          <a:p>
            <a:r>
              <a:rPr lang="en-US" b="1" dirty="0"/>
              <a:t>The Controller </a:t>
            </a:r>
            <a:r>
              <a:rPr lang="en-US" b="1" dirty="0" smtClean="0"/>
              <a:t>: </a:t>
            </a:r>
            <a:r>
              <a:rPr lang="en-US" dirty="0" smtClean="0"/>
              <a:t>The </a:t>
            </a:r>
            <a:r>
              <a:rPr lang="en-US" dirty="0"/>
              <a:t>controller is implemented by a java servlet, this servlet is centralized point of control for the web </a:t>
            </a:r>
            <a:r>
              <a:rPr lang="en-US" dirty="0" smtClean="0"/>
              <a:t>application. </a:t>
            </a:r>
            <a:endParaRPr lang="en-US" dirty="0"/>
          </a:p>
          <a:p>
            <a:r>
              <a:rPr lang="en-US" dirty="0"/>
              <a:t>The </a:t>
            </a:r>
            <a:r>
              <a:rPr lang="en-US" dirty="0" err="1"/>
              <a:t>ActionServlet</a:t>
            </a:r>
            <a:r>
              <a:rPr lang="en-US" dirty="0"/>
              <a:t> extends the </a:t>
            </a:r>
            <a:r>
              <a:rPr lang="en-US" b="1" dirty="0" err="1"/>
              <a:t>javax.servlet.http.httpServlet</a:t>
            </a:r>
            <a:r>
              <a:rPr lang="en-US" b="1" dirty="0"/>
              <a:t> </a:t>
            </a:r>
            <a:r>
              <a:rPr lang="en-US" dirty="0"/>
              <a:t>class. </a:t>
            </a:r>
          </a:p>
          <a:p>
            <a:r>
              <a:rPr lang="en-US" dirty="0" smtClean="0"/>
              <a:t> </a:t>
            </a:r>
            <a:endParaRPr lang="en-US" dirty="0"/>
          </a:p>
          <a:p>
            <a:endParaRPr lang="en-US" dirty="0"/>
          </a:p>
        </p:txBody>
      </p:sp>
    </p:spTree>
    <p:extLst>
      <p:ext uri="{BB962C8B-B14F-4D97-AF65-F5344CB8AC3E}">
        <p14:creationId xmlns:p14="http://schemas.microsoft.com/office/powerpoint/2010/main" val="1383132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struts-config.xml File </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This file contains all of the routing and configuration information for the Struts application. This XML file needs to be in the WEB-INF directory of the application. </a:t>
            </a:r>
            <a:endParaRPr lang="en-US" dirty="0" smtClean="0"/>
          </a:p>
          <a:p>
            <a:r>
              <a:rPr lang="en-US" dirty="0"/>
              <a:t>Path 	</a:t>
            </a:r>
          </a:p>
          <a:p>
            <a:r>
              <a:rPr lang="en-US" dirty="0"/>
              <a:t>Type 	</a:t>
            </a:r>
          </a:p>
          <a:p>
            <a:r>
              <a:rPr lang="en-US" dirty="0"/>
              <a:t>Name 	</a:t>
            </a:r>
          </a:p>
          <a:p>
            <a:r>
              <a:rPr lang="en-US" dirty="0"/>
              <a:t>Scope 	</a:t>
            </a:r>
          </a:p>
          <a:p>
            <a:r>
              <a:rPr lang="en-US" dirty="0"/>
              <a:t>Validate 	</a:t>
            </a:r>
          </a:p>
          <a:p>
            <a:r>
              <a:rPr lang="en-US" dirty="0"/>
              <a:t>Input 	</a:t>
            </a:r>
          </a:p>
          <a:p>
            <a:r>
              <a:rPr lang="en-US" dirty="0"/>
              <a:t>Forward 	</a:t>
            </a:r>
          </a:p>
          <a:p>
            <a:endParaRPr lang="en-US" dirty="0"/>
          </a:p>
        </p:txBody>
      </p:sp>
    </p:spTree>
    <p:extLst>
      <p:ext uri="{BB962C8B-B14F-4D97-AF65-F5344CB8AC3E}">
        <p14:creationId xmlns:p14="http://schemas.microsoft.com/office/powerpoint/2010/main" val="464787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Action Classes </a:t>
            </a:r>
            <a:endParaRPr lang="en-US" dirty="0"/>
          </a:p>
        </p:txBody>
      </p:sp>
      <p:sp>
        <p:nvSpPr>
          <p:cNvPr id="3" name="Content Placeholder 2"/>
          <p:cNvSpPr>
            <a:spLocks noGrp="1"/>
          </p:cNvSpPr>
          <p:nvPr>
            <p:ph idx="1"/>
          </p:nvPr>
        </p:nvSpPr>
        <p:spPr>
          <a:xfrm>
            <a:off x="457200" y="1600200"/>
            <a:ext cx="8305800" cy="5029200"/>
          </a:xfrm>
        </p:spPr>
        <p:txBody>
          <a:bodyPr>
            <a:normAutofit fontScale="92500" lnSpcReduction="20000"/>
          </a:bodyPr>
          <a:lstStyle/>
          <a:p>
            <a:pPr algn="just"/>
            <a:r>
              <a:rPr lang="en-US" dirty="0" smtClean="0"/>
              <a:t>It's </a:t>
            </a:r>
            <a:r>
              <a:rPr lang="en-US" dirty="0"/>
              <a:t>the developer's responsibility to create these classes. They act as bridges between user-invoked URIs and business services. Actions process a request and return an </a:t>
            </a:r>
            <a:r>
              <a:rPr lang="en-US" dirty="0" err="1"/>
              <a:t>ActionForward</a:t>
            </a:r>
            <a:r>
              <a:rPr lang="en-US" dirty="0"/>
              <a:t> object that identifies the next component to invoke. They're part of the Controller layer, not the Model layer. </a:t>
            </a:r>
          </a:p>
          <a:p>
            <a:pPr algn="just"/>
            <a:r>
              <a:rPr lang="en-US" dirty="0" smtClean="0"/>
              <a:t>An </a:t>
            </a:r>
            <a:r>
              <a:rPr lang="en-US" dirty="0"/>
              <a:t>action class handles the client request and prepares the response. It also decides where the response should be forwarded. Basically an action class receives data from the presentation layer and forwards the data to the corresponding business layer. </a:t>
            </a:r>
          </a:p>
          <a:p>
            <a:pPr algn="just"/>
            <a:endParaRPr lang="en-US" dirty="0"/>
          </a:p>
        </p:txBody>
      </p:sp>
    </p:spTree>
    <p:extLst>
      <p:ext uri="{BB962C8B-B14F-4D97-AF65-F5344CB8AC3E}">
        <p14:creationId xmlns:p14="http://schemas.microsoft.com/office/powerpoint/2010/main" val="123012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View Resources </a:t>
            </a:r>
            <a:endParaRPr lang="en-US" dirty="0"/>
          </a:p>
        </p:txBody>
      </p:sp>
      <p:sp>
        <p:nvSpPr>
          <p:cNvPr id="3" name="Content Placeholder 2"/>
          <p:cNvSpPr>
            <a:spLocks noGrp="1"/>
          </p:cNvSpPr>
          <p:nvPr>
            <p:ph idx="1"/>
          </p:nvPr>
        </p:nvSpPr>
        <p:spPr/>
        <p:txBody>
          <a:bodyPr/>
          <a:lstStyle/>
          <a:p>
            <a:endParaRPr lang="en-US" dirty="0"/>
          </a:p>
          <a:p>
            <a:r>
              <a:rPr lang="en-US" dirty="0"/>
              <a:t>View resources consist of Java Server Pages, HTML pages, JavaScript and Stylesheet files, Resource bundles, JavaBeans, and Struts JSP tags. </a:t>
            </a:r>
          </a:p>
          <a:p>
            <a:endParaRPr lang="en-US" dirty="0"/>
          </a:p>
        </p:txBody>
      </p:sp>
    </p:spTree>
    <p:extLst>
      <p:ext uri="{BB962C8B-B14F-4D97-AF65-F5344CB8AC3E}">
        <p14:creationId xmlns:p14="http://schemas.microsoft.com/office/powerpoint/2010/main" val="426106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ActionForms</a:t>
            </a:r>
            <a:r>
              <a:rPr lang="en-US" b="1" dirty="0"/>
              <a:t> </a:t>
            </a:r>
            <a:endParaRPr lang="en-US" dirty="0"/>
          </a:p>
        </p:txBody>
      </p:sp>
      <p:sp>
        <p:nvSpPr>
          <p:cNvPr id="3" name="Content Placeholder 2"/>
          <p:cNvSpPr>
            <a:spLocks noGrp="1"/>
          </p:cNvSpPr>
          <p:nvPr>
            <p:ph idx="1"/>
          </p:nvPr>
        </p:nvSpPr>
        <p:spPr/>
        <p:txBody>
          <a:bodyPr/>
          <a:lstStyle/>
          <a:p>
            <a:endParaRPr lang="en-US" dirty="0"/>
          </a:p>
          <a:p>
            <a:r>
              <a:rPr lang="en-US" dirty="0"/>
              <a:t>These greatly simplify user form validation by capturing user data from the HTTP request. They act as a "firewall" between forms (Web pages) and the application (actions). These components allow the validation of user input before proceeding to an Action. If the input is invalid, a page with an error can be displayed. </a:t>
            </a:r>
          </a:p>
          <a:p>
            <a:endParaRPr lang="en-US" dirty="0"/>
          </a:p>
        </p:txBody>
      </p:sp>
    </p:spTree>
    <p:extLst>
      <p:ext uri="{BB962C8B-B14F-4D97-AF65-F5344CB8AC3E}">
        <p14:creationId xmlns:p14="http://schemas.microsoft.com/office/powerpoint/2010/main" val="3707514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Model Components </a:t>
            </a:r>
            <a:endParaRPr lang="en-US" dirty="0"/>
          </a:p>
        </p:txBody>
      </p:sp>
      <p:sp>
        <p:nvSpPr>
          <p:cNvPr id="3" name="Content Placeholder 2"/>
          <p:cNvSpPr>
            <a:spLocks noGrp="1"/>
          </p:cNvSpPr>
          <p:nvPr>
            <p:ph idx="1"/>
          </p:nvPr>
        </p:nvSpPr>
        <p:spPr/>
        <p:txBody>
          <a:bodyPr/>
          <a:lstStyle/>
          <a:p>
            <a:r>
              <a:rPr lang="en-US" dirty="0"/>
              <a:t>The Struts Framework has no built-in support for the Model layer. Struts supports any model components: </a:t>
            </a:r>
          </a:p>
          <a:p>
            <a:r>
              <a:rPr lang="en-US" dirty="0"/>
              <a:t> JavaBeans </a:t>
            </a:r>
          </a:p>
          <a:p>
            <a:r>
              <a:rPr lang="en-US" dirty="0"/>
              <a:t> EJB </a:t>
            </a:r>
          </a:p>
          <a:p>
            <a:r>
              <a:rPr lang="en-US" dirty="0"/>
              <a:t> CORBA </a:t>
            </a:r>
          </a:p>
          <a:p>
            <a:r>
              <a:rPr lang="en-US" dirty="0"/>
              <a:t> JDO </a:t>
            </a:r>
          </a:p>
          <a:p>
            <a:r>
              <a:rPr lang="en-US" dirty="0"/>
              <a:t> any other </a:t>
            </a:r>
          </a:p>
          <a:p>
            <a:endParaRPr lang="en-US" dirty="0"/>
          </a:p>
        </p:txBody>
      </p:sp>
    </p:spTree>
    <p:extLst>
      <p:ext uri="{BB962C8B-B14F-4D97-AF65-F5344CB8AC3E}">
        <p14:creationId xmlns:p14="http://schemas.microsoft.com/office/powerpoint/2010/main" val="2590619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533400"/>
            <a:ext cx="8014291" cy="571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4869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normAutofit fontScale="85000" lnSpcReduction="10000"/>
          </a:bodyPr>
          <a:lstStyle/>
          <a:p>
            <a:endParaRPr lang="en-US" dirty="0"/>
          </a:p>
          <a:p>
            <a:r>
              <a:rPr lang="en-US" b="1" dirty="0"/>
              <a:t>User </a:t>
            </a:r>
            <a:r>
              <a:rPr lang="en-US" dirty="0"/>
              <a:t>clicks on a link in an HTML page. </a:t>
            </a:r>
          </a:p>
          <a:p>
            <a:r>
              <a:rPr lang="en-US" dirty="0" smtClean="0"/>
              <a:t> </a:t>
            </a:r>
            <a:r>
              <a:rPr lang="en-US" b="1" dirty="0"/>
              <a:t>Servlet </a:t>
            </a:r>
            <a:r>
              <a:rPr lang="en-US" dirty="0"/>
              <a:t>controller receives the request, looks up mapping information in struts-config.xml, and routes to an action. </a:t>
            </a:r>
          </a:p>
          <a:p>
            <a:r>
              <a:rPr lang="en-US" dirty="0" smtClean="0"/>
              <a:t> </a:t>
            </a:r>
            <a:r>
              <a:rPr lang="en-US" b="1" dirty="0"/>
              <a:t>Action </a:t>
            </a:r>
            <a:r>
              <a:rPr lang="en-US" dirty="0"/>
              <a:t>makes a call to a Model layer service. </a:t>
            </a:r>
          </a:p>
          <a:p>
            <a:r>
              <a:rPr lang="en-US" b="1" dirty="0" smtClean="0"/>
              <a:t>Service </a:t>
            </a:r>
            <a:r>
              <a:rPr lang="en-US" dirty="0"/>
              <a:t>makes a call to the Data layer (database) and the requested data is returned. </a:t>
            </a:r>
          </a:p>
          <a:p>
            <a:r>
              <a:rPr lang="en-US" b="1" dirty="0" smtClean="0"/>
              <a:t>Service </a:t>
            </a:r>
            <a:r>
              <a:rPr lang="en-US" dirty="0"/>
              <a:t>returns to the action. </a:t>
            </a:r>
          </a:p>
          <a:p>
            <a:r>
              <a:rPr lang="en-US" b="1" dirty="0" smtClean="0"/>
              <a:t>Action </a:t>
            </a:r>
            <a:r>
              <a:rPr lang="en-US" dirty="0"/>
              <a:t>forwards to a View resource (JSP page) </a:t>
            </a:r>
          </a:p>
          <a:p>
            <a:r>
              <a:rPr lang="en-US" dirty="0" smtClean="0"/>
              <a:t> </a:t>
            </a:r>
            <a:r>
              <a:rPr lang="en-US" b="1" dirty="0"/>
              <a:t>Servlet </a:t>
            </a:r>
            <a:r>
              <a:rPr lang="en-US" dirty="0"/>
              <a:t>looks up the mapping for the requested resource and forwards to the appropriate JSP page. </a:t>
            </a:r>
          </a:p>
          <a:p>
            <a:r>
              <a:rPr lang="en-US" smtClean="0"/>
              <a:t> </a:t>
            </a:r>
            <a:r>
              <a:rPr lang="en-US" b="1" dirty="0"/>
              <a:t>JSP </a:t>
            </a:r>
            <a:r>
              <a:rPr lang="en-US" dirty="0"/>
              <a:t>file is invoked and sent to the browser as HTML. </a:t>
            </a:r>
          </a:p>
          <a:p>
            <a:r>
              <a:rPr lang="en-US" smtClean="0"/>
              <a:t> </a:t>
            </a:r>
            <a:r>
              <a:rPr lang="en-US" b="1" dirty="0"/>
              <a:t>User </a:t>
            </a:r>
            <a:r>
              <a:rPr lang="en-US" dirty="0"/>
              <a:t>is presented with a new HTML page in a web browser. </a:t>
            </a:r>
          </a:p>
          <a:p>
            <a:endParaRPr lang="en-US" dirty="0"/>
          </a:p>
        </p:txBody>
      </p:sp>
    </p:spTree>
    <p:extLst>
      <p:ext uri="{BB962C8B-B14F-4D97-AF65-F5344CB8AC3E}">
        <p14:creationId xmlns:p14="http://schemas.microsoft.com/office/powerpoint/2010/main" val="2253074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Introduction</a:t>
            </a:r>
            <a:endParaRPr lang="en-US" dirty="0"/>
          </a:p>
        </p:txBody>
      </p:sp>
      <p:sp>
        <p:nvSpPr>
          <p:cNvPr id="3" name="Content Placeholder 2"/>
          <p:cNvSpPr>
            <a:spLocks noGrp="1"/>
          </p:cNvSpPr>
          <p:nvPr>
            <p:ph idx="1"/>
          </p:nvPr>
        </p:nvSpPr>
        <p:spPr>
          <a:xfrm>
            <a:off x="228600" y="1143000"/>
            <a:ext cx="8610600" cy="5715000"/>
          </a:xfrm>
        </p:spPr>
        <p:txBody>
          <a:bodyPr>
            <a:normAutofit fontScale="77500" lnSpcReduction="20000"/>
          </a:bodyPr>
          <a:lstStyle/>
          <a:p>
            <a:pPr algn="just"/>
            <a:r>
              <a:rPr lang="en-US" dirty="0" smtClean="0"/>
              <a:t>Struts </a:t>
            </a:r>
            <a:r>
              <a:rPr lang="en-US" dirty="0"/>
              <a:t>is an application development framework that is designed for and used with the popular J2EE (Java 2, Enterprise Edition) platform. </a:t>
            </a:r>
          </a:p>
          <a:p>
            <a:pPr algn="just"/>
            <a:r>
              <a:rPr lang="en-US" dirty="0" smtClean="0"/>
              <a:t>Apache </a:t>
            </a:r>
            <a:r>
              <a:rPr lang="en-US" dirty="0"/>
              <a:t>Software Foundation and comes with an Open Source </a:t>
            </a:r>
            <a:r>
              <a:rPr lang="en-US" dirty="0" smtClean="0"/>
              <a:t>license.</a:t>
            </a:r>
            <a:endParaRPr lang="en-US" dirty="0"/>
          </a:p>
          <a:p>
            <a:pPr algn="just"/>
            <a:r>
              <a:rPr lang="en-US" dirty="0" smtClean="0"/>
              <a:t>The </a:t>
            </a:r>
            <a:r>
              <a:rPr lang="en-US" dirty="0"/>
              <a:t>struts framework is an open source framework for creating well-structured web based applications. The struts framework is based on the </a:t>
            </a:r>
            <a:r>
              <a:rPr lang="en-US" b="1" dirty="0"/>
              <a:t>Model View Controller </a:t>
            </a:r>
            <a:r>
              <a:rPr lang="en-US" dirty="0"/>
              <a:t>(MVC) </a:t>
            </a:r>
          </a:p>
          <a:p>
            <a:pPr algn="just"/>
            <a:r>
              <a:rPr lang="en-US" dirty="0" smtClean="0"/>
              <a:t> The </a:t>
            </a:r>
            <a:r>
              <a:rPr lang="en-US" dirty="0"/>
              <a:t>struts framework is a complete </a:t>
            </a:r>
            <a:r>
              <a:rPr lang="en-US" b="1" dirty="0"/>
              <a:t>web framework </a:t>
            </a:r>
            <a:r>
              <a:rPr lang="en-US" dirty="0"/>
              <a:t>as it provides complete web form components, validators, error </a:t>
            </a:r>
            <a:r>
              <a:rPr lang="en-US" dirty="0" smtClean="0"/>
              <a:t>handling.</a:t>
            </a:r>
          </a:p>
          <a:p>
            <a:pPr algn="just"/>
            <a:r>
              <a:rPr lang="en-US" dirty="0" smtClean="0"/>
              <a:t>Struts </a:t>
            </a:r>
            <a:r>
              <a:rPr lang="en-US" dirty="0"/>
              <a:t>framework provides its own Controller component. It integrates with other technologies for both Model and View components. Struts can integrate well with Java Server Pages (JSP), Java Server Faces (JSF) </a:t>
            </a:r>
            <a:r>
              <a:rPr lang="en-US" dirty="0" smtClean="0"/>
              <a:t>technologies for View </a:t>
            </a:r>
          </a:p>
          <a:p>
            <a:pPr algn="just"/>
            <a:r>
              <a:rPr lang="en-US" dirty="0" smtClean="0"/>
              <a:t>For </a:t>
            </a:r>
            <a:r>
              <a:rPr lang="en-US" dirty="0"/>
              <a:t>Model, Struts works great with data access technologies like JDBC, Hibernate, EJB and many more. </a:t>
            </a:r>
          </a:p>
          <a:p>
            <a:pPr algn="just"/>
            <a:endParaRPr lang="en-US" dirty="0"/>
          </a:p>
          <a:p>
            <a:pPr algn="just"/>
            <a:endParaRPr lang="en-US" dirty="0"/>
          </a:p>
        </p:txBody>
      </p:sp>
    </p:spTree>
    <p:extLst>
      <p:ext uri="{BB962C8B-B14F-4D97-AF65-F5344CB8AC3E}">
        <p14:creationId xmlns:p14="http://schemas.microsoft.com/office/powerpoint/2010/main" val="865485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Does Struts Work? </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a:p>
          <a:p>
            <a:r>
              <a:rPr lang="en-US" dirty="0"/>
              <a:t>Struts is based on the time-proven Model-View-Controller (MVC) design pattern. The MVC pattern is widely recognized as being among the most well-developed and mature design patterns in use. By using the MVC design pattern, processing is broken into three distinct sections aptly named the Model, the View, and the Controller. These are described in the following subsections: </a:t>
            </a:r>
          </a:p>
          <a:p>
            <a:endParaRPr lang="en-US" dirty="0"/>
          </a:p>
        </p:txBody>
      </p:sp>
    </p:spTree>
    <p:extLst>
      <p:ext uri="{BB962C8B-B14F-4D97-AF65-F5344CB8AC3E}">
        <p14:creationId xmlns:p14="http://schemas.microsoft.com/office/powerpoint/2010/main" val="2438836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Struts 2 Features</a:t>
            </a:r>
            <a:br>
              <a:rPr lang="en-US" dirty="0"/>
            </a:br>
            <a:endParaRPr lang="en-US" dirty="0"/>
          </a:p>
        </p:txBody>
      </p:sp>
      <p:sp>
        <p:nvSpPr>
          <p:cNvPr id="3" name="Content Placeholder 2"/>
          <p:cNvSpPr>
            <a:spLocks noGrp="1"/>
          </p:cNvSpPr>
          <p:nvPr>
            <p:ph idx="1"/>
          </p:nvPr>
        </p:nvSpPr>
        <p:spPr/>
        <p:txBody>
          <a:bodyPr/>
          <a:lstStyle/>
          <a:p>
            <a:r>
              <a:rPr lang="en-US" dirty="0"/>
              <a:t>Configurable MVC components</a:t>
            </a:r>
          </a:p>
          <a:p>
            <a:r>
              <a:rPr lang="en-US" dirty="0"/>
              <a:t>POJO based actions</a:t>
            </a:r>
          </a:p>
          <a:p>
            <a:r>
              <a:rPr lang="en-US" dirty="0"/>
              <a:t>AJAX support</a:t>
            </a:r>
          </a:p>
          <a:p>
            <a:r>
              <a:rPr lang="en-US" dirty="0"/>
              <a:t>Integration support</a:t>
            </a:r>
          </a:p>
          <a:p>
            <a:r>
              <a:rPr lang="en-US" dirty="0"/>
              <a:t>Various Result Types</a:t>
            </a:r>
          </a:p>
          <a:p>
            <a:r>
              <a:rPr lang="en-US" dirty="0"/>
              <a:t>Various Tag support</a:t>
            </a:r>
          </a:p>
          <a:p>
            <a:r>
              <a:rPr lang="en-US" dirty="0"/>
              <a:t>Theme and Template support</a:t>
            </a:r>
          </a:p>
          <a:p>
            <a:endParaRPr lang="en-US" dirty="0"/>
          </a:p>
        </p:txBody>
      </p:sp>
    </p:spTree>
    <p:extLst>
      <p:ext uri="{BB962C8B-B14F-4D97-AF65-F5344CB8AC3E}">
        <p14:creationId xmlns:p14="http://schemas.microsoft.com/office/powerpoint/2010/main" val="3257899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Architecture Overview </a:t>
            </a:r>
            <a:endParaRPr lang="en-US" dirty="0"/>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524000"/>
            <a:ext cx="7588382"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54142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pPr algn="just"/>
            <a:endParaRPr lang="en-US" dirty="0"/>
          </a:p>
          <a:p>
            <a:pPr algn="just"/>
            <a:r>
              <a:rPr lang="en-US" dirty="0"/>
              <a:t>All incoming requests are intercepted by the Struts servlet controller. The Struts Configuration file struts-config.xml is used by the controller to determine the routing of the flow. This flows consists of an alternation between two transitions: </a:t>
            </a:r>
          </a:p>
          <a:p>
            <a:pPr algn="just"/>
            <a:r>
              <a:rPr lang="en-US" b="1" dirty="0"/>
              <a:t>From View to Action </a:t>
            </a:r>
            <a:r>
              <a:rPr lang="en-US" b="1" dirty="0" smtClean="0"/>
              <a:t>: </a:t>
            </a:r>
            <a:r>
              <a:rPr lang="en-US" dirty="0" smtClean="0"/>
              <a:t>A </a:t>
            </a:r>
            <a:r>
              <a:rPr lang="en-US" dirty="0"/>
              <a:t>user clicks on a link or submits a form on an HTML or JSP page. The controller receives the request, looks up the mapping for this request, and forwards it to an action. The action in turn calls a Model layer (Business layer) service or function. 	</a:t>
            </a:r>
          </a:p>
          <a:p>
            <a:pPr algn="just"/>
            <a:r>
              <a:rPr lang="en-US" b="1" dirty="0"/>
              <a:t>From Action to </a:t>
            </a:r>
            <a:r>
              <a:rPr lang="en-US" b="1" dirty="0" smtClean="0"/>
              <a:t>View: </a:t>
            </a:r>
            <a:r>
              <a:rPr lang="en-US" dirty="0" smtClean="0"/>
              <a:t>After </a:t>
            </a:r>
            <a:r>
              <a:rPr lang="en-US" dirty="0"/>
              <a:t>the call to an underlying function or service returns to the action class, the action forwards to a resource in the View layer and a page is displayed in a web browser. 	</a:t>
            </a:r>
          </a:p>
          <a:p>
            <a:pPr algn="just"/>
            <a:endParaRPr lang="en-US" dirty="0"/>
          </a:p>
        </p:txBody>
      </p:sp>
    </p:spTree>
    <p:extLst>
      <p:ext uri="{BB962C8B-B14F-4D97-AF65-F5344CB8AC3E}">
        <p14:creationId xmlns:p14="http://schemas.microsoft.com/office/powerpoint/2010/main" val="1069794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Basic Components of Struts </a:t>
            </a:r>
            <a:endParaRPr lang="en-US" dirty="0"/>
          </a:p>
        </p:txBody>
      </p:sp>
      <p:sp>
        <p:nvSpPr>
          <p:cNvPr id="3" name="Content Placeholder 2"/>
          <p:cNvSpPr>
            <a:spLocks noGrp="1"/>
          </p:cNvSpPr>
          <p:nvPr>
            <p:ph idx="1"/>
          </p:nvPr>
        </p:nvSpPr>
        <p:spPr/>
        <p:txBody>
          <a:bodyPr/>
          <a:lstStyle/>
          <a:p>
            <a:r>
              <a:rPr lang="en-US" dirty="0"/>
              <a:t>The Struts framework is a rich collection of Java libraries and can be broken down into the following major pieces: </a:t>
            </a:r>
          </a:p>
          <a:p>
            <a:r>
              <a:rPr lang="en-US" dirty="0" smtClean="0"/>
              <a:t>Base </a:t>
            </a:r>
            <a:r>
              <a:rPr lang="en-US" dirty="0"/>
              <a:t>framework </a:t>
            </a:r>
          </a:p>
          <a:p>
            <a:r>
              <a:rPr lang="en-US" dirty="0" smtClean="0"/>
              <a:t>JSP </a:t>
            </a:r>
            <a:r>
              <a:rPr lang="en-US" dirty="0"/>
              <a:t>tag libraries </a:t>
            </a:r>
          </a:p>
          <a:p>
            <a:r>
              <a:rPr lang="en-US" dirty="0" smtClean="0"/>
              <a:t>Tiles </a:t>
            </a:r>
            <a:r>
              <a:rPr lang="en-US" dirty="0"/>
              <a:t>plugin </a:t>
            </a:r>
          </a:p>
          <a:p>
            <a:r>
              <a:rPr lang="en-US" dirty="0" smtClean="0"/>
              <a:t>Validator </a:t>
            </a:r>
            <a:r>
              <a:rPr lang="en-US" dirty="0"/>
              <a:t>plugin </a:t>
            </a:r>
          </a:p>
          <a:p>
            <a:r>
              <a:rPr lang="en-US" dirty="0" smtClean="0"/>
              <a:t>A </a:t>
            </a:r>
            <a:r>
              <a:rPr lang="en-US" dirty="0"/>
              <a:t>brief description of each follows. </a:t>
            </a:r>
          </a:p>
          <a:p>
            <a:endParaRPr lang="en-US" dirty="0"/>
          </a:p>
        </p:txBody>
      </p:sp>
    </p:spTree>
    <p:extLst>
      <p:ext uri="{BB962C8B-B14F-4D97-AF65-F5344CB8AC3E}">
        <p14:creationId xmlns:p14="http://schemas.microsoft.com/office/powerpoint/2010/main" val="1424272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 Base Framework </a:t>
            </a:r>
            <a:endParaRPr lang="en-US" dirty="0"/>
          </a:p>
        </p:txBody>
      </p:sp>
      <p:sp>
        <p:nvSpPr>
          <p:cNvPr id="3" name="Content Placeholder 2"/>
          <p:cNvSpPr>
            <a:spLocks noGrp="1"/>
          </p:cNvSpPr>
          <p:nvPr>
            <p:ph idx="1"/>
          </p:nvPr>
        </p:nvSpPr>
        <p:spPr/>
        <p:txBody>
          <a:bodyPr/>
          <a:lstStyle/>
          <a:p>
            <a:endParaRPr lang="en-US" dirty="0"/>
          </a:p>
          <a:p>
            <a:r>
              <a:rPr lang="en-US" dirty="0"/>
              <a:t>The base framework provides the core MVC functionality and is comprised of the building blocks for your application. At the foundation of the base framework is the Controller servlet: </a:t>
            </a:r>
            <a:r>
              <a:rPr lang="en-US" b="1" dirty="0" err="1"/>
              <a:t>ActionServlet</a:t>
            </a:r>
            <a:r>
              <a:rPr lang="en-US" b="1" dirty="0"/>
              <a:t> </a:t>
            </a:r>
            <a:endParaRPr lang="en-US" dirty="0"/>
          </a:p>
          <a:p>
            <a:endParaRPr lang="en-US" dirty="0"/>
          </a:p>
        </p:txBody>
      </p:sp>
    </p:spTree>
    <p:extLst>
      <p:ext uri="{BB962C8B-B14F-4D97-AF65-F5344CB8AC3E}">
        <p14:creationId xmlns:p14="http://schemas.microsoft.com/office/powerpoint/2010/main" val="2306791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 JSP Tag Libraries </a:t>
            </a:r>
            <a:endParaRPr lang="en-US" dirty="0"/>
          </a:p>
        </p:txBody>
      </p:sp>
      <p:sp>
        <p:nvSpPr>
          <p:cNvPr id="3" name="Content Placeholder 2"/>
          <p:cNvSpPr>
            <a:spLocks noGrp="1"/>
          </p:cNvSpPr>
          <p:nvPr>
            <p:ph idx="1"/>
          </p:nvPr>
        </p:nvSpPr>
        <p:spPr/>
        <p:txBody>
          <a:bodyPr/>
          <a:lstStyle/>
          <a:p>
            <a:endParaRPr lang="en-US" dirty="0"/>
          </a:p>
          <a:p>
            <a:r>
              <a:rPr lang="en-US" dirty="0"/>
              <a:t>JSP tag libraries enable JSP authors to use HTML-like tags to represent functionality that is defined by a Java class. </a:t>
            </a:r>
          </a:p>
          <a:p>
            <a:endParaRPr lang="en-US" dirty="0"/>
          </a:p>
        </p:txBody>
      </p:sp>
    </p:spTree>
    <p:extLst>
      <p:ext uri="{BB962C8B-B14F-4D97-AF65-F5344CB8AC3E}">
        <p14:creationId xmlns:p14="http://schemas.microsoft.com/office/powerpoint/2010/main" val="163962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924</Words>
  <Application>Microsoft Office PowerPoint</Application>
  <PresentationFormat>On-screen Show (4:3)</PresentationFormat>
  <Paragraphs>83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Unit 6-Chapter 2</vt:lpstr>
      <vt:lpstr>Introduction</vt:lpstr>
      <vt:lpstr>How Does Struts Work? </vt:lpstr>
      <vt:lpstr>Struts 2 Features </vt:lpstr>
      <vt:lpstr>Architecture Overview </vt:lpstr>
      <vt:lpstr>PowerPoint Presentation</vt:lpstr>
      <vt:lpstr>Basic Components of Struts </vt:lpstr>
      <vt:lpstr>A) Base Framework </vt:lpstr>
      <vt:lpstr>B) JSP Tag Libraries </vt:lpstr>
      <vt:lpstr>C) Tiles Plugin </vt:lpstr>
      <vt:lpstr>D) Validator Plugin </vt:lpstr>
      <vt:lpstr>Struts framework core components </vt:lpstr>
      <vt:lpstr>The struts-config.xml File </vt:lpstr>
      <vt:lpstr>Action Classes </vt:lpstr>
      <vt:lpstr>View Resources </vt:lpstr>
      <vt:lpstr>ActionForms </vt:lpstr>
      <vt:lpstr>Model Components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6-Chapter 2</dc:title>
  <dc:creator>123</dc:creator>
  <cp:lastModifiedBy>123</cp:lastModifiedBy>
  <cp:revision>13</cp:revision>
  <dcterms:created xsi:type="dcterms:W3CDTF">2017-09-13T13:10:28Z</dcterms:created>
  <dcterms:modified xsi:type="dcterms:W3CDTF">2017-09-13T14:00:50Z</dcterms:modified>
</cp:coreProperties>
</file>