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AD029D-BB44-444A-B550-2CE196FB2324}"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202054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D029D-BB44-444A-B550-2CE196FB2324}"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3693576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D029D-BB44-444A-B550-2CE196FB2324}"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348009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AD029D-BB44-444A-B550-2CE196FB2324}"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233186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AD029D-BB44-444A-B550-2CE196FB2324}"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361099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AD029D-BB44-444A-B550-2CE196FB2324}"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392230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AD029D-BB44-444A-B550-2CE196FB2324}"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1135647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AD029D-BB44-444A-B550-2CE196FB2324}"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3813381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AD029D-BB44-444A-B550-2CE196FB2324}"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3188927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D029D-BB44-444A-B550-2CE196FB2324}"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1655709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AD029D-BB44-444A-B550-2CE196FB2324}"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C15C6-3AED-4C4B-A557-66425F33E045}" type="slidenum">
              <a:rPr lang="en-US" smtClean="0"/>
              <a:t>‹#›</a:t>
            </a:fld>
            <a:endParaRPr lang="en-US"/>
          </a:p>
        </p:txBody>
      </p:sp>
    </p:spTree>
    <p:extLst>
      <p:ext uri="{BB962C8B-B14F-4D97-AF65-F5344CB8AC3E}">
        <p14:creationId xmlns:p14="http://schemas.microsoft.com/office/powerpoint/2010/main" val="3674016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D029D-BB44-444A-B550-2CE196FB2324}" type="datetimeFigureOut">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C15C6-3AED-4C4B-A557-66425F33E045}" type="slidenum">
              <a:rPr lang="en-US" smtClean="0"/>
              <a:t>‹#›</a:t>
            </a:fld>
            <a:endParaRPr lang="en-US"/>
          </a:p>
        </p:txBody>
      </p:sp>
    </p:spTree>
    <p:extLst>
      <p:ext uri="{BB962C8B-B14F-4D97-AF65-F5344CB8AC3E}">
        <p14:creationId xmlns:p14="http://schemas.microsoft.com/office/powerpoint/2010/main" val="163096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6 – Chapter 1</a:t>
            </a:r>
            <a:endParaRPr lang="en-US" dirty="0"/>
          </a:p>
        </p:txBody>
      </p:sp>
      <p:sp>
        <p:nvSpPr>
          <p:cNvPr id="3" name="Subtitle 2"/>
          <p:cNvSpPr>
            <a:spLocks noGrp="1"/>
          </p:cNvSpPr>
          <p:nvPr>
            <p:ph type="subTitle" idx="1"/>
          </p:nvPr>
        </p:nvSpPr>
        <p:spPr/>
        <p:txBody>
          <a:bodyPr>
            <a:normAutofit/>
          </a:bodyPr>
          <a:lstStyle/>
          <a:p>
            <a:r>
              <a:rPr lang="en-US" sz="6600" b="1" dirty="0" smtClean="0">
                <a:solidFill>
                  <a:schemeClr val="tx1"/>
                </a:solidFill>
              </a:rPr>
              <a:t>Hibernate</a:t>
            </a:r>
            <a:endParaRPr lang="en-US" sz="6600" b="1" dirty="0">
              <a:solidFill>
                <a:schemeClr val="tx1"/>
              </a:solidFill>
            </a:endParaRPr>
          </a:p>
        </p:txBody>
      </p:sp>
    </p:spTree>
    <p:extLst>
      <p:ext uri="{BB962C8B-B14F-4D97-AF65-F5344CB8AC3E}">
        <p14:creationId xmlns:p14="http://schemas.microsoft.com/office/powerpoint/2010/main" val="368924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marL="0" indent="0" algn="just">
              <a:buNone/>
            </a:pPr>
            <a:r>
              <a:rPr lang="en-US" b="1" dirty="0"/>
              <a:t>Transaction</a:t>
            </a:r>
          </a:p>
          <a:p>
            <a:pPr algn="just"/>
            <a:r>
              <a:rPr lang="en-US" dirty="0"/>
              <a:t>The transaction object specifies the atomic unit of work. It is optional. The </a:t>
            </a:r>
            <a:r>
              <a:rPr lang="en-US" b="1" dirty="0" err="1"/>
              <a:t>org.hibernate.Transaction</a:t>
            </a:r>
            <a:r>
              <a:rPr lang="en-US" dirty="0"/>
              <a:t> interface provides methods for transaction management.</a:t>
            </a:r>
          </a:p>
          <a:p>
            <a:pPr marL="0" indent="0" algn="just">
              <a:buNone/>
            </a:pPr>
            <a:r>
              <a:rPr lang="en-US" b="1" dirty="0" err="1"/>
              <a:t>ConnectionProvider</a:t>
            </a:r>
            <a:endParaRPr lang="en-US" b="1" dirty="0"/>
          </a:p>
          <a:p>
            <a:pPr algn="just"/>
            <a:r>
              <a:rPr lang="en-US" dirty="0"/>
              <a:t>It is a factory of JDBC connections. It abstracts the application from </a:t>
            </a:r>
            <a:r>
              <a:rPr lang="en-US" dirty="0" err="1"/>
              <a:t>DriverManager</a:t>
            </a:r>
            <a:r>
              <a:rPr lang="en-US" dirty="0"/>
              <a:t> or </a:t>
            </a:r>
            <a:r>
              <a:rPr lang="en-US" dirty="0" err="1"/>
              <a:t>DataSource</a:t>
            </a:r>
            <a:r>
              <a:rPr lang="en-US" dirty="0"/>
              <a:t>. It is optional</a:t>
            </a:r>
            <a:r>
              <a:rPr lang="en-US" dirty="0" smtClean="0"/>
              <a:t>.</a:t>
            </a:r>
          </a:p>
          <a:p>
            <a:pPr marL="0" indent="0" algn="just">
              <a:buNone/>
            </a:pPr>
            <a:r>
              <a:rPr lang="en-US" b="1" dirty="0" err="1"/>
              <a:t>TransactionFactory</a:t>
            </a:r>
            <a:endParaRPr lang="en-US" b="1" dirty="0"/>
          </a:p>
          <a:p>
            <a:pPr algn="just"/>
            <a:r>
              <a:rPr lang="en-US" dirty="0"/>
              <a:t>It is a factory of Transaction. It is optional.</a:t>
            </a:r>
          </a:p>
          <a:p>
            <a:pPr algn="just"/>
            <a:endParaRPr lang="en-US" dirty="0"/>
          </a:p>
          <a:p>
            <a:pPr algn="just"/>
            <a:endParaRPr lang="en-US" dirty="0"/>
          </a:p>
        </p:txBody>
      </p:sp>
    </p:spTree>
    <p:extLst>
      <p:ext uri="{BB962C8B-B14F-4D97-AF65-F5344CB8AC3E}">
        <p14:creationId xmlns:p14="http://schemas.microsoft.com/office/powerpoint/2010/main" val="1299675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lgn="just">
              <a:buNone/>
            </a:pPr>
            <a:r>
              <a:rPr lang="en-US" b="1" dirty="0" smtClean="0"/>
              <a:t>Persistent </a:t>
            </a:r>
            <a:r>
              <a:rPr lang="en-US" b="1" dirty="0"/>
              <a:t>objects and collections </a:t>
            </a:r>
            <a:r>
              <a:rPr lang="en-US" b="1" dirty="0" smtClean="0"/>
              <a:t>(temporary session)</a:t>
            </a:r>
            <a:endParaRPr lang="en-US" dirty="0"/>
          </a:p>
          <a:p>
            <a:pPr algn="just"/>
            <a:r>
              <a:rPr lang="en-US" dirty="0"/>
              <a:t>Short-lived, single threaded objects containing persistent state and business function. </a:t>
            </a:r>
            <a:endParaRPr lang="en-US" dirty="0" smtClean="0"/>
          </a:p>
          <a:p>
            <a:pPr algn="just"/>
            <a:r>
              <a:rPr lang="en-US" dirty="0"/>
              <a:t>As soon as the Session is closed, they will be detached and free to use in any application </a:t>
            </a:r>
            <a:r>
              <a:rPr lang="en-US" dirty="0" smtClean="0"/>
              <a:t>layer.</a:t>
            </a:r>
          </a:p>
          <a:p>
            <a:pPr marL="0" indent="0" algn="just">
              <a:buNone/>
            </a:pPr>
            <a:r>
              <a:rPr lang="en-US" b="1" dirty="0" smtClean="0"/>
              <a:t>Transient </a:t>
            </a:r>
            <a:r>
              <a:rPr lang="en-US" b="1" dirty="0"/>
              <a:t>and detached objects and </a:t>
            </a:r>
            <a:r>
              <a:rPr lang="en-US" b="1" dirty="0" smtClean="0"/>
              <a:t>collections</a:t>
            </a:r>
          </a:p>
          <a:p>
            <a:pPr algn="just"/>
            <a:r>
              <a:rPr lang="en-US" dirty="0"/>
              <a:t>Instances of persistent classes that are not currently associated with a Session. They may have been instantiated by the application and not (yet) persisted or they may have been instantiated by a closed Session. </a:t>
            </a:r>
            <a:r>
              <a:rPr lang="en-US" b="1" dirty="0" smtClean="0"/>
              <a:t> </a:t>
            </a:r>
            <a:endParaRPr lang="en-US" dirty="0"/>
          </a:p>
          <a:p>
            <a:pPr marL="0" indent="0" algn="just">
              <a:buNone/>
            </a:pPr>
            <a:endParaRPr lang="en-US" dirty="0"/>
          </a:p>
        </p:txBody>
      </p:sp>
    </p:spTree>
    <p:extLst>
      <p:ext uri="{BB962C8B-B14F-4D97-AF65-F5344CB8AC3E}">
        <p14:creationId xmlns:p14="http://schemas.microsoft.com/office/powerpoint/2010/main" val="4291157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Hibernate Features </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 </a:t>
            </a:r>
            <a:r>
              <a:rPr lang="en-US" dirty="0"/>
              <a:t>Inheritance, Polymorphism Support </a:t>
            </a:r>
          </a:p>
          <a:p>
            <a:r>
              <a:rPr lang="en-US" dirty="0" smtClean="0"/>
              <a:t> </a:t>
            </a:r>
            <a:r>
              <a:rPr lang="en-US" dirty="0"/>
              <a:t>Custom Data Types </a:t>
            </a:r>
          </a:p>
          <a:p>
            <a:r>
              <a:rPr lang="en-US" dirty="0" smtClean="0"/>
              <a:t> </a:t>
            </a:r>
            <a:r>
              <a:rPr lang="en-US" dirty="0"/>
              <a:t>Collections </a:t>
            </a:r>
          </a:p>
          <a:p>
            <a:r>
              <a:rPr lang="en-US" dirty="0" smtClean="0"/>
              <a:t> </a:t>
            </a:r>
            <a:r>
              <a:rPr lang="en-US" dirty="0" err="1"/>
              <a:t>Uni</a:t>
            </a:r>
            <a:r>
              <a:rPr lang="en-US" dirty="0"/>
              <a:t> and Bi-directional entity Associations </a:t>
            </a:r>
          </a:p>
          <a:p>
            <a:r>
              <a:rPr lang="en-US" dirty="0" smtClean="0"/>
              <a:t> </a:t>
            </a:r>
            <a:r>
              <a:rPr lang="en-US" dirty="0"/>
              <a:t>Transactions and concurrency </a:t>
            </a:r>
          </a:p>
          <a:p>
            <a:r>
              <a:rPr lang="en-US" dirty="0" smtClean="0"/>
              <a:t> </a:t>
            </a:r>
            <a:r>
              <a:rPr lang="en-US" dirty="0"/>
              <a:t>Caching </a:t>
            </a:r>
          </a:p>
          <a:p>
            <a:r>
              <a:rPr lang="en-US" dirty="0" smtClean="0"/>
              <a:t> </a:t>
            </a:r>
            <a:r>
              <a:rPr lang="en-US" dirty="0"/>
              <a:t>Connection Pooling </a:t>
            </a:r>
          </a:p>
          <a:p>
            <a:r>
              <a:rPr lang="en-US" dirty="0" smtClean="0"/>
              <a:t> </a:t>
            </a:r>
            <a:r>
              <a:rPr lang="en-US" dirty="0"/>
              <a:t>HQL – Advanced Object Query Language </a:t>
            </a:r>
          </a:p>
          <a:p>
            <a:endParaRPr lang="en-US" dirty="0"/>
          </a:p>
        </p:txBody>
      </p:sp>
    </p:spTree>
    <p:extLst>
      <p:ext uri="{BB962C8B-B14F-4D97-AF65-F5344CB8AC3E}">
        <p14:creationId xmlns:p14="http://schemas.microsoft.com/office/powerpoint/2010/main" val="3486103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Mapping </a:t>
            </a:r>
            <a:endParaRPr lang="en-US" dirty="0"/>
          </a:p>
        </p:txBody>
      </p:sp>
      <p:sp>
        <p:nvSpPr>
          <p:cNvPr id="3" name="Content Placeholder 2"/>
          <p:cNvSpPr>
            <a:spLocks noGrp="1"/>
          </p:cNvSpPr>
          <p:nvPr>
            <p:ph idx="1"/>
          </p:nvPr>
        </p:nvSpPr>
        <p:spPr/>
        <p:txBody>
          <a:bodyPr>
            <a:normAutofit fontScale="85000" lnSpcReduction="20000"/>
          </a:bodyPr>
          <a:lstStyle/>
          <a:p>
            <a:pPr algn="just"/>
            <a:endParaRPr lang="en-US" dirty="0"/>
          </a:p>
          <a:p>
            <a:pPr algn="just"/>
            <a:r>
              <a:rPr lang="en-US" dirty="0"/>
              <a:t>Mapping Java classes to database table is accomplished through the configuration of an XML file or by using Java Annotation. When using an XML file, Hibernate can generate skeletal source code for the persistence classes. Hibernate can use the XML file or the annotation to maintain the database schema. Facilities to arrange one-to-many and many-to-many relationships between classes are provided. In addition to managing association between objects, Hibernate can also manage reflexive associations where an object has a one-to-many relationship with other instances of its own type. </a:t>
            </a:r>
          </a:p>
        </p:txBody>
      </p:sp>
    </p:spTree>
    <p:extLst>
      <p:ext uri="{BB962C8B-B14F-4D97-AF65-F5344CB8AC3E}">
        <p14:creationId xmlns:p14="http://schemas.microsoft.com/office/powerpoint/2010/main" val="2629957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Hibernate Query Language(HQL) </a:t>
            </a:r>
            <a:endParaRPr lang="en-US" dirty="0"/>
          </a:p>
        </p:txBody>
      </p:sp>
      <p:sp>
        <p:nvSpPr>
          <p:cNvPr id="3" name="Content Placeholder 2"/>
          <p:cNvSpPr>
            <a:spLocks noGrp="1"/>
          </p:cNvSpPr>
          <p:nvPr>
            <p:ph idx="1"/>
          </p:nvPr>
        </p:nvSpPr>
        <p:spPr/>
        <p:txBody>
          <a:bodyPr/>
          <a:lstStyle/>
          <a:p>
            <a:pPr algn="just"/>
            <a:r>
              <a:rPr lang="en-US" dirty="0" smtClean="0"/>
              <a:t>Hibernate </a:t>
            </a:r>
            <a:r>
              <a:rPr lang="en-US" dirty="0"/>
              <a:t>provides a SQL inspired language called Hibernate Query Language (HQL) which allows SQL-like queries to be written against </a:t>
            </a:r>
            <a:r>
              <a:rPr lang="en-US" dirty="0" err="1"/>
              <a:t>Hibernate's</a:t>
            </a:r>
            <a:r>
              <a:rPr lang="en-US" dirty="0"/>
              <a:t> data objects. </a:t>
            </a:r>
          </a:p>
          <a:p>
            <a:pPr algn="just"/>
            <a:endParaRPr lang="en-US" dirty="0"/>
          </a:p>
        </p:txBody>
      </p:sp>
    </p:spTree>
    <p:extLst>
      <p:ext uri="{BB962C8B-B14F-4D97-AF65-F5344CB8AC3E}">
        <p14:creationId xmlns:p14="http://schemas.microsoft.com/office/powerpoint/2010/main" val="3608143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hibernate.cfg.xml</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a:t>Hibernate requires to know in advance where to find the mapping information that defines how your Java classes relate to the database tables. Hibernate also requires a set of configuration settings related to database and other related parameters. All such information is usually supplied as a standard Java properties file called </a:t>
            </a:r>
            <a:r>
              <a:rPr lang="en-US" b="1" dirty="0" err="1"/>
              <a:t>hibernate.properties</a:t>
            </a:r>
            <a:r>
              <a:rPr lang="en-US" dirty="0"/>
              <a:t>, or as an XML file named </a:t>
            </a:r>
            <a:r>
              <a:rPr lang="en-US" b="1" dirty="0"/>
              <a:t>hibernate.cfg.xml</a:t>
            </a:r>
            <a:r>
              <a:rPr lang="en-US" dirty="0"/>
              <a:t>.</a:t>
            </a:r>
          </a:p>
          <a:p>
            <a:pPr algn="just"/>
            <a:r>
              <a:rPr lang="en-US" dirty="0"/>
              <a:t>Most of the properties take their default values and it is not required to specify them in the property file unless it is really required. This file is kept in the root directory of your application's </a:t>
            </a:r>
            <a:r>
              <a:rPr lang="en-US" dirty="0" err="1"/>
              <a:t>classpath</a:t>
            </a:r>
            <a:r>
              <a:rPr lang="en-US" dirty="0"/>
              <a:t>.</a:t>
            </a:r>
          </a:p>
          <a:p>
            <a:pPr algn="just"/>
            <a:endParaRPr lang="en-US" dirty="0"/>
          </a:p>
        </p:txBody>
      </p:sp>
    </p:spTree>
    <p:extLst>
      <p:ext uri="{BB962C8B-B14F-4D97-AF65-F5344CB8AC3E}">
        <p14:creationId xmlns:p14="http://schemas.microsoft.com/office/powerpoint/2010/main" val="3789758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Hibernate Properties: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5183223"/>
              </p:ext>
            </p:extLst>
          </p:nvPr>
        </p:nvGraphicFramePr>
        <p:xfrm>
          <a:off x="228600" y="990600"/>
          <a:ext cx="8839200" cy="5795268"/>
        </p:xfrm>
        <a:graphic>
          <a:graphicData uri="http://schemas.openxmlformats.org/drawingml/2006/table">
            <a:tbl>
              <a:tblPr firstRow="1" firstCol="1" bandRow="1">
                <a:tableStyleId>{5C22544A-7EE6-4342-B048-85BDC9FD1C3A}</a:tableStyleId>
              </a:tblPr>
              <a:tblGrid>
                <a:gridCol w="607769"/>
                <a:gridCol w="8231431"/>
              </a:tblGrid>
              <a:tr h="430679">
                <a:tc>
                  <a:txBody>
                    <a:bodyPr/>
                    <a:lstStyle/>
                    <a:p>
                      <a:pPr marL="0" marR="0">
                        <a:lnSpc>
                          <a:spcPct val="115000"/>
                        </a:lnSpc>
                        <a:spcBef>
                          <a:spcPts val="0"/>
                        </a:spcBef>
                        <a:spcAft>
                          <a:spcPts val="1500"/>
                        </a:spcAft>
                      </a:pPr>
                      <a:r>
                        <a:rPr lang="en-US" sz="2000" dirty="0">
                          <a:effectLst/>
                        </a:rPr>
                        <a:t>S.N.</a:t>
                      </a:r>
                      <a:endParaRPr lang="en-US" sz="1800" dirty="0">
                        <a:effectLst/>
                        <a:latin typeface="Calibri"/>
                        <a:ea typeface="Calibri"/>
                        <a:cs typeface="Times New Roman"/>
                      </a:endParaRPr>
                    </a:p>
                  </a:txBody>
                  <a:tcPr marL="68326" marR="68326" marT="0" marB="0"/>
                </a:tc>
                <a:tc>
                  <a:txBody>
                    <a:bodyPr/>
                    <a:lstStyle/>
                    <a:p>
                      <a:pPr marL="0" marR="0">
                        <a:lnSpc>
                          <a:spcPct val="115000"/>
                        </a:lnSpc>
                        <a:spcBef>
                          <a:spcPts val="0"/>
                        </a:spcBef>
                        <a:spcAft>
                          <a:spcPts val="1500"/>
                        </a:spcAft>
                      </a:pPr>
                      <a:r>
                        <a:rPr lang="en-US" sz="2000" dirty="0">
                          <a:effectLst/>
                        </a:rPr>
                        <a:t>Properties and Description</a:t>
                      </a:r>
                      <a:endParaRPr lang="en-US" sz="1800" dirty="0">
                        <a:effectLst/>
                        <a:latin typeface="Calibri"/>
                        <a:ea typeface="Calibri"/>
                        <a:cs typeface="Times New Roman"/>
                      </a:endParaRPr>
                    </a:p>
                  </a:txBody>
                  <a:tcPr marL="68326" marR="68326" marT="0" marB="0"/>
                </a:tc>
              </a:tr>
              <a:tr h="655571">
                <a:tc>
                  <a:txBody>
                    <a:bodyPr/>
                    <a:lstStyle/>
                    <a:p>
                      <a:pPr marL="0" marR="0">
                        <a:lnSpc>
                          <a:spcPct val="115000"/>
                        </a:lnSpc>
                        <a:spcBef>
                          <a:spcPts val="0"/>
                        </a:spcBef>
                        <a:spcAft>
                          <a:spcPts val="1500"/>
                        </a:spcAft>
                      </a:pPr>
                      <a:r>
                        <a:rPr lang="en-US" sz="2000">
                          <a:effectLst/>
                        </a:rPr>
                        <a:t>1</a:t>
                      </a:r>
                      <a:endParaRPr lang="en-US" sz="1800">
                        <a:effectLst/>
                        <a:latin typeface="Calibri"/>
                        <a:ea typeface="Calibri"/>
                        <a:cs typeface="Times New Roman"/>
                      </a:endParaRPr>
                    </a:p>
                  </a:txBody>
                  <a:tcPr marL="68326" marR="68326" marT="0" marB="0"/>
                </a:tc>
                <a:tc>
                  <a:txBody>
                    <a:bodyPr/>
                    <a:lstStyle/>
                    <a:p>
                      <a:pPr marL="0" marR="0">
                        <a:lnSpc>
                          <a:spcPct val="115000"/>
                        </a:lnSpc>
                        <a:spcBef>
                          <a:spcPts val="0"/>
                        </a:spcBef>
                        <a:spcAft>
                          <a:spcPts val="1500"/>
                        </a:spcAft>
                      </a:pPr>
                      <a:r>
                        <a:rPr lang="en-US" sz="2000" b="1" dirty="0" err="1">
                          <a:effectLst/>
                        </a:rPr>
                        <a:t>hibernate.dialect</a:t>
                      </a:r>
                      <a:r>
                        <a:rPr lang="en-US" sz="2000" b="1" dirty="0">
                          <a:effectLst/>
                        </a:rPr>
                        <a:t> </a:t>
                      </a:r>
                      <a:r>
                        <a:rPr lang="en-US" sz="2000" dirty="0">
                          <a:effectLst/>
                        </a:rPr>
                        <a:t/>
                      </a:r>
                      <a:br>
                        <a:rPr lang="en-US" sz="2000" dirty="0">
                          <a:effectLst/>
                        </a:rPr>
                      </a:br>
                      <a:r>
                        <a:rPr lang="en-US" sz="2000" dirty="0">
                          <a:effectLst/>
                        </a:rPr>
                        <a:t>This property makes Hibernate generate the appropriate SQL for the chosen database.</a:t>
                      </a:r>
                      <a:endParaRPr lang="en-US" sz="1800" dirty="0">
                        <a:effectLst/>
                        <a:latin typeface="Calibri"/>
                        <a:ea typeface="Calibri"/>
                        <a:cs typeface="Times New Roman"/>
                      </a:endParaRPr>
                    </a:p>
                  </a:txBody>
                  <a:tcPr marL="68326" marR="68326" marT="0" marB="0"/>
                </a:tc>
              </a:tr>
              <a:tr h="881934">
                <a:tc>
                  <a:txBody>
                    <a:bodyPr/>
                    <a:lstStyle/>
                    <a:p>
                      <a:pPr marL="0" marR="0">
                        <a:lnSpc>
                          <a:spcPct val="115000"/>
                        </a:lnSpc>
                        <a:spcBef>
                          <a:spcPts val="0"/>
                        </a:spcBef>
                        <a:spcAft>
                          <a:spcPts val="1500"/>
                        </a:spcAft>
                      </a:pPr>
                      <a:r>
                        <a:rPr lang="en-US" sz="2000">
                          <a:effectLst/>
                        </a:rPr>
                        <a:t>2</a:t>
                      </a:r>
                      <a:endParaRPr lang="en-US" sz="1800">
                        <a:effectLst/>
                        <a:latin typeface="Calibri"/>
                        <a:ea typeface="Calibri"/>
                        <a:cs typeface="Times New Roman"/>
                      </a:endParaRPr>
                    </a:p>
                  </a:txBody>
                  <a:tcPr marL="68326" marR="68326" marT="0" marB="0"/>
                </a:tc>
                <a:tc>
                  <a:txBody>
                    <a:bodyPr/>
                    <a:lstStyle/>
                    <a:p>
                      <a:pPr marL="0" marR="0">
                        <a:lnSpc>
                          <a:spcPct val="115000"/>
                        </a:lnSpc>
                        <a:spcBef>
                          <a:spcPts val="0"/>
                        </a:spcBef>
                        <a:spcAft>
                          <a:spcPts val="1500"/>
                        </a:spcAft>
                      </a:pPr>
                      <a:r>
                        <a:rPr lang="en-US" sz="2000" b="1" dirty="0" err="1">
                          <a:effectLst/>
                        </a:rPr>
                        <a:t>hibernate.connection.driver_class</a:t>
                      </a:r>
                      <a:endParaRPr lang="en-US" sz="1800" b="1" dirty="0">
                        <a:effectLst/>
                      </a:endParaRPr>
                    </a:p>
                    <a:p>
                      <a:pPr marL="30480" marR="30480" algn="just">
                        <a:lnSpc>
                          <a:spcPts val="1800"/>
                        </a:lnSpc>
                        <a:spcBef>
                          <a:spcPts val="0"/>
                        </a:spcBef>
                        <a:spcAft>
                          <a:spcPts val="1200"/>
                        </a:spcAft>
                      </a:pPr>
                      <a:r>
                        <a:rPr lang="en-US" sz="2000" dirty="0">
                          <a:effectLst/>
                        </a:rPr>
                        <a:t>The JDBC driver class.</a:t>
                      </a:r>
                      <a:endParaRPr lang="en-US" sz="1800" dirty="0">
                        <a:effectLst/>
                        <a:latin typeface="Calibri"/>
                        <a:ea typeface="Calibri"/>
                        <a:cs typeface="Times New Roman"/>
                      </a:endParaRPr>
                    </a:p>
                  </a:txBody>
                  <a:tcPr marL="68326" marR="68326" marT="0" marB="0"/>
                </a:tc>
              </a:tr>
              <a:tr h="655571">
                <a:tc>
                  <a:txBody>
                    <a:bodyPr/>
                    <a:lstStyle/>
                    <a:p>
                      <a:pPr marL="0" marR="0">
                        <a:lnSpc>
                          <a:spcPct val="115000"/>
                        </a:lnSpc>
                        <a:spcBef>
                          <a:spcPts val="0"/>
                        </a:spcBef>
                        <a:spcAft>
                          <a:spcPts val="0"/>
                        </a:spcAft>
                      </a:pPr>
                      <a:r>
                        <a:rPr lang="en-US" sz="2000">
                          <a:effectLst/>
                        </a:rPr>
                        <a:t>3</a:t>
                      </a:r>
                      <a:endParaRPr lang="en-US" sz="1800">
                        <a:effectLst/>
                        <a:latin typeface="Calibri"/>
                        <a:ea typeface="Calibri"/>
                        <a:cs typeface="Times New Roman"/>
                      </a:endParaRPr>
                    </a:p>
                  </a:txBody>
                  <a:tcPr marL="68326" marR="68326" marT="0" marB="0"/>
                </a:tc>
                <a:tc>
                  <a:txBody>
                    <a:bodyPr/>
                    <a:lstStyle/>
                    <a:p>
                      <a:pPr marL="0" marR="0">
                        <a:lnSpc>
                          <a:spcPct val="115000"/>
                        </a:lnSpc>
                        <a:spcBef>
                          <a:spcPts val="0"/>
                        </a:spcBef>
                        <a:spcAft>
                          <a:spcPts val="0"/>
                        </a:spcAft>
                      </a:pPr>
                      <a:r>
                        <a:rPr lang="en-US" sz="2000" b="1" dirty="0">
                          <a:effectLst/>
                        </a:rPr>
                        <a:t>hibernate.connection.url</a:t>
                      </a:r>
                      <a:endParaRPr lang="en-US" sz="1800" b="1" dirty="0">
                        <a:effectLst/>
                      </a:endParaRPr>
                    </a:p>
                    <a:p>
                      <a:pPr marL="30480" marR="30480" algn="just">
                        <a:lnSpc>
                          <a:spcPts val="1800"/>
                        </a:lnSpc>
                        <a:spcBef>
                          <a:spcPts val="0"/>
                        </a:spcBef>
                        <a:spcAft>
                          <a:spcPts val="1200"/>
                        </a:spcAft>
                      </a:pPr>
                      <a:r>
                        <a:rPr lang="en-US" sz="2000" dirty="0">
                          <a:effectLst/>
                        </a:rPr>
                        <a:t>The JDBC URL to the database instance.</a:t>
                      </a:r>
                      <a:endParaRPr lang="en-US" sz="1800" dirty="0">
                        <a:effectLst/>
                        <a:latin typeface="Calibri"/>
                        <a:ea typeface="Calibri"/>
                        <a:cs typeface="Times New Roman"/>
                      </a:endParaRPr>
                    </a:p>
                  </a:txBody>
                  <a:tcPr marL="68326" marR="68326" marT="0" marB="0"/>
                </a:tc>
              </a:tr>
              <a:tr h="655571">
                <a:tc>
                  <a:txBody>
                    <a:bodyPr/>
                    <a:lstStyle/>
                    <a:p>
                      <a:pPr marL="0" marR="0">
                        <a:lnSpc>
                          <a:spcPct val="115000"/>
                        </a:lnSpc>
                        <a:spcBef>
                          <a:spcPts val="0"/>
                        </a:spcBef>
                        <a:spcAft>
                          <a:spcPts val="0"/>
                        </a:spcAft>
                      </a:pPr>
                      <a:r>
                        <a:rPr lang="en-US" sz="2000">
                          <a:effectLst/>
                        </a:rPr>
                        <a:t>4</a:t>
                      </a:r>
                      <a:endParaRPr lang="en-US" sz="1800">
                        <a:effectLst/>
                        <a:latin typeface="Calibri"/>
                        <a:ea typeface="Calibri"/>
                        <a:cs typeface="Times New Roman"/>
                      </a:endParaRPr>
                    </a:p>
                  </a:txBody>
                  <a:tcPr marL="68326" marR="68326" marT="0" marB="0"/>
                </a:tc>
                <a:tc>
                  <a:txBody>
                    <a:bodyPr/>
                    <a:lstStyle/>
                    <a:p>
                      <a:pPr marL="0" marR="0">
                        <a:lnSpc>
                          <a:spcPct val="115000"/>
                        </a:lnSpc>
                        <a:spcBef>
                          <a:spcPts val="0"/>
                        </a:spcBef>
                        <a:spcAft>
                          <a:spcPts val="0"/>
                        </a:spcAft>
                      </a:pPr>
                      <a:r>
                        <a:rPr lang="en-US" sz="2000" b="1" dirty="0" err="1">
                          <a:effectLst/>
                        </a:rPr>
                        <a:t>hibernate.connection.username</a:t>
                      </a:r>
                      <a:endParaRPr lang="en-US" sz="1800" b="1" dirty="0">
                        <a:effectLst/>
                      </a:endParaRPr>
                    </a:p>
                    <a:p>
                      <a:pPr marL="30480" marR="30480" algn="just">
                        <a:lnSpc>
                          <a:spcPts val="1800"/>
                        </a:lnSpc>
                        <a:spcBef>
                          <a:spcPts val="0"/>
                        </a:spcBef>
                        <a:spcAft>
                          <a:spcPts val="1200"/>
                        </a:spcAft>
                      </a:pPr>
                      <a:r>
                        <a:rPr lang="en-US" sz="2000" dirty="0">
                          <a:effectLst/>
                        </a:rPr>
                        <a:t>The database username.</a:t>
                      </a:r>
                      <a:endParaRPr lang="en-US" sz="1800" dirty="0">
                        <a:effectLst/>
                        <a:latin typeface="Calibri"/>
                        <a:ea typeface="Calibri"/>
                        <a:cs typeface="Times New Roman"/>
                      </a:endParaRPr>
                    </a:p>
                  </a:txBody>
                  <a:tcPr marL="68326" marR="68326" marT="0" marB="0"/>
                </a:tc>
              </a:tr>
              <a:tr h="655571">
                <a:tc>
                  <a:txBody>
                    <a:bodyPr/>
                    <a:lstStyle/>
                    <a:p>
                      <a:pPr marL="0" marR="0">
                        <a:lnSpc>
                          <a:spcPct val="115000"/>
                        </a:lnSpc>
                        <a:spcBef>
                          <a:spcPts val="0"/>
                        </a:spcBef>
                        <a:spcAft>
                          <a:spcPts val="0"/>
                        </a:spcAft>
                      </a:pPr>
                      <a:r>
                        <a:rPr lang="en-US" sz="2000">
                          <a:effectLst/>
                        </a:rPr>
                        <a:t>5</a:t>
                      </a:r>
                      <a:endParaRPr lang="en-US" sz="1800">
                        <a:effectLst/>
                        <a:latin typeface="Calibri"/>
                        <a:ea typeface="Calibri"/>
                        <a:cs typeface="Times New Roman"/>
                      </a:endParaRPr>
                    </a:p>
                  </a:txBody>
                  <a:tcPr marL="68326" marR="68326" marT="0" marB="0"/>
                </a:tc>
                <a:tc>
                  <a:txBody>
                    <a:bodyPr/>
                    <a:lstStyle/>
                    <a:p>
                      <a:pPr marL="0" marR="0">
                        <a:lnSpc>
                          <a:spcPct val="115000"/>
                        </a:lnSpc>
                        <a:spcBef>
                          <a:spcPts val="0"/>
                        </a:spcBef>
                        <a:spcAft>
                          <a:spcPts val="0"/>
                        </a:spcAft>
                      </a:pPr>
                      <a:r>
                        <a:rPr lang="en-US" sz="2000" b="1" dirty="0" err="1">
                          <a:effectLst/>
                        </a:rPr>
                        <a:t>hibernate.connection.password</a:t>
                      </a:r>
                      <a:endParaRPr lang="en-US" sz="1800" b="1" dirty="0">
                        <a:effectLst/>
                      </a:endParaRPr>
                    </a:p>
                    <a:p>
                      <a:pPr marL="30480" marR="30480" algn="just">
                        <a:lnSpc>
                          <a:spcPts val="1800"/>
                        </a:lnSpc>
                        <a:spcBef>
                          <a:spcPts val="0"/>
                        </a:spcBef>
                        <a:spcAft>
                          <a:spcPts val="1200"/>
                        </a:spcAft>
                      </a:pPr>
                      <a:r>
                        <a:rPr lang="en-US" sz="2000" dirty="0">
                          <a:effectLst/>
                        </a:rPr>
                        <a:t>The database password.</a:t>
                      </a:r>
                      <a:endParaRPr lang="en-US" sz="1800" dirty="0">
                        <a:effectLst/>
                        <a:latin typeface="Calibri"/>
                        <a:ea typeface="Calibri"/>
                        <a:cs typeface="Times New Roman"/>
                      </a:endParaRPr>
                    </a:p>
                  </a:txBody>
                  <a:tcPr marL="68326" marR="68326" marT="0" marB="0"/>
                </a:tc>
              </a:tr>
              <a:tr h="655571">
                <a:tc>
                  <a:txBody>
                    <a:bodyPr/>
                    <a:lstStyle/>
                    <a:p>
                      <a:pPr marL="0" marR="0">
                        <a:lnSpc>
                          <a:spcPct val="115000"/>
                        </a:lnSpc>
                        <a:spcBef>
                          <a:spcPts val="0"/>
                        </a:spcBef>
                        <a:spcAft>
                          <a:spcPts val="0"/>
                        </a:spcAft>
                      </a:pPr>
                      <a:r>
                        <a:rPr lang="en-US" sz="2000">
                          <a:effectLst/>
                        </a:rPr>
                        <a:t>6</a:t>
                      </a:r>
                      <a:endParaRPr lang="en-US" sz="1800">
                        <a:effectLst/>
                        <a:latin typeface="Calibri"/>
                        <a:ea typeface="Calibri"/>
                        <a:cs typeface="Times New Roman"/>
                      </a:endParaRPr>
                    </a:p>
                  </a:txBody>
                  <a:tcPr marL="68326" marR="68326" marT="0" marB="0"/>
                </a:tc>
                <a:tc>
                  <a:txBody>
                    <a:bodyPr/>
                    <a:lstStyle/>
                    <a:p>
                      <a:pPr marL="0" marR="0">
                        <a:lnSpc>
                          <a:spcPct val="115000"/>
                        </a:lnSpc>
                        <a:spcBef>
                          <a:spcPts val="0"/>
                        </a:spcBef>
                        <a:spcAft>
                          <a:spcPts val="0"/>
                        </a:spcAft>
                      </a:pPr>
                      <a:r>
                        <a:rPr lang="en-US" sz="2000" b="1" dirty="0" err="1">
                          <a:effectLst/>
                        </a:rPr>
                        <a:t>hibernate.connection.pool_size</a:t>
                      </a:r>
                      <a:endParaRPr lang="en-US" sz="1800" b="1" dirty="0">
                        <a:effectLst/>
                      </a:endParaRPr>
                    </a:p>
                    <a:p>
                      <a:pPr marL="30480" marR="30480" algn="just">
                        <a:lnSpc>
                          <a:spcPts val="1800"/>
                        </a:lnSpc>
                        <a:spcBef>
                          <a:spcPts val="0"/>
                        </a:spcBef>
                        <a:spcAft>
                          <a:spcPts val="1200"/>
                        </a:spcAft>
                      </a:pPr>
                      <a:r>
                        <a:rPr lang="en-US" sz="2000" dirty="0">
                          <a:effectLst/>
                        </a:rPr>
                        <a:t>Limits the number of connections waiting in the Hibernate database connection pool.</a:t>
                      </a:r>
                      <a:endParaRPr lang="en-US" sz="1800" dirty="0">
                        <a:effectLst/>
                        <a:latin typeface="Calibri"/>
                        <a:ea typeface="Calibri"/>
                        <a:cs typeface="Times New Roman"/>
                      </a:endParaRPr>
                    </a:p>
                  </a:txBody>
                  <a:tcPr marL="68326" marR="68326" marT="0" marB="0"/>
                </a:tc>
              </a:tr>
              <a:tr h="667330">
                <a:tc>
                  <a:txBody>
                    <a:bodyPr/>
                    <a:lstStyle/>
                    <a:p>
                      <a:pPr marL="0" marR="0">
                        <a:lnSpc>
                          <a:spcPct val="115000"/>
                        </a:lnSpc>
                        <a:spcBef>
                          <a:spcPts val="0"/>
                        </a:spcBef>
                        <a:spcAft>
                          <a:spcPts val="0"/>
                        </a:spcAft>
                      </a:pPr>
                      <a:r>
                        <a:rPr lang="en-US" sz="2000">
                          <a:effectLst/>
                        </a:rPr>
                        <a:t>7</a:t>
                      </a:r>
                      <a:endParaRPr lang="en-US" sz="1800">
                        <a:effectLst/>
                        <a:latin typeface="Calibri"/>
                        <a:ea typeface="Calibri"/>
                        <a:cs typeface="Times New Roman"/>
                      </a:endParaRPr>
                    </a:p>
                  </a:txBody>
                  <a:tcPr marL="68326" marR="68326" marT="0" marB="0"/>
                </a:tc>
                <a:tc>
                  <a:txBody>
                    <a:bodyPr/>
                    <a:lstStyle/>
                    <a:p>
                      <a:pPr marL="0" marR="0">
                        <a:lnSpc>
                          <a:spcPct val="115000"/>
                        </a:lnSpc>
                        <a:spcBef>
                          <a:spcPts val="0"/>
                        </a:spcBef>
                        <a:spcAft>
                          <a:spcPts val="0"/>
                        </a:spcAft>
                      </a:pPr>
                      <a:r>
                        <a:rPr lang="en-US" sz="2000" b="1" dirty="0" err="1">
                          <a:effectLst/>
                        </a:rPr>
                        <a:t>hibernate.connection.autocommit</a:t>
                      </a:r>
                      <a:endParaRPr lang="en-US" sz="1800" b="1" dirty="0">
                        <a:effectLst/>
                      </a:endParaRPr>
                    </a:p>
                    <a:p>
                      <a:pPr marL="30480" marR="30480" algn="just">
                        <a:lnSpc>
                          <a:spcPts val="1800"/>
                        </a:lnSpc>
                        <a:spcBef>
                          <a:spcPts val="0"/>
                        </a:spcBef>
                        <a:spcAft>
                          <a:spcPts val="1200"/>
                        </a:spcAft>
                      </a:pPr>
                      <a:r>
                        <a:rPr lang="en-US" sz="2000" dirty="0">
                          <a:effectLst/>
                        </a:rPr>
                        <a:t>Allows </a:t>
                      </a:r>
                      <a:r>
                        <a:rPr lang="en-US" sz="2000" dirty="0" err="1">
                          <a:effectLst/>
                        </a:rPr>
                        <a:t>autocommit</a:t>
                      </a:r>
                      <a:r>
                        <a:rPr lang="en-US" sz="2000" dirty="0">
                          <a:effectLst/>
                        </a:rPr>
                        <a:t> mode to be used for the JDBC connection.</a:t>
                      </a:r>
                      <a:endParaRPr lang="en-US" sz="1800" dirty="0">
                        <a:effectLst/>
                        <a:latin typeface="Calibri"/>
                        <a:ea typeface="Calibri"/>
                        <a:cs typeface="Times New Roman"/>
                      </a:endParaRPr>
                    </a:p>
                  </a:txBody>
                  <a:tcPr marL="68326" marR="68326" marT="0" marB="0"/>
                </a:tc>
              </a:tr>
            </a:tbl>
          </a:graphicData>
        </a:graphic>
      </p:graphicFrame>
    </p:spTree>
    <p:extLst>
      <p:ext uri="{BB962C8B-B14F-4D97-AF65-F5344CB8AC3E}">
        <p14:creationId xmlns:p14="http://schemas.microsoft.com/office/powerpoint/2010/main" val="619192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algn="just"/>
            <a:r>
              <a:rPr lang="en-US" sz="2400" dirty="0"/>
              <a:t>If you are using a database along with an application server and JNDI then you would have to configure the following properties</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4278721"/>
              </p:ext>
            </p:extLst>
          </p:nvPr>
        </p:nvGraphicFramePr>
        <p:xfrm>
          <a:off x="228600" y="1219200"/>
          <a:ext cx="8610599" cy="5394379"/>
        </p:xfrm>
        <a:graphic>
          <a:graphicData uri="http://schemas.openxmlformats.org/drawingml/2006/table">
            <a:tbl>
              <a:tblPr firstRow="1" firstCol="1" bandRow="1">
                <a:tableStyleId>{5C22544A-7EE6-4342-B048-85BDC9FD1C3A}</a:tableStyleId>
              </a:tblPr>
              <a:tblGrid>
                <a:gridCol w="591952"/>
                <a:gridCol w="8018647"/>
              </a:tblGrid>
              <a:tr h="456008">
                <a:tc>
                  <a:txBody>
                    <a:bodyPr/>
                    <a:lstStyle/>
                    <a:p>
                      <a:pPr marL="0" marR="0">
                        <a:lnSpc>
                          <a:spcPct val="115000"/>
                        </a:lnSpc>
                        <a:spcBef>
                          <a:spcPts val="0"/>
                        </a:spcBef>
                        <a:spcAft>
                          <a:spcPts val="1500"/>
                        </a:spcAft>
                      </a:pPr>
                      <a:r>
                        <a:rPr lang="en-US" sz="2400" dirty="0">
                          <a:effectLst/>
                        </a:rPr>
                        <a:t>S.N.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400" dirty="0">
                          <a:effectLst/>
                        </a:rPr>
                        <a:t>Properties and Description</a:t>
                      </a:r>
                      <a:endParaRPr lang="en-US" sz="2000" dirty="0">
                        <a:effectLst/>
                        <a:latin typeface="Calibri"/>
                        <a:ea typeface="Calibri"/>
                        <a:cs typeface="Times New Roman"/>
                      </a:endParaRPr>
                    </a:p>
                  </a:txBody>
                  <a:tcPr marL="68580" marR="68580" marT="0" marB="0"/>
                </a:tc>
              </a:tr>
              <a:tr h="934584">
                <a:tc>
                  <a:txBody>
                    <a:bodyPr/>
                    <a:lstStyle/>
                    <a:p>
                      <a:pPr marL="0" marR="0">
                        <a:lnSpc>
                          <a:spcPct val="115000"/>
                        </a:lnSpc>
                        <a:spcBef>
                          <a:spcPts val="0"/>
                        </a:spcBef>
                        <a:spcAft>
                          <a:spcPts val="1500"/>
                        </a:spcAft>
                      </a:pPr>
                      <a:r>
                        <a:rPr lang="en-US" sz="2400">
                          <a:effectLst/>
                        </a:rPr>
                        <a:t>1</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500"/>
                        </a:spcAft>
                      </a:pPr>
                      <a:r>
                        <a:rPr lang="en-US" sz="2400" b="1" dirty="0" err="1">
                          <a:effectLst/>
                        </a:rPr>
                        <a:t>hibernate.connection.datasource</a:t>
                      </a:r>
                      <a:endParaRPr lang="en-US" sz="2000" b="1" dirty="0">
                        <a:effectLst/>
                      </a:endParaRPr>
                    </a:p>
                    <a:p>
                      <a:pPr marL="30480" marR="30480" algn="just">
                        <a:lnSpc>
                          <a:spcPts val="1800"/>
                        </a:lnSpc>
                        <a:spcBef>
                          <a:spcPts val="0"/>
                        </a:spcBef>
                        <a:spcAft>
                          <a:spcPts val="1200"/>
                        </a:spcAft>
                      </a:pPr>
                      <a:r>
                        <a:rPr lang="en-US" sz="2400" dirty="0">
                          <a:effectLst/>
                        </a:rPr>
                        <a:t>The JNDI name defined in the application server context you are using for the application.</a:t>
                      </a:r>
                      <a:endParaRPr lang="en-US" sz="2000" dirty="0">
                        <a:effectLst/>
                        <a:latin typeface="Calibri"/>
                        <a:ea typeface="Calibri"/>
                        <a:cs typeface="Times New Roman"/>
                      </a:endParaRPr>
                    </a:p>
                  </a:txBody>
                  <a:tcPr marL="68580" marR="68580" marT="0" marB="0"/>
                </a:tc>
              </a:tr>
              <a:tr h="694906">
                <a:tc>
                  <a:txBody>
                    <a:bodyPr/>
                    <a:lstStyle/>
                    <a:p>
                      <a:pPr marL="0" marR="0">
                        <a:lnSpc>
                          <a:spcPct val="115000"/>
                        </a:lnSpc>
                        <a:spcBef>
                          <a:spcPts val="0"/>
                        </a:spcBef>
                        <a:spcAft>
                          <a:spcPts val="0"/>
                        </a:spcAft>
                      </a:pPr>
                      <a:r>
                        <a:rPr lang="en-US" sz="2400">
                          <a:effectLst/>
                        </a:rPr>
                        <a:t>2</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b="1" dirty="0" err="1">
                          <a:effectLst/>
                        </a:rPr>
                        <a:t>hibernate.jndi.class</a:t>
                      </a:r>
                      <a:endParaRPr lang="en-US" sz="2000" b="1" dirty="0">
                        <a:effectLst/>
                      </a:endParaRPr>
                    </a:p>
                    <a:p>
                      <a:pPr marL="30480" marR="30480" algn="just">
                        <a:lnSpc>
                          <a:spcPts val="1800"/>
                        </a:lnSpc>
                        <a:spcBef>
                          <a:spcPts val="0"/>
                        </a:spcBef>
                        <a:spcAft>
                          <a:spcPts val="1200"/>
                        </a:spcAft>
                      </a:pPr>
                      <a:r>
                        <a:rPr lang="en-US" sz="2400" dirty="0">
                          <a:effectLst/>
                        </a:rPr>
                        <a:t>The </a:t>
                      </a:r>
                      <a:r>
                        <a:rPr lang="en-US" sz="2400" dirty="0" err="1">
                          <a:effectLst/>
                        </a:rPr>
                        <a:t>InitialContext</a:t>
                      </a:r>
                      <a:r>
                        <a:rPr lang="en-US" sz="2400" dirty="0">
                          <a:effectLst/>
                        </a:rPr>
                        <a:t> class for JNDI.</a:t>
                      </a:r>
                      <a:endParaRPr lang="en-US" sz="2000" dirty="0">
                        <a:effectLst/>
                        <a:latin typeface="Calibri"/>
                        <a:ea typeface="Calibri"/>
                        <a:cs typeface="Times New Roman"/>
                      </a:endParaRPr>
                    </a:p>
                  </a:txBody>
                  <a:tcPr marL="68580" marR="68580" marT="0" marB="0"/>
                </a:tc>
              </a:tr>
              <a:tr h="694906">
                <a:tc>
                  <a:txBody>
                    <a:bodyPr/>
                    <a:lstStyle/>
                    <a:p>
                      <a:pPr marL="0" marR="0">
                        <a:lnSpc>
                          <a:spcPct val="115000"/>
                        </a:lnSpc>
                        <a:spcBef>
                          <a:spcPts val="0"/>
                        </a:spcBef>
                        <a:spcAft>
                          <a:spcPts val="0"/>
                        </a:spcAft>
                      </a:pPr>
                      <a:r>
                        <a:rPr lang="en-US" sz="2400">
                          <a:effectLst/>
                        </a:rPr>
                        <a:t>3</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b="1" dirty="0" err="1">
                          <a:effectLst/>
                        </a:rPr>
                        <a:t>hibernate.jndi</a:t>
                      </a:r>
                      <a:r>
                        <a:rPr lang="en-US" sz="2400" b="1" dirty="0">
                          <a:effectLst/>
                        </a:rPr>
                        <a:t>.&lt;</a:t>
                      </a:r>
                      <a:r>
                        <a:rPr lang="en-US" sz="2400" b="1" dirty="0" err="1">
                          <a:effectLst/>
                        </a:rPr>
                        <a:t>JNDIpropertyname</a:t>
                      </a:r>
                      <a:r>
                        <a:rPr lang="en-US" sz="2400" b="1" dirty="0">
                          <a:effectLst/>
                        </a:rPr>
                        <a:t>&gt;</a:t>
                      </a:r>
                      <a:endParaRPr lang="en-US" sz="2000" b="1" dirty="0">
                        <a:effectLst/>
                      </a:endParaRPr>
                    </a:p>
                    <a:p>
                      <a:pPr marL="30480" marR="30480" algn="just">
                        <a:lnSpc>
                          <a:spcPts val="1800"/>
                        </a:lnSpc>
                        <a:spcBef>
                          <a:spcPts val="0"/>
                        </a:spcBef>
                        <a:spcAft>
                          <a:spcPts val="1200"/>
                        </a:spcAft>
                      </a:pPr>
                      <a:r>
                        <a:rPr lang="en-US" sz="2400" dirty="0">
                          <a:effectLst/>
                        </a:rPr>
                        <a:t>Passes any JNDI property you like to the JNDI </a:t>
                      </a:r>
                      <a:r>
                        <a:rPr lang="en-US" sz="2400" dirty="0" err="1">
                          <a:effectLst/>
                        </a:rPr>
                        <a:t>InitialContext</a:t>
                      </a:r>
                      <a:r>
                        <a:rPr lang="en-US" sz="2400" dirty="0">
                          <a:effectLst/>
                        </a:rPr>
                        <a:t>.</a:t>
                      </a:r>
                      <a:endParaRPr lang="en-US" sz="2000" dirty="0">
                        <a:effectLst/>
                        <a:latin typeface="Calibri"/>
                        <a:ea typeface="Calibri"/>
                        <a:cs typeface="Times New Roman"/>
                      </a:endParaRPr>
                    </a:p>
                  </a:txBody>
                  <a:tcPr marL="68580" marR="68580" marT="0" marB="0"/>
                </a:tc>
              </a:tr>
              <a:tr h="694906">
                <a:tc>
                  <a:txBody>
                    <a:bodyPr/>
                    <a:lstStyle/>
                    <a:p>
                      <a:pPr marL="0" marR="0">
                        <a:lnSpc>
                          <a:spcPct val="115000"/>
                        </a:lnSpc>
                        <a:spcBef>
                          <a:spcPts val="0"/>
                        </a:spcBef>
                        <a:spcAft>
                          <a:spcPts val="0"/>
                        </a:spcAft>
                      </a:pPr>
                      <a:r>
                        <a:rPr lang="en-US" sz="2400">
                          <a:effectLst/>
                        </a:rPr>
                        <a:t>4</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b="1" dirty="0" smtClean="0">
                          <a:effectLst/>
                        </a:rPr>
                        <a:t>hibernate.jndi.url</a:t>
                      </a:r>
                      <a:endParaRPr lang="en-US" sz="2000" b="1" dirty="0" smtClean="0">
                        <a:effectLst/>
                      </a:endParaRPr>
                    </a:p>
                    <a:p>
                      <a:pPr marL="30480" marR="30480" algn="just">
                        <a:lnSpc>
                          <a:spcPts val="1800"/>
                        </a:lnSpc>
                        <a:spcBef>
                          <a:spcPts val="0"/>
                        </a:spcBef>
                        <a:spcAft>
                          <a:spcPts val="1200"/>
                        </a:spcAft>
                      </a:pPr>
                      <a:r>
                        <a:rPr lang="en-US" sz="2400" dirty="0" smtClean="0">
                          <a:effectLst/>
                        </a:rPr>
                        <a:t>Provides the URL for JNDI.</a:t>
                      </a:r>
                      <a:endParaRPr lang="en-US" sz="2000" dirty="0">
                        <a:effectLst/>
                        <a:latin typeface="Calibri"/>
                        <a:ea typeface="Calibri"/>
                        <a:cs typeface="Times New Roman"/>
                      </a:endParaRPr>
                    </a:p>
                  </a:txBody>
                  <a:tcPr marL="68580" marR="68580" marT="0" marB="0"/>
                </a:tc>
              </a:tr>
              <a:tr h="694906">
                <a:tc>
                  <a:txBody>
                    <a:bodyPr/>
                    <a:lstStyle/>
                    <a:p>
                      <a:pPr marL="0" marR="0">
                        <a:lnSpc>
                          <a:spcPct val="115000"/>
                        </a:lnSpc>
                        <a:spcBef>
                          <a:spcPts val="0"/>
                        </a:spcBef>
                        <a:spcAft>
                          <a:spcPts val="0"/>
                        </a:spcAft>
                      </a:pPr>
                      <a:r>
                        <a:rPr lang="en-US" sz="2400">
                          <a:effectLst/>
                        </a:rPr>
                        <a:t>5</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b="1" dirty="0" err="1">
                          <a:effectLst/>
                        </a:rPr>
                        <a:t>hibernate.connection.username</a:t>
                      </a:r>
                      <a:endParaRPr lang="en-US" sz="2000" b="1" dirty="0">
                        <a:effectLst/>
                      </a:endParaRPr>
                    </a:p>
                    <a:p>
                      <a:pPr marL="30480" marR="30480" algn="just">
                        <a:lnSpc>
                          <a:spcPts val="1800"/>
                        </a:lnSpc>
                        <a:spcBef>
                          <a:spcPts val="0"/>
                        </a:spcBef>
                        <a:spcAft>
                          <a:spcPts val="1200"/>
                        </a:spcAft>
                      </a:pPr>
                      <a:r>
                        <a:rPr lang="en-US" sz="2400" dirty="0">
                          <a:effectLst/>
                        </a:rPr>
                        <a:t>The database username.</a:t>
                      </a:r>
                      <a:endParaRPr lang="en-US" sz="2000" dirty="0">
                        <a:effectLst/>
                        <a:latin typeface="Calibri"/>
                        <a:ea typeface="Calibri"/>
                        <a:cs typeface="Times New Roman"/>
                      </a:endParaRPr>
                    </a:p>
                  </a:txBody>
                  <a:tcPr marL="68580" marR="68580" marT="0" marB="0"/>
                </a:tc>
              </a:tr>
              <a:tr h="706579">
                <a:tc>
                  <a:txBody>
                    <a:bodyPr/>
                    <a:lstStyle/>
                    <a:p>
                      <a:pPr marL="0" marR="0">
                        <a:lnSpc>
                          <a:spcPct val="115000"/>
                        </a:lnSpc>
                        <a:spcBef>
                          <a:spcPts val="0"/>
                        </a:spcBef>
                        <a:spcAft>
                          <a:spcPts val="0"/>
                        </a:spcAft>
                      </a:pPr>
                      <a:r>
                        <a:rPr lang="en-US" sz="2400">
                          <a:effectLst/>
                        </a:rPr>
                        <a:t>6</a:t>
                      </a:r>
                      <a:endParaRPr lang="en-US" sz="20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b="1" dirty="0" err="1">
                          <a:effectLst/>
                        </a:rPr>
                        <a:t>hibernate.connection.password</a:t>
                      </a:r>
                      <a:endParaRPr lang="en-US" sz="2000" b="1" dirty="0">
                        <a:effectLst/>
                      </a:endParaRPr>
                    </a:p>
                    <a:p>
                      <a:pPr marL="30480" marR="30480" algn="just">
                        <a:lnSpc>
                          <a:spcPts val="1800"/>
                        </a:lnSpc>
                        <a:spcBef>
                          <a:spcPts val="0"/>
                        </a:spcBef>
                        <a:spcAft>
                          <a:spcPts val="1200"/>
                        </a:spcAft>
                      </a:pPr>
                      <a:r>
                        <a:rPr lang="en-US" sz="2400" dirty="0">
                          <a:effectLst/>
                        </a:rPr>
                        <a:t>The database password.</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829999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Working of hibernate</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1.</a:t>
            </a:r>
            <a:r>
              <a:rPr lang="en-US" dirty="0"/>
              <a:t> </a:t>
            </a:r>
            <a:r>
              <a:rPr lang="en-US" b="1" dirty="0"/>
              <a:t>Import </a:t>
            </a:r>
            <a:r>
              <a:rPr lang="en-US" dirty="0"/>
              <a:t>the hibernate API, they are many more, but these 2 are more than enough…</a:t>
            </a:r>
          </a:p>
          <a:p>
            <a:r>
              <a:rPr lang="en-US" b="1" dirty="0"/>
              <a:t>import </a:t>
            </a:r>
            <a:r>
              <a:rPr lang="en-US" b="1" dirty="0" err="1"/>
              <a:t>org.hibernate</a:t>
            </a:r>
            <a:r>
              <a:rPr lang="en-US" b="1" dirty="0"/>
              <a:t>.*;</a:t>
            </a:r>
            <a:br>
              <a:rPr lang="en-US" b="1" dirty="0"/>
            </a:br>
            <a:r>
              <a:rPr lang="en-US" b="1" dirty="0"/>
              <a:t>import </a:t>
            </a:r>
            <a:r>
              <a:rPr lang="en-US" b="1" dirty="0" err="1"/>
              <a:t>org.hibernate.cfg</a:t>
            </a:r>
            <a:r>
              <a:rPr lang="en-US" b="1" dirty="0"/>
              <a:t>.*;</a:t>
            </a:r>
            <a:endParaRPr lang="en-US" dirty="0"/>
          </a:p>
          <a:p>
            <a:endParaRPr lang="en-US" dirty="0"/>
          </a:p>
        </p:txBody>
      </p:sp>
    </p:spTree>
    <p:extLst>
      <p:ext uri="{BB962C8B-B14F-4D97-AF65-F5344CB8AC3E}">
        <p14:creationId xmlns:p14="http://schemas.microsoft.com/office/powerpoint/2010/main" val="3256450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a:t>
            </a:r>
            <a:r>
              <a:rPr lang="en-US" b="1" dirty="0"/>
              <a:t>Mapping xml files</a:t>
            </a:r>
            <a:endParaRPr lang="en-US" b="1" dirty="0"/>
          </a:p>
        </p:txBody>
      </p:sp>
      <p:sp>
        <p:nvSpPr>
          <p:cNvPr id="3" name="Content Placeholder 2"/>
          <p:cNvSpPr>
            <a:spLocks noGrp="1"/>
          </p:cNvSpPr>
          <p:nvPr>
            <p:ph idx="1"/>
          </p:nvPr>
        </p:nvSpPr>
        <p:spPr>
          <a:xfrm>
            <a:off x="304800" y="1600200"/>
            <a:ext cx="8610600" cy="4525963"/>
          </a:xfrm>
        </p:spPr>
        <p:txBody>
          <a:bodyPr>
            <a:normAutofit/>
          </a:bodyPr>
          <a:lstStyle/>
          <a:p>
            <a:pPr algn="just"/>
            <a:r>
              <a:rPr lang="en-US" dirty="0"/>
              <a:t>L</a:t>
            </a:r>
            <a:r>
              <a:rPr lang="en-US" dirty="0" smtClean="0"/>
              <a:t>oad </a:t>
            </a:r>
            <a:r>
              <a:rPr lang="en-US" dirty="0"/>
              <a:t>configuration xml, we need to create object of </a:t>
            </a:r>
            <a:r>
              <a:rPr lang="en-US" b="1" dirty="0"/>
              <a:t>Configuration</a:t>
            </a:r>
            <a:r>
              <a:rPr lang="en-US" dirty="0"/>
              <a:t> class, which is given in </a:t>
            </a:r>
            <a:r>
              <a:rPr lang="en-US" b="1" dirty="0" err="1"/>
              <a:t>org.hibernate.cfg</a:t>
            </a:r>
            <a:r>
              <a:rPr lang="en-US" b="1" dirty="0"/>
              <a:t>.*</a:t>
            </a:r>
            <a:r>
              <a:rPr lang="en-US" dirty="0"/>
              <a:t>;  and we need to call </a:t>
            </a:r>
            <a:r>
              <a:rPr lang="en-US" b="1" dirty="0"/>
              <a:t>configure()</a:t>
            </a:r>
            <a:r>
              <a:rPr lang="en-US" dirty="0"/>
              <a:t> method in that class, by passing xml configuration file name as parameter.</a:t>
            </a:r>
          </a:p>
          <a:p>
            <a:pPr algn="just"/>
            <a:r>
              <a:rPr lang="en-US" dirty="0" err="1"/>
              <a:t>Eg</a:t>
            </a:r>
            <a:r>
              <a:rPr lang="en-US" dirty="0"/>
              <a:t>:</a:t>
            </a:r>
          </a:p>
          <a:p>
            <a:pPr algn="just"/>
            <a:r>
              <a:rPr lang="en-US" b="1" dirty="0"/>
              <a:t>Configuration </a:t>
            </a:r>
            <a:r>
              <a:rPr lang="en-US" b="1" dirty="0" err="1"/>
              <a:t>cf</a:t>
            </a:r>
            <a:r>
              <a:rPr lang="en-US" b="1" dirty="0"/>
              <a:t> = new Configuration();</a:t>
            </a:r>
            <a:br>
              <a:rPr lang="en-US" b="1" dirty="0"/>
            </a:br>
            <a:r>
              <a:rPr lang="en-US" b="1" dirty="0" err="1"/>
              <a:t>cf.configure</a:t>
            </a:r>
            <a:r>
              <a:rPr lang="en-US" b="1" dirty="0"/>
              <a:t>(“hibernate.cfg.xml”);</a:t>
            </a:r>
            <a:endParaRPr lang="en-US" dirty="0"/>
          </a:p>
          <a:p>
            <a:pPr algn="just"/>
            <a:endParaRPr lang="en-US" dirty="0"/>
          </a:p>
        </p:txBody>
      </p:sp>
    </p:spTree>
    <p:extLst>
      <p:ext uri="{BB962C8B-B14F-4D97-AF65-F5344CB8AC3E}">
        <p14:creationId xmlns:p14="http://schemas.microsoft.com/office/powerpoint/2010/main" val="116519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228600" y="1600200"/>
            <a:ext cx="8610600" cy="5105400"/>
          </a:xfrm>
        </p:spPr>
        <p:txBody>
          <a:bodyPr>
            <a:normAutofit fontScale="77500" lnSpcReduction="20000"/>
          </a:bodyPr>
          <a:lstStyle/>
          <a:p>
            <a:pPr algn="just"/>
            <a:r>
              <a:rPr lang="en-US" dirty="0"/>
              <a:t>Hibernate framework simplifies the development of java application to interact with the database. Hibernate is an open source, lightweight, ORM (Object Relational Mapping) </a:t>
            </a:r>
            <a:r>
              <a:rPr lang="en-US" dirty="0" smtClean="0"/>
              <a:t>tool (</a:t>
            </a:r>
            <a:r>
              <a:rPr lang="en-US" dirty="0"/>
              <a:t>is a programming technique for converting data between incompatible type systems using object-oriented programming languages. This creates, in effect, a "virtual object database" that can be used from within the programming language. There are both free and commercial packages available that perform object-relational </a:t>
            </a:r>
            <a:r>
              <a:rPr lang="en-US" dirty="0" smtClean="0"/>
              <a:t>mapping).</a:t>
            </a:r>
            <a:endParaRPr lang="en-US" dirty="0"/>
          </a:p>
          <a:p>
            <a:pPr algn="just"/>
            <a:r>
              <a:rPr lang="en-US" dirty="0"/>
              <a:t>An ORM tool simplifies the data creation, data manipulation and data access. It is a programming technique that maps the object to the data stored in the database.</a:t>
            </a:r>
          </a:p>
          <a:p>
            <a:pPr algn="just"/>
            <a:r>
              <a:rPr lang="en-US" dirty="0"/>
              <a:t>The ORM tool internally uses the JDBC API to interact with the database</a:t>
            </a:r>
            <a:r>
              <a:rPr lang="en-US" dirty="0" smtClean="0"/>
              <a:t>.</a:t>
            </a:r>
          </a:p>
          <a:p>
            <a:pPr algn="just"/>
            <a:endParaRPr lang="en-US" dirty="0"/>
          </a:p>
        </p:txBody>
      </p:sp>
    </p:spTree>
    <p:extLst>
      <p:ext uri="{BB962C8B-B14F-4D97-AF65-F5344CB8AC3E}">
        <p14:creationId xmlns:p14="http://schemas.microsoft.com/office/powerpoint/2010/main" val="3281808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Reading data </a:t>
            </a:r>
            <a:endParaRPr lang="en-US" b="1" dirty="0"/>
          </a:p>
        </p:txBody>
      </p:sp>
      <p:sp>
        <p:nvSpPr>
          <p:cNvPr id="3" name="Content Placeholder 2"/>
          <p:cNvSpPr>
            <a:spLocks noGrp="1"/>
          </p:cNvSpPr>
          <p:nvPr>
            <p:ph idx="1"/>
          </p:nvPr>
        </p:nvSpPr>
        <p:spPr/>
        <p:txBody>
          <a:bodyPr/>
          <a:lstStyle/>
          <a:p>
            <a:pPr lvl="0"/>
            <a:r>
              <a:rPr lang="en-US" dirty="0" err="1"/>
              <a:t>cf</a:t>
            </a:r>
            <a:r>
              <a:rPr lang="en-US" dirty="0"/>
              <a:t> will reads data from hibernate.cfg.xml</a:t>
            </a:r>
          </a:p>
          <a:p>
            <a:pPr lvl="0"/>
            <a:r>
              <a:rPr lang="en-US" dirty="0"/>
              <a:t>Stores the data in different variables</a:t>
            </a:r>
          </a:p>
          <a:p>
            <a:pPr lvl="0"/>
            <a:r>
              <a:rPr lang="en-US" dirty="0"/>
              <a:t>And finally all these variables are grouped and create one high level hibernate object we can call as </a:t>
            </a:r>
            <a:r>
              <a:rPr lang="en-US" dirty="0" err="1"/>
              <a:t>SessionFactory</a:t>
            </a:r>
            <a:r>
              <a:rPr lang="en-US" dirty="0"/>
              <a:t> object.</a:t>
            </a:r>
          </a:p>
          <a:p>
            <a:pPr lvl="0"/>
            <a:r>
              <a:rPr lang="en-US" dirty="0"/>
              <a:t>So Configuration class only can create this </a:t>
            </a:r>
            <a:r>
              <a:rPr lang="en-US" dirty="0" err="1"/>
              <a:t>SessionFactory</a:t>
            </a:r>
            <a:r>
              <a:rPr lang="en-US" dirty="0"/>
              <a:t> object</a:t>
            </a:r>
          </a:p>
          <a:p>
            <a:r>
              <a:rPr lang="en-US" b="1" dirty="0" err="1"/>
              <a:t>SessionFactory</a:t>
            </a:r>
            <a:r>
              <a:rPr lang="en-US" b="1" dirty="0"/>
              <a:t> sf =  </a:t>
            </a:r>
            <a:r>
              <a:rPr lang="en-US" b="1" dirty="0" err="1"/>
              <a:t>cf.buildSessionFactory</a:t>
            </a:r>
            <a:r>
              <a:rPr lang="en-US" b="1" dirty="0"/>
              <a:t>();</a:t>
            </a:r>
            <a:endParaRPr lang="en-US" dirty="0"/>
          </a:p>
          <a:p>
            <a:endParaRPr lang="en-US" dirty="0"/>
          </a:p>
        </p:txBody>
      </p:sp>
    </p:spTree>
    <p:extLst>
      <p:ext uri="{BB962C8B-B14F-4D97-AF65-F5344CB8AC3E}">
        <p14:creationId xmlns:p14="http://schemas.microsoft.com/office/powerpoint/2010/main" val="3542860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a:t>
            </a:r>
            <a:r>
              <a:rPr lang="en-US" b="1" dirty="0" smtClean="0"/>
              <a:t>. </a:t>
            </a:r>
            <a:r>
              <a:rPr lang="en-US" b="1" dirty="0"/>
              <a:t>Creating an object of session</a:t>
            </a:r>
            <a:endParaRPr lang="en-US" dirty="0"/>
          </a:p>
        </p:txBody>
      </p:sp>
      <p:sp>
        <p:nvSpPr>
          <p:cNvPr id="3" name="Content Placeholder 2"/>
          <p:cNvSpPr>
            <a:spLocks noGrp="1"/>
          </p:cNvSpPr>
          <p:nvPr>
            <p:ph idx="1"/>
          </p:nvPr>
        </p:nvSpPr>
        <p:spPr/>
        <p:txBody>
          <a:bodyPr/>
          <a:lstStyle/>
          <a:p>
            <a:pPr lvl="0" algn="just"/>
            <a:r>
              <a:rPr lang="en-US" dirty="0"/>
              <a:t>When ever session is opened then internally a database connection will be opened, in order to get a session or open a session we need to call </a:t>
            </a:r>
            <a:r>
              <a:rPr lang="en-US" dirty="0" err="1"/>
              <a:t>openSession</a:t>
            </a:r>
            <a:r>
              <a:rPr lang="en-US" dirty="0"/>
              <a:t>() method in </a:t>
            </a:r>
            <a:r>
              <a:rPr lang="en-US" dirty="0" err="1"/>
              <a:t>SessionFactory</a:t>
            </a:r>
            <a:r>
              <a:rPr lang="en-US" dirty="0"/>
              <a:t>, it means </a:t>
            </a:r>
            <a:r>
              <a:rPr lang="en-US" dirty="0" err="1"/>
              <a:t>SessionFactory</a:t>
            </a:r>
            <a:r>
              <a:rPr lang="en-US" dirty="0"/>
              <a:t> produces sessions.</a:t>
            </a:r>
          </a:p>
          <a:p>
            <a:pPr algn="just"/>
            <a:r>
              <a:rPr lang="en-US" b="1" dirty="0"/>
              <a:t>Session </a:t>
            </a:r>
            <a:r>
              <a:rPr lang="en-US" b="1" dirty="0" err="1"/>
              <a:t>session</a:t>
            </a:r>
            <a:r>
              <a:rPr lang="en-US" b="1" dirty="0"/>
              <a:t> = </a:t>
            </a:r>
            <a:r>
              <a:rPr lang="en-US" b="1" dirty="0" err="1"/>
              <a:t>sf.openSession</a:t>
            </a:r>
            <a:r>
              <a:rPr lang="en-US" b="1" dirty="0"/>
              <a:t>();</a:t>
            </a:r>
            <a:endParaRPr lang="en-US" dirty="0"/>
          </a:p>
          <a:p>
            <a:pPr algn="just"/>
            <a:r>
              <a:rPr lang="en-US" b="1" dirty="0" smtClean="0"/>
              <a:t>sf  is </a:t>
            </a:r>
            <a:r>
              <a:rPr lang="en-US" b="1" dirty="0" err="1" smtClean="0"/>
              <a:t>SessfionFactory</a:t>
            </a:r>
            <a:r>
              <a:rPr lang="en-US" b="1" dirty="0" smtClean="0"/>
              <a:t> object</a:t>
            </a:r>
            <a:endParaRPr lang="en-US" dirty="0" smtClean="0"/>
          </a:p>
          <a:p>
            <a:pPr algn="just"/>
            <a:endParaRPr lang="en-US" dirty="0"/>
          </a:p>
          <a:p>
            <a:pPr algn="just"/>
            <a:endParaRPr lang="en-US" dirty="0"/>
          </a:p>
        </p:txBody>
      </p:sp>
    </p:spTree>
    <p:extLst>
      <p:ext uri="{BB962C8B-B14F-4D97-AF65-F5344CB8AC3E}">
        <p14:creationId xmlns:p14="http://schemas.microsoft.com/office/powerpoint/2010/main" val="3551214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a:t>
            </a:r>
            <a:r>
              <a:rPr lang="en-US" b="1" dirty="0"/>
              <a:t>Create a logical </a:t>
            </a:r>
            <a:r>
              <a:rPr lang="en-US" b="1" dirty="0" smtClean="0"/>
              <a:t>transaction</a:t>
            </a:r>
            <a:endParaRPr lang="en-US" b="1" dirty="0"/>
          </a:p>
        </p:txBody>
      </p:sp>
      <p:sp>
        <p:nvSpPr>
          <p:cNvPr id="3" name="Content Placeholder 2"/>
          <p:cNvSpPr>
            <a:spLocks noGrp="1"/>
          </p:cNvSpPr>
          <p:nvPr>
            <p:ph idx="1"/>
          </p:nvPr>
        </p:nvSpPr>
        <p:spPr>
          <a:xfrm>
            <a:off x="0" y="1600200"/>
            <a:ext cx="9144000" cy="4525963"/>
          </a:xfrm>
        </p:spPr>
        <p:txBody>
          <a:bodyPr>
            <a:normAutofit fontScale="92500"/>
          </a:bodyPr>
          <a:lstStyle/>
          <a:p>
            <a:pPr algn="just"/>
            <a:r>
              <a:rPr lang="en-US" dirty="0"/>
              <a:t>While working with insert, update, delete, operations from an hibernate application onto the database then hibernate needs a logical </a:t>
            </a:r>
            <a:r>
              <a:rPr lang="en-US" dirty="0" smtClean="0"/>
              <a:t>Transaction.</a:t>
            </a:r>
          </a:p>
          <a:p>
            <a:pPr algn="just"/>
            <a:r>
              <a:rPr lang="en-US" dirty="0"/>
              <a:t>In order to begin a logical transaction in hibernate then we need to call a method </a:t>
            </a:r>
            <a:r>
              <a:rPr lang="en-US" dirty="0" err="1"/>
              <a:t>beginTransaction</a:t>
            </a:r>
            <a:r>
              <a:rPr lang="en-US" dirty="0"/>
              <a:t>() given by Session Interface.</a:t>
            </a:r>
          </a:p>
          <a:p>
            <a:pPr algn="just"/>
            <a:r>
              <a:rPr lang="en-US" b="1" dirty="0"/>
              <a:t>Transaction </a:t>
            </a:r>
            <a:r>
              <a:rPr lang="en-US" b="1" dirty="0" err="1"/>
              <a:t>tx</a:t>
            </a:r>
            <a:r>
              <a:rPr lang="en-US" b="1" dirty="0"/>
              <a:t> = </a:t>
            </a:r>
            <a:r>
              <a:rPr lang="en-US" b="1" dirty="0" err="1"/>
              <a:t>session.beginTransaction</a:t>
            </a:r>
            <a:r>
              <a:rPr lang="en-US" b="1" dirty="0"/>
              <a:t>();</a:t>
            </a:r>
            <a:endParaRPr lang="en-US" dirty="0"/>
          </a:p>
          <a:p>
            <a:pPr algn="just"/>
            <a:r>
              <a:rPr lang="en-US" b="1" dirty="0"/>
              <a:t>session</a:t>
            </a:r>
            <a:r>
              <a:rPr lang="en-US" dirty="0"/>
              <a:t> is the object of Session Interface</a:t>
            </a:r>
          </a:p>
          <a:p>
            <a:pPr algn="just"/>
            <a:endParaRPr lang="en-US" dirty="0"/>
          </a:p>
        </p:txBody>
      </p:sp>
    </p:spTree>
    <p:extLst>
      <p:ext uri="{BB962C8B-B14F-4D97-AF65-F5344CB8AC3E}">
        <p14:creationId xmlns:p14="http://schemas.microsoft.com/office/powerpoint/2010/main" val="17140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6</a:t>
            </a:r>
            <a:r>
              <a:rPr lang="en-US" sz="3200" b="1" dirty="0" smtClean="0"/>
              <a:t>. </a:t>
            </a:r>
            <a:r>
              <a:rPr lang="en-US" sz="3200" b="1" dirty="0"/>
              <a:t>Use the methods given by Session Interface</a:t>
            </a:r>
            <a:endParaRPr lang="en-US" sz="3200" b="1" dirty="0"/>
          </a:p>
        </p:txBody>
      </p:sp>
      <p:sp>
        <p:nvSpPr>
          <p:cNvPr id="3" name="Content Placeholder 2"/>
          <p:cNvSpPr>
            <a:spLocks noGrp="1"/>
          </p:cNvSpPr>
          <p:nvPr>
            <p:ph idx="1"/>
          </p:nvPr>
        </p:nvSpPr>
        <p:spPr>
          <a:xfrm>
            <a:off x="228600" y="1600200"/>
            <a:ext cx="8610600" cy="4525963"/>
          </a:xfrm>
        </p:spPr>
        <p:txBody>
          <a:bodyPr/>
          <a:lstStyle/>
          <a:p>
            <a:r>
              <a:rPr lang="en-US" dirty="0"/>
              <a:t>objects from application to database and  from database to application</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42656445"/>
              </p:ext>
            </p:extLst>
          </p:nvPr>
        </p:nvGraphicFramePr>
        <p:xfrm>
          <a:off x="457200" y="2895600"/>
          <a:ext cx="8229600" cy="3657599"/>
        </p:xfrm>
        <a:graphic>
          <a:graphicData uri="http://schemas.openxmlformats.org/drawingml/2006/table">
            <a:tbl>
              <a:tblPr firstRow="1" firstCol="1" bandRow="1">
                <a:tableStyleId>{5940675A-B579-460E-94D1-54222C63F5DA}</a:tableStyleId>
              </a:tblPr>
              <a:tblGrid>
                <a:gridCol w="4114800"/>
                <a:gridCol w="4114800"/>
              </a:tblGrid>
              <a:tr h="963050">
                <a:tc>
                  <a:txBody>
                    <a:bodyPr/>
                    <a:lstStyle/>
                    <a:p>
                      <a:pPr marL="0" marR="0">
                        <a:lnSpc>
                          <a:spcPct val="115000"/>
                        </a:lnSpc>
                        <a:spcBef>
                          <a:spcPts val="0"/>
                        </a:spcBef>
                        <a:spcAft>
                          <a:spcPts val="1000"/>
                        </a:spcAft>
                      </a:pPr>
                      <a:r>
                        <a:rPr lang="en-US" sz="2400" dirty="0">
                          <a:effectLst/>
                        </a:rPr>
                        <a:t>session .save(s)</a:t>
                      </a:r>
                      <a:endParaRPr lang="en-US" sz="2000" dirty="0">
                        <a:solidFill>
                          <a:schemeClr val="tx1"/>
                        </a:solidFill>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2400" dirty="0">
                          <a:effectLst/>
                        </a:rPr>
                        <a:t>Inserting object ‘s‘ into database</a:t>
                      </a:r>
                      <a:endParaRPr lang="en-US" sz="2000" dirty="0">
                        <a:effectLst/>
                        <a:latin typeface="Calibri"/>
                        <a:ea typeface="Calibri"/>
                        <a:cs typeface="Times New Roman"/>
                      </a:endParaRPr>
                    </a:p>
                  </a:txBody>
                  <a:tcPr marL="9525" marR="9525" marT="9525" marB="9525" anchor="ctr"/>
                </a:tc>
              </a:tr>
              <a:tr h="963050">
                <a:tc>
                  <a:txBody>
                    <a:bodyPr/>
                    <a:lstStyle/>
                    <a:p>
                      <a:pPr marL="0" marR="0">
                        <a:lnSpc>
                          <a:spcPct val="115000"/>
                        </a:lnSpc>
                        <a:spcBef>
                          <a:spcPts val="0"/>
                        </a:spcBef>
                        <a:spcAft>
                          <a:spcPts val="1000"/>
                        </a:spcAft>
                      </a:pPr>
                      <a:r>
                        <a:rPr lang="en-US" sz="2400" dirty="0" err="1">
                          <a:effectLst/>
                        </a:rPr>
                        <a:t>session.update</a:t>
                      </a:r>
                      <a:r>
                        <a:rPr lang="en-US" sz="2400" dirty="0">
                          <a:effectLst/>
                        </a:rPr>
                        <a:t>(s)</a:t>
                      </a:r>
                      <a:endParaRPr lang="en-US" sz="2000" dirty="0">
                        <a:solidFill>
                          <a:schemeClr val="tx1"/>
                        </a:solidFill>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2400" dirty="0">
                          <a:effectLst/>
                        </a:rPr>
                        <a:t>Updating object ‘s‘ in the database</a:t>
                      </a:r>
                      <a:endParaRPr lang="en-US" sz="2000" dirty="0">
                        <a:effectLst/>
                        <a:latin typeface="Calibri"/>
                        <a:ea typeface="Calibri"/>
                        <a:cs typeface="Times New Roman"/>
                      </a:endParaRPr>
                    </a:p>
                  </a:txBody>
                  <a:tcPr marL="9525" marR="9525" marT="9525" marB="9525" anchor="ctr"/>
                </a:tc>
              </a:tr>
              <a:tr h="768449">
                <a:tc>
                  <a:txBody>
                    <a:bodyPr/>
                    <a:lstStyle/>
                    <a:p>
                      <a:pPr marL="0" marR="0">
                        <a:lnSpc>
                          <a:spcPct val="115000"/>
                        </a:lnSpc>
                        <a:spcBef>
                          <a:spcPts val="0"/>
                        </a:spcBef>
                        <a:spcAft>
                          <a:spcPts val="1000"/>
                        </a:spcAft>
                      </a:pPr>
                      <a:r>
                        <a:rPr lang="en-US" sz="2400" dirty="0" err="1">
                          <a:effectLst/>
                        </a:rPr>
                        <a:t>session.load</a:t>
                      </a:r>
                      <a:r>
                        <a:rPr lang="en-US" sz="2400" dirty="0">
                          <a:effectLst/>
                        </a:rPr>
                        <a:t>(s)</a:t>
                      </a:r>
                      <a:endParaRPr lang="en-US" sz="2000" dirty="0">
                        <a:solidFill>
                          <a:schemeClr val="tx1"/>
                        </a:solidFill>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2400" dirty="0">
                          <a:effectLst/>
                        </a:rPr>
                        <a:t>Selecting object ‘s‘ object</a:t>
                      </a:r>
                      <a:endParaRPr lang="en-US" sz="2000" dirty="0">
                        <a:effectLst/>
                        <a:latin typeface="Calibri"/>
                        <a:ea typeface="Calibri"/>
                        <a:cs typeface="Times New Roman"/>
                      </a:endParaRPr>
                    </a:p>
                  </a:txBody>
                  <a:tcPr marL="9525" marR="9525" marT="9525" marB="9525" anchor="ctr"/>
                </a:tc>
              </a:tr>
              <a:tr h="963050">
                <a:tc>
                  <a:txBody>
                    <a:bodyPr/>
                    <a:lstStyle/>
                    <a:p>
                      <a:pPr marL="0" marR="0">
                        <a:lnSpc>
                          <a:spcPct val="115000"/>
                        </a:lnSpc>
                        <a:spcBef>
                          <a:spcPts val="0"/>
                        </a:spcBef>
                        <a:spcAft>
                          <a:spcPts val="1000"/>
                        </a:spcAft>
                      </a:pPr>
                      <a:r>
                        <a:rPr lang="en-US" sz="2400" dirty="0" err="1">
                          <a:effectLst/>
                        </a:rPr>
                        <a:t>session.delete</a:t>
                      </a:r>
                      <a:r>
                        <a:rPr lang="en-US" sz="2400" dirty="0">
                          <a:effectLst/>
                        </a:rPr>
                        <a:t>(s)</a:t>
                      </a:r>
                      <a:endParaRPr lang="en-US" sz="2000" dirty="0">
                        <a:solidFill>
                          <a:schemeClr val="tx1"/>
                        </a:solidFill>
                        <a:effectLst/>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2400" dirty="0">
                          <a:effectLst/>
                        </a:rPr>
                        <a:t>Deleting object ‘s‘ from database</a:t>
                      </a:r>
                      <a:endParaRPr lang="en-US" sz="2000" dirty="0">
                        <a:effectLst/>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2878038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Commit and Close</a:t>
            </a:r>
            <a:endParaRPr lang="en-US" dirty="0"/>
          </a:p>
        </p:txBody>
      </p:sp>
      <p:sp>
        <p:nvSpPr>
          <p:cNvPr id="3" name="Content Placeholder 2"/>
          <p:cNvSpPr>
            <a:spLocks noGrp="1"/>
          </p:cNvSpPr>
          <p:nvPr>
            <p:ph idx="1"/>
          </p:nvPr>
        </p:nvSpPr>
        <p:spPr>
          <a:xfrm>
            <a:off x="76200" y="1600200"/>
            <a:ext cx="8915400" cy="4525963"/>
          </a:xfrm>
        </p:spPr>
        <p:txBody>
          <a:bodyPr/>
          <a:lstStyle/>
          <a:p>
            <a:pPr lvl="0"/>
            <a:r>
              <a:rPr lang="en-US" dirty="0"/>
              <a:t>So finally we need to call </a:t>
            </a:r>
            <a:r>
              <a:rPr lang="en-US" b="1" dirty="0"/>
              <a:t>commit() </a:t>
            </a:r>
            <a:r>
              <a:rPr lang="en-US" dirty="0"/>
              <a:t>in Transaction, like </a:t>
            </a:r>
            <a:r>
              <a:rPr lang="en-US" b="1" dirty="0" err="1"/>
              <a:t>tx.commit</a:t>
            </a:r>
            <a:r>
              <a:rPr lang="en-US" b="1" dirty="0"/>
              <a:t>()</a:t>
            </a:r>
            <a:r>
              <a:rPr lang="en-US" dirty="0"/>
              <a:t>;</a:t>
            </a:r>
          </a:p>
          <a:p>
            <a:pPr lvl="0"/>
            <a:r>
              <a:rPr lang="en-US" dirty="0"/>
              <a:t>And finally close the </a:t>
            </a:r>
            <a:r>
              <a:rPr lang="en-US" dirty="0" err="1"/>
              <a:t>SessionFactory</a:t>
            </a:r>
            <a:r>
              <a:rPr lang="en-US" dirty="0"/>
              <a:t> as </a:t>
            </a:r>
            <a:r>
              <a:rPr lang="en-US" b="1" dirty="0" err="1"/>
              <a:t>sf.close</a:t>
            </a:r>
            <a:r>
              <a:rPr lang="en-US" b="1" dirty="0"/>
              <a:t>()</a:t>
            </a:r>
            <a:endParaRPr lang="en-US" dirty="0"/>
          </a:p>
          <a:p>
            <a:endParaRPr lang="en-US" dirty="0"/>
          </a:p>
        </p:txBody>
      </p:sp>
    </p:spTree>
    <p:extLst>
      <p:ext uri="{BB962C8B-B14F-4D97-AF65-F5344CB8AC3E}">
        <p14:creationId xmlns:p14="http://schemas.microsoft.com/office/powerpoint/2010/main" val="2709501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POJO(</a:t>
            </a:r>
            <a:r>
              <a:rPr lang="en-US" sz="3600" b="1" dirty="0"/>
              <a:t>Plain Old Java </a:t>
            </a:r>
            <a:r>
              <a:rPr lang="en-US" sz="3600" b="1" dirty="0" smtClean="0"/>
              <a:t>Object) </a:t>
            </a:r>
            <a:r>
              <a:rPr lang="en-US" sz="3600" b="1" dirty="0"/>
              <a:t>in hibernate</a:t>
            </a:r>
            <a:r>
              <a:rPr lang="en-US" sz="3600" dirty="0"/>
              <a:t/>
            </a:r>
            <a:br>
              <a:rPr lang="en-US" sz="3600" dirty="0"/>
            </a:br>
            <a:endParaRPr lang="en-US" sz="3600" dirty="0"/>
          </a:p>
        </p:txBody>
      </p:sp>
      <p:sp>
        <p:nvSpPr>
          <p:cNvPr id="3" name="Content Placeholder 2"/>
          <p:cNvSpPr>
            <a:spLocks noGrp="1"/>
          </p:cNvSpPr>
          <p:nvPr>
            <p:ph idx="1"/>
          </p:nvPr>
        </p:nvSpPr>
        <p:spPr/>
        <p:txBody>
          <a:bodyPr>
            <a:normAutofit fontScale="85000" lnSpcReduction="10000"/>
          </a:bodyPr>
          <a:lstStyle/>
          <a:p>
            <a:pPr algn="just"/>
            <a:r>
              <a:rPr lang="en-US" dirty="0"/>
              <a:t>The entire concept of Hibernate is to take the values from Java class attributes and persist them to a database table. A mapping document helps Hibernate in determining how to pull the values from the classes and map them with table and associated fields.</a:t>
            </a:r>
          </a:p>
          <a:p>
            <a:pPr algn="just"/>
            <a:r>
              <a:rPr lang="en-US" dirty="0"/>
              <a:t>Java classes whose objects or instances will be stored in database tables are called persistent classes in Hibernate. Hibernate works best if these classes follow some simple rules, also known as the Plain Old Java Object (POJO) programming model. </a:t>
            </a:r>
            <a:endParaRPr lang="en-US" dirty="0"/>
          </a:p>
        </p:txBody>
      </p:sp>
    </p:spTree>
    <p:extLst>
      <p:ext uri="{BB962C8B-B14F-4D97-AF65-F5344CB8AC3E}">
        <p14:creationId xmlns:p14="http://schemas.microsoft.com/office/powerpoint/2010/main" val="329128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2800" dirty="0"/>
              <a:t>There are following main rules of persistent classes, however, none of these rules are hard requirements.</a:t>
            </a:r>
            <a:endParaRPr lang="en-US" sz="2800" dirty="0"/>
          </a:p>
        </p:txBody>
      </p:sp>
      <p:sp>
        <p:nvSpPr>
          <p:cNvPr id="3" name="Content Placeholder 2"/>
          <p:cNvSpPr>
            <a:spLocks noGrp="1"/>
          </p:cNvSpPr>
          <p:nvPr>
            <p:ph idx="1"/>
          </p:nvPr>
        </p:nvSpPr>
        <p:spPr>
          <a:xfrm>
            <a:off x="228600" y="1600200"/>
            <a:ext cx="8610600" cy="5029200"/>
          </a:xfrm>
        </p:spPr>
        <p:txBody>
          <a:bodyPr>
            <a:normAutofit fontScale="77500" lnSpcReduction="20000"/>
          </a:bodyPr>
          <a:lstStyle/>
          <a:p>
            <a:pPr lvl="0" algn="just"/>
            <a:r>
              <a:rPr lang="en-US" dirty="0"/>
              <a:t>All Java classes that will be persisted need a default constructor.</a:t>
            </a:r>
          </a:p>
          <a:p>
            <a:pPr lvl="0" algn="just"/>
            <a:r>
              <a:rPr lang="en-US" dirty="0"/>
              <a:t>All classes should contain an ID in order to allow easy identification of your objects within Hibernate and the database. This property maps to the primary key column of a database table.</a:t>
            </a:r>
          </a:p>
          <a:p>
            <a:pPr lvl="0" algn="just"/>
            <a:r>
              <a:rPr lang="en-US" dirty="0"/>
              <a:t>All attributes that will be persisted should be declared private and have </a:t>
            </a:r>
            <a:r>
              <a:rPr lang="en-US" b="1" dirty="0" err="1"/>
              <a:t>getXXX</a:t>
            </a:r>
            <a:r>
              <a:rPr lang="en-US" dirty="0"/>
              <a:t> and </a:t>
            </a:r>
            <a:r>
              <a:rPr lang="en-US" b="1" dirty="0" err="1"/>
              <a:t>setXXX</a:t>
            </a:r>
            <a:r>
              <a:rPr lang="en-US" dirty="0"/>
              <a:t> methods defined in the JavaBean style.</a:t>
            </a:r>
          </a:p>
          <a:p>
            <a:pPr lvl="0" algn="just"/>
            <a:r>
              <a:rPr lang="en-US" dirty="0"/>
              <a:t>A central feature of Hibernate, proxies, depends upon the persistent class being either non-final, or the implementation of an interface that declares all public methods.</a:t>
            </a:r>
          </a:p>
          <a:p>
            <a:pPr lvl="0" algn="just"/>
            <a:r>
              <a:rPr lang="en-US" dirty="0"/>
              <a:t>All classes that do not extend or implement some specialized classes and interfaces required by the EJB framework.</a:t>
            </a:r>
          </a:p>
          <a:p>
            <a:pPr algn="just"/>
            <a:endParaRPr lang="en-US" dirty="0"/>
          </a:p>
        </p:txBody>
      </p:sp>
    </p:spTree>
    <p:extLst>
      <p:ext uri="{BB962C8B-B14F-4D97-AF65-F5344CB8AC3E}">
        <p14:creationId xmlns:p14="http://schemas.microsoft.com/office/powerpoint/2010/main" val="42366211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Benefits of POJOs:</a:t>
            </a:r>
            <a:r>
              <a:rPr lang="en-US" dirty="0"/>
              <a:t>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b="1" dirty="0"/>
              <a:t>Decoupling:</a:t>
            </a:r>
            <a:r>
              <a:rPr lang="en-US" dirty="0"/>
              <a:t> It decouples the application components from the infrastructure of the EJB framework that lets you construct an application from loosely coupled components. </a:t>
            </a:r>
            <a:endParaRPr lang="en-US" dirty="0" smtClean="0"/>
          </a:p>
          <a:p>
            <a:pPr algn="just"/>
            <a:r>
              <a:rPr lang="en-US" b="1" dirty="0"/>
              <a:t>Easier testing: </a:t>
            </a:r>
            <a:r>
              <a:rPr lang="en-US" dirty="0"/>
              <a:t>You can test or run your business logic outside of the application server in a few </a:t>
            </a:r>
            <a:r>
              <a:rPr lang="en-US" dirty="0" smtClean="0"/>
              <a:t>seconds</a:t>
            </a:r>
          </a:p>
          <a:p>
            <a:pPr algn="just"/>
            <a:r>
              <a:rPr lang="en-US" b="1" dirty="0"/>
              <a:t>Flexible:</a:t>
            </a:r>
            <a:r>
              <a:rPr lang="en-US" dirty="0"/>
              <a:t> A Java POJO code can be implemented with any type of enterprise bean such as Message Driven Bean and Entity Bean. </a:t>
            </a:r>
            <a:r>
              <a:rPr lang="en-US" dirty="0"/>
              <a:t> </a:t>
            </a:r>
          </a:p>
        </p:txBody>
      </p:sp>
    </p:spTree>
    <p:extLst>
      <p:ext uri="{BB962C8B-B14F-4D97-AF65-F5344CB8AC3E}">
        <p14:creationId xmlns:p14="http://schemas.microsoft.com/office/powerpoint/2010/main" val="2226147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a:bodyPr>
          <a:lstStyle/>
          <a:p>
            <a:r>
              <a:rPr lang="en-US" sz="3200" dirty="0"/>
              <a:t>A simple POJO example</a:t>
            </a:r>
            <a:r>
              <a:rPr lang="en-US" sz="3200" dirty="0" smtClean="0"/>
              <a:t>:</a:t>
            </a:r>
            <a:endParaRPr lang="en-US" sz="3200" dirty="0"/>
          </a:p>
        </p:txBody>
      </p:sp>
      <p:sp>
        <p:nvSpPr>
          <p:cNvPr id="3" name="Content Placeholder 2"/>
          <p:cNvSpPr>
            <a:spLocks noGrp="1"/>
          </p:cNvSpPr>
          <p:nvPr>
            <p:ph idx="1"/>
          </p:nvPr>
        </p:nvSpPr>
        <p:spPr>
          <a:xfrm>
            <a:off x="304800" y="685800"/>
            <a:ext cx="8534400" cy="6019800"/>
          </a:xfrm>
        </p:spPr>
        <p:txBody>
          <a:bodyPr>
            <a:noAutofit/>
          </a:bodyPr>
          <a:lstStyle/>
          <a:p>
            <a:pPr marL="0" indent="0">
              <a:buNone/>
            </a:pPr>
            <a:r>
              <a:rPr lang="en-US" sz="2000" dirty="0"/>
              <a:t>public class Employee {</a:t>
            </a:r>
          </a:p>
          <a:p>
            <a:pPr marL="0" indent="0">
              <a:buNone/>
            </a:pPr>
            <a:r>
              <a:rPr lang="en-US" sz="2000" dirty="0"/>
              <a:t>   private int id;</a:t>
            </a:r>
          </a:p>
          <a:p>
            <a:pPr marL="0" indent="0">
              <a:buNone/>
            </a:pPr>
            <a:r>
              <a:rPr lang="en-US" sz="2000" dirty="0"/>
              <a:t>   private String </a:t>
            </a:r>
            <a:r>
              <a:rPr lang="en-US" sz="2000" dirty="0" err="1"/>
              <a:t>firstName</a:t>
            </a:r>
            <a:r>
              <a:rPr lang="en-US" sz="2000" dirty="0"/>
              <a:t>; </a:t>
            </a:r>
          </a:p>
          <a:p>
            <a:pPr marL="0" indent="0">
              <a:buNone/>
            </a:pPr>
            <a:r>
              <a:rPr lang="en-US" sz="2000" dirty="0"/>
              <a:t>   private String </a:t>
            </a:r>
            <a:r>
              <a:rPr lang="en-US" sz="2000" dirty="0" err="1"/>
              <a:t>lastName</a:t>
            </a:r>
            <a:r>
              <a:rPr lang="en-US" sz="2000" dirty="0"/>
              <a:t>;   </a:t>
            </a:r>
          </a:p>
          <a:p>
            <a:pPr marL="0" indent="0">
              <a:buNone/>
            </a:pPr>
            <a:r>
              <a:rPr lang="en-US" sz="2000" dirty="0"/>
              <a:t>   private int salary;  </a:t>
            </a:r>
          </a:p>
          <a:p>
            <a:pPr marL="0" indent="0">
              <a:buNone/>
            </a:pPr>
            <a:r>
              <a:rPr lang="en-US" sz="2000" dirty="0"/>
              <a:t> </a:t>
            </a:r>
            <a:r>
              <a:rPr lang="en-US" sz="2000" dirty="0" smtClean="0"/>
              <a:t>   </a:t>
            </a:r>
            <a:r>
              <a:rPr lang="en-US" sz="2000" dirty="0"/>
              <a:t>public Employee() {}</a:t>
            </a:r>
          </a:p>
          <a:p>
            <a:pPr marL="0" indent="0">
              <a:buNone/>
            </a:pPr>
            <a:r>
              <a:rPr lang="en-US" sz="2000" dirty="0"/>
              <a:t>   public Employee(String </a:t>
            </a:r>
            <a:r>
              <a:rPr lang="en-US" sz="2000" dirty="0" err="1"/>
              <a:t>fname</a:t>
            </a:r>
            <a:r>
              <a:rPr lang="en-US" sz="2000" dirty="0"/>
              <a:t>, String </a:t>
            </a:r>
            <a:r>
              <a:rPr lang="en-US" sz="2000" dirty="0" err="1"/>
              <a:t>lname</a:t>
            </a:r>
            <a:r>
              <a:rPr lang="en-US" sz="2000" dirty="0"/>
              <a:t>, int salary) {</a:t>
            </a:r>
          </a:p>
          <a:p>
            <a:pPr marL="0" indent="0">
              <a:buNone/>
            </a:pPr>
            <a:r>
              <a:rPr lang="en-US" sz="2000" dirty="0"/>
              <a:t>      </a:t>
            </a:r>
            <a:r>
              <a:rPr lang="en-US" sz="2000" dirty="0" err="1"/>
              <a:t>this.firstName</a:t>
            </a:r>
            <a:r>
              <a:rPr lang="en-US" sz="2000" dirty="0"/>
              <a:t> = </a:t>
            </a:r>
            <a:r>
              <a:rPr lang="en-US" sz="2000" dirty="0" err="1"/>
              <a:t>fname</a:t>
            </a:r>
            <a:r>
              <a:rPr lang="en-US" sz="2000" dirty="0"/>
              <a:t>;</a:t>
            </a:r>
          </a:p>
          <a:p>
            <a:pPr marL="0" indent="0">
              <a:buNone/>
            </a:pPr>
            <a:r>
              <a:rPr lang="en-US" sz="2000" dirty="0"/>
              <a:t>      </a:t>
            </a:r>
            <a:r>
              <a:rPr lang="en-US" sz="2000" dirty="0" err="1"/>
              <a:t>this.lastName</a:t>
            </a:r>
            <a:r>
              <a:rPr lang="en-US" sz="2000" dirty="0"/>
              <a:t> = </a:t>
            </a:r>
            <a:r>
              <a:rPr lang="en-US" sz="2000" dirty="0" err="1"/>
              <a:t>lname</a:t>
            </a:r>
            <a:r>
              <a:rPr lang="en-US" sz="2000" dirty="0"/>
              <a:t>;</a:t>
            </a:r>
          </a:p>
          <a:p>
            <a:pPr marL="0" indent="0">
              <a:buNone/>
            </a:pPr>
            <a:r>
              <a:rPr lang="en-US" sz="2000" dirty="0"/>
              <a:t>      </a:t>
            </a:r>
            <a:r>
              <a:rPr lang="en-US" sz="2000" dirty="0" err="1"/>
              <a:t>this.salary</a:t>
            </a:r>
            <a:r>
              <a:rPr lang="en-US" sz="2000" dirty="0"/>
              <a:t> = salary;</a:t>
            </a:r>
          </a:p>
          <a:p>
            <a:pPr marL="0" indent="0">
              <a:buNone/>
            </a:pPr>
            <a:r>
              <a:rPr lang="en-US" sz="2000" dirty="0"/>
              <a:t>   }</a:t>
            </a:r>
          </a:p>
          <a:p>
            <a:pPr marL="0" indent="0">
              <a:buNone/>
            </a:pPr>
            <a:r>
              <a:rPr lang="en-US" sz="2000" dirty="0"/>
              <a:t>   public int </a:t>
            </a:r>
            <a:r>
              <a:rPr lang="en-US" sz="2000" dirty="0" err="1"/>
              <a:t>getId</a:t>
            </a:r>
            <a:r>
              <a:rPr lang="en-US" sz="2000" dirty="0"/>
              <a:t>() {</a:t>
            </a:r>
          </a:p>
          <a:p>
            <a:pPr marL="0" indent="0">
              <a:buNone/>
            </a:pPr>
            <a:r>
              <a:rPr lang="en-US" sz="2000" dirty="0"/>
              <a:t>      return id;</a:t>
            </a:r>
          </a:p>
          <a:p>
            <a:pPr marL="0" indent="0">
              <a:buNone/>
            </a:pPr>
            <a:r>
              <a:rPr lang="en-US" sz="2000" dirty="0"/>
              <a:t>   }</a:t>
            </a:r>
          </a:p>
          <a:p>
            <a:pPr marL="0" indent="0">
              <a:buNone/>
            </a:pPr>
            <a:r>
              <a:rPr lang="en-US" sz="2000" dirty="0"/>
              <a:t>   public void </a:t>
            </a:r>
            <a:r>
              <a:rPr lang="en-US" sz="2000" dirty="0" err="1"/>
              <a:t>setId</a:t>
            </a:r>
            <a:r>
              <a:rPr lang="en-US" sz="2000" dirty="0"/>
              <a:t>( int id ) {</a:t>
            </a:r>
          </a:p>
          <a:p>
            <a:pPr marL="0" indent="0">
              <a:buNone/>
            </a:pPr>
            <a:r>
              <a:rPr lang="en-US" sz="2000" dirty="0"/>
              <a:t>      this.id = id;</a:t>
            </a:r>
          </a:p>
          <a:p>
            <a:pPr marL="0" indent="0">
              <a:buNone/>
            </a:pPr>
            <a:r>
              <a:rPr lang="en-US" sz="2000" dirty="0"/>
              <a:t>   }</a:t>
            </a:r>
          </a:p>
          <a:p>
            <a:pPr marL="0" indent="0">
              <a:buNone/>
            </a:pPr>
            <a:r>
              <a:rPr lang="en-US" sz="2000" dirty="0"/>
              <a:t>   </a:t>
            </a:r>
            <a:endParaRPr lang="en-US" sz="2000" dirty="0"/>
          </a:p>
        </p:txBody>
      </p:sp>
    </p:spTree>
    <p:extLst>
      <p:ext uri="{BB962C8B-B14F-4D97-AF65-F5344CB8AC3E}">
        <p14:creationId xmlns:p14="http://schemas.microsoft.com/office/powerpoint/2010/main" val="1902396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fontScale="70000" lnSpcReduction="20000"/>
          </a:bodyPr>
          <a:lstStyle/>
          <a:p>
            <a:pPr marL="0" indent="0">
              <a:buNone/>
            </a:pPr>
            <a:r>
              <a:rPr lang="en-US" dirty="0"/>
              <a:t>public String </a:t>
            </a:r>
            <a:r>
              <a:rPr lang="en-US" dirty="0" err="1"/>
              <a:t>getFirstName</a:t>
            </a:r>
            <a:r>
              <a:rPr lang="en-US" dirty="0"/>
              <a:t>() {</a:t>
            </a:r>
          </a:p>
          <a:p>
            <a:pPr marL="0" indent="0">
              <a:buNone/>
            </a:pPr>
            <a:r>
              <a:rPr lang="en-US" dirty="0"/>
              <a:t>      return </a:t>
            </a:r>
            <a:r>
              <a:rPr lang="en-US" dirty="0" err="1"/>
              <a:t>firstName</a:t>
            </a:r>
            <a:r>
              <a:rPr lang="en-US" dirty="0"/>
              <a:t>;</a:t>
            </a:r>
          </a:p>
          <a:p>
            <a:pPr marL="0" indent="0">
              <a:buNone/>
            </a:pPr>
            <a:r>
              <a:rPr lang="en-US" dirty="0"/>
              <a:t>   }</a:t>
            </a:r>
          </a:p>
          <a:p>
            <a:pPr marL="0" indent="0">
              <a:buNone/>
            </a:pPr>
            <a:r>
              <a:rPr lang="en-US" dirty="0"/>
              <a:t>   public void </a:t>
            </a:r>
            <a:r>
              <a:rPr lang="en-US" dirty="0" err="1"/>
              <a:t>setFirstName</a:t>
            </a:r>
            <a:r>
              <a:rPr lang="en-US" dirty="0"/>
              <a:t>( String </a:t>
            </a:r>
            <a:r>
              <a:rPr lang="en-US" dirty="0" err="1"/>
              <a:t>first_name</a:t>
            </a:r>
            <a:r>
              <a:rPr lang="en-US" dirty="0"/>
              <a:t> ) {</a:t>
            </a:r>
          </a:p>
          <a:p>
            <a:pPr marL="0" indent="0">
              <a:buNone/>
            </a:pPr>
            <a:r>
              <a:rPr lang="en-US" dirty="0"/>
              <a:t>      </a:t>
            </a:r>
            <a:r>
              <a:rPr lang="en-US" dirty="0" err="1"/>
              <a:t>this.firstName</a:t>
            </a:r>
            <a:r>
              <a:rPr lang="en-US" dirty="0"/>
              <a:t> = </a:t>
            </a:r>
            <a:r>
              <a:rPr lang="en-US" dirty="0" err="1"/>
              <a:t>first_name</a:t>
            </a:r>
            <a:r>
              <a:rPr lang="en-US" dirty="0"/>
              <a:t>;</a:t>
            </a:r>
          </a:p>
          <a:p>
            <a:pPr marL="0" indent="0">
              <a:buNone/>
            </a:pPr>
            <a:r>
              <a:rPr lang="en-US" dirty="0"/>
              <a:t>   }</a:t>
            </a:r>
          </a:p>
          <a:p>
            <a:pPr marL="0" indent="0">
              <a:buNone/>
            </a:pPr>
            <a:r>
              <a:rPr lang="en-US" dirty="0"/>
              <a:t>   public String </a:t>
            </a:r>
            <a:r>
              <a:rPr lang="en-US" dirty="0" err="1"/>
              <a:t>getLastName</a:t>
            </a:r>
            <a:r>
              <a:rPr lang="en-US" dirty="0"/>
              <a:t>() {</a:t>
            </a:r>
          </a:p>
          <a:p>
            <a:pPr marL="0" indent="0">
              <a:buNone/>
            </a:pPr>
            <a:r>
              <a:rPr lang="en-US" dirty="0"/>
              <a:t>      return </a:t>
            </a:r>
            <a:r>
              <a:rPr lang="en-US" dirty="0" err="1"/>
              <a:t>lastName</a:t>
            </a:r>
            <a:r>
              <a:rPr lang="en-US" dirty="0"/>
              <a:t>;</a:t>
            </a:r>
          </a:p>
          <a:p>
            <a:pPr marL="0" indent="0">
              <a:buNone/>
            </a:pPr>
            <a:r>
              <a:rPr lang="en-US" dirty="0"/>
              <a:t>   }</a:t>
            </a:r>
          </a:p>
          <a:p>
            <a:pPr marL="0" indent="0">
              <a:buNone/>
            </a:pPr>
            <a:r>
              <a:rPr lang="en-US" dirty="0"/>
              <a:t>   public void </a:t>
            </a:r>
            <a:r>
              <a:rPr lang="en-US" dirty="0" err="1"/>
              <a:t>setLastName</a:t>
            </a:r>
            <a:r>
              <a:rPr lang="en-US" dirty="0"/>
              <a:t>( String </a:t>
            </a:r>
            <a:r>
              <a:rPr lang="en-US" dirty="0" err="1"/>
              <a:t>last_name</a:t>
            </a:r>
            <a:r>
              <a:rPr lang="en-US" dirty="0"/>
              <a:t> ) {</a:t>
            </a:r>
          </a:p>
          <a:p>
            <a:pPr marL="0" indent="0">
              <a:buNone/>
            </a:pPr>
            <a:r>
              <a:rPr lang="en-US" dirty="0"/>
              <a:t>      </a:t>
            </a:r>
            <a:r>
              <a:rPr lang="en-US" dirty="0" err="1"/>
              <a:t>this.lastName</a:t>
            </a:r>
            <a:r>
              <a:rPr lang="en-US" dirty="0"/>
              <a:t> = </a:t>
            </a:r>
            <a:r>
              <a:rPr lang="en-US" dirty="0" err="1"/>
              <a:t>last_name</a:t>
            </a:r>
            <a:r>
              <a:rPr lang="en-US" dirty="0"/>
              <a:t>;</a:t>
            </a:r>
          </a:p>
          <a:p>
            <a:pPr marL="0" indent="0">
              <a:buNone/>
            </a:pPr>
            <a:r>
              <a:rPr lang="en-US" dirty="0"/>
              <a:t>   }</a:t>
            </a:r>
          </a:p>
          <a:p>
            <a:pPr marL="0" indent="0">
              <a:buNone/>
            </a:pPr>
            <a:r>
              <a:rPr lang="en-US" dirty="0"/>
              <a:t>   public int </a:t>
            </a:r>
            <a:r>
              <a:rPr lang="en-US" dirty="0" err="1"/>
              <a:t>getSalary</a:t>
            </a:r>
            <a:r>
              <a:rPr lang="en-US" dirty="0"/>
              <a:t>() {</a:t>
            </a:r>
          </a:p>
          <a:p>
            <a:pPr marL="0" indent="0">
              <a:buNone/>
            </a:pPr>
            <a:r>
              <a:rPr lang="en-US" dirty="0"/>
              <a:t>      return salary;</a:t>
            </a:r>
          </a:p>
          <a:p>
            <a:pPr marL="0" indent="0">
              <a:buNone/>
            </a:pPr>
            <a:r>
              <a:rPr lang="en-US" dirty="0"/>
              <a:t>   }</a:t>
            </a:r>
          </a:p>
          <a:p>
            <a:pPr marL="0" indent="0">
              <a:buNone/>
            </a:pPr>
            <a:r>
              <a:rPr lang="en-US" dirty="0"/>
              <a:t>   public void </a:t>
            </a:r>
            <a:r>
              <a:rPr lang="en-US" dirty="0" err="1"/>
              <a:t>setSalary</a:t>
            </a:r>
            <a:r>
              <a:rPr lang="en-US" dirty="0"/>
              <a:t>( int salary ) {</a:t>
            </a:r>
          </a:p>
          <a:p>
            <a:pPr marL="0" indent="0">
              <a:buNone/>
            </a:pPr>
            <a:r>
              <a:rPr lang="en-US" dirty="0"/>
              <a:t>      </a:t>
            </a:r>
            <a:r>
              <a:rPr lang="en-US" dirty="0" err="1"/>
              <a:t>this.salary</a:t>
            </a:r>
            <a:r>
              <a:rPr lang="en-US" dirty="0"/>
              <a:t> = salary;</a:t>
            </a:r>
          </a:p>
          <a:p>
            <a:pPr marL="0" indent="0">
              <a:buNone/>
            </a:pPr>
            <a:r>
              <a:rPr lang="en-US" dirty="0"/>
              <a:t>   }</a:t>
            </a:r>
          </a:p>
          <a:p>
            <a:pPr marL="0" indent="0">
              <a:buNone/>
            </a:pPr>
            <a:r>
              <a:rPr lang="en-US" dirty="0"/>
              <a:t>}</a:t>
            </a:r>
          </a:p>
          <a:p>
            <a:endParaRPr lang="en-US" dirty="0"/>
          </a:p>
        </p:txBody>
      </p:sp>
    </p:spTree>
    <p:extLst>
      <p:ext uri="{BB962C8B-B14F-4D97-AF65-F5344CB8AC3E}">
        <p14:creationId xmlns:p14="http://schemas.microsoft.com/office/powerpoint/2010/main" val="669207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ibernate tutorial, An introduction to hibern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676400"/>
            <a:ext cx="8599637"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489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Hibernate Framework</a:t>
            </a:r>
            <a:br>
              <a:rPr lang="en-US" b="1" dirty="0"/>
            </a:br>
            <a:endParaRPr lang="en-US" b="1" dirty="0"/>
          </a:p>
        </p:txBody>
      </p:sp>
      <p:sp>
        <p:nvSpPr>
          <p:cNvPr id="3" name="Content Placeholder 2"/>
          <p:cNvSpPr>
            <a:spLocks noGrp="1"/>
          </p:cNvSpPr>
          <p:nvPr>
            <p:ph idx="1"/>
          </p:nvPr>
        </p:nvSpPr>
        <p:spPr/>
        <p:txBody>
          <a:bodyPr/>
          <a:lstStyle/>
          <a:p>
            <a:r>
              <a:rPr lang="en-US" b="1" dirty="0"/>
              <a:t>1) </a:t>
            </a:r>
            <a:r>
              <a:rPr lang="en-US" b="1" dirty="0" smtClean="0"/>
              <a:t>Open source </a:t>
            </a:r>
            <a:r>
              <a:rPr lang="en-US" b="1" dirty="0"/>
              <a:t>and </a:t>
            </a:r>
            <a:r>
              <a:rPr lang="en-US" b="1" dirty="0" smtClean="0"/>
              <a:t>Lightweight</a:t>
            </a:r>
          </a:p>
          <a:p>
            <a:r>
              <a:rPr lang="en-US" b="1" dirty="0"/>
              <a:t>2) Fast </a:t>
            </a:r>
            <a:r>
              <a:rPr lang="en-US" b="1" dirty="0" smtClean="0"/>
              <a:t>performance</a:t>
            </a:r>
          </a:p>
          <a:p>
            <a:r>
              <a:rPr lang="en-US" b="1" dirty="0" smtClean="0"/>
              <a:t>3</a:t>
            </a:r>
            <a:r>
              <a:rPr lang="en-US" b="1" dirty="0"/>
              <a:t>) Database Independent </a:t>
            </a:r>
            <a:r>
              <a:rPr lang="en-US" b="1" dirty="0" smtClean="0"/>
              <a:t>query</a:t>
            </a:r>
          </a:p>
          <a:p>
            <a:r>
              <a:rPr lang="en-US" b="1" dirty="0"/>
              <a:t>4) Automatic table </a:t>
            </a:r>
            <a:r>
              <a:rPr lang="en-US" b="1" dirty="0" smtClean="0"/>
              <a:t>creation</a:t>
            </a:r>
          </a:p>
          <a:p>
            <a:r>
              <a:rPr lang="en-US" b="1" dirty="0" smtClean="0"/>
              <a:t>5</a:t>
            </a:r>
            <a:r>
              <a:rPr lang="en-US" b="1" dirty="0"/>
              <a:t>) Simplifies complex </a:t>
            </a:r>
            <a:r>
              <a:rPr lang="en-US" b="1" dirty="0" smtClean="0"/>
              <a:t>join</a:t>
            </a:r>
          </a:p>
          <a:p>
            <a:r>
              <a:rPr lang="en-US" b="1" dirty="0"/>
              <a:t>6) Provides query statistics and database status</a:t>
            </a:r>
            <a:endParaRPr lang="en-US" dirty="0"/>
          </a:p>
        </p:txBody>
      </p:sp>
    </p:spTree>
    <p:extLst>
      <p:ext uri="{BB962C8B-B14F-4D97-AF65-F5344CB8AC3E}">
        <p14:creationId xmlns:p14="http://schemas.microsoft.com/office/powerpoint/2010/main" val="599794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Hibernate </a:t>
            </a:r>
            <a:r>
              <a:rPr lang="en-US" b="1" dirty="0" smtClean="0"/>
              <a:t>Architecture</a:t>
            </a:r>
            <a:endParaRPr lang="en-US" b="1" dirty="0"/>
          </a:p>
        </p:txBody>
      </p:sp>
      <p:sp>
        <p:nvSpPr>
          <p:cNvPr id="3" name="Content Placeholder 2"/>
          <p:cNvSpPr>
            <a:spLocks noGrp="1"/>
          </p:cNvSpPr>
          <p:nvPr>
            <p:ph idx="1"/>
          </p:nvPr>
        </p:nvSpPr>
        <p:spPr/>
        <p:txBody>
          <a:bodyPr>
            <a:normAutofit lnSpcReduction="10000"/>
          </a:bodyPr>
          <a:lstStyle/>
          <a:p>
            <a:pPr algn="just"/>
            <a:r>
              <a:rPr lang="en-US" dirty="0"/>
              <a:t>The Hibernate architecture includes many objects persistent object, session factory, transaction factory, connection factory, session, transaction etc.</a:t>
            </a:r>
          </a:p>
          <a:p>
            <a:pPr algn="just"/>
            <a:r>
              <a:rPr lang="en-US" dirty="0" smtClean="0"/>
              <a:t>There </a:t>
            </a:r>
            <a:r>
              <a:rPr lang="en-US" dirty="0"/>
              <a:t>are 4 layers in hibernate architecture java application layer, hibernate framework layer, backhand </a:t>
            </a:r>
            <a:r>
              <a:rPr lang="en-US" dirty="0" smtClean="0"/>
              <a:t>API </a:t>
            </a:r>
            <a:r>
              <a:rPr lang="en-US" dirty="0"/>
              <a:t>layer and database layer</a:t>
            </a:r>
            <a:r>
              <a:rPr lang="en-US" dirty="0" smtClean="0"/>
              <a:t>. Let's </a:t>
            </a:r>
            <a:r>
              <a:rPr lang="en-US" dirty="0"/>
              <a:t>see the diagram of hibernate architecture:</a:t>
            </a:r>
          </a:p>
        </p:txBody>
      </p:sp>
    </p:spTree>
    <p:extLst>
      <p:ext uri="{BB962C8B-B14F-4D97-AF65-F5344CB8AC3E}">
        <p14:creationId xmlns:p14="http://schemas.microsoft.com/office/powerpoint/2010/main" val="372139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ibernate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52400"/>
            <a:ext cx="5105400" cy="64917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693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This is the high level architecture of Hibernate with mapping file and configuration file.</a:t>
            </a:r>
            <a:endParaRPr lang="en-US" sz="3200" dirty="0"/>
          </a:p>
        </p:txBody>
      </p:sp>
      <p:sp>
        <p:nvSpPr>
          <p:cNvPr id="3" name="Content Placeholder 2"/>
          <p:cNvSpPr>
            <a:spLocks noGrp="1"/>
          </p:cNvSpPr>
          <p:nvPr>
            <p:ph idx="1"/>
          </p:nvPr>
        </p:nvSpPr>
        <p:spPr/>
        <p:txBody>
          <a:bodyPr/>
          <a:lstStyle/>
          <a:p>
            <a:endParaRPr lang="en-US"/>
          </a:p>
        </p:txBody>
      </p:sp>
      <p:pic>
        <p:nvPicPr>
          <p:cNvPr id="3074" name="Picture 2" descr="hibernate 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524000"/>
            <a:ext cx="7312025" cy="5094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748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Hibernate framework uses many objects session factory, session, transaction etc. </a:t>
            </a:r>
            <a:r>
              <a:rPr lang="en-US" dirty="0" err="1"/>
              <a:t>alongwith</a:t>
            </a:r>
            <a:r>
              <a:rPr lang="en-US" dirty="0"/>
              <a:t> existing Java API such as JDBC (Java Database Connectivity), JTA (Java Transaction API) and JNDI (Java Naming Directory Interface).</a:t>
            </a:r>
            <a:endParaRPr lang="en-US" dirty="0"/>
          </a:p>
        </p:txBody>
      </p:sp>
    </p:spTree>
    <p:extLst>
      <p:ext uri="{BB962C8B-B14F-4D97-AF65-F5344CB8AC3E}">
        <p14:creationId xmlns:p14="http://schemas.microsoft.com/office/powerpoint/2010/main" val="2796242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Elements </a:t>
            </a:r>
            <a:r>
              <a:rPr lang="en-US" sz="2800" b="1" dirty="0" smtClean="0"/>
              <a:t>or Components of </a:t>
            </a:r>
            <a:r>
              <a:rPr lang="en-US" sz="2800" b="1" dirty="0"/>
              <a:t>Hibernate Architecture</a:t>
            </a:r>
            <a:br>
              <a:rPr lang="en-US" sz="2800" b="1" dirty="0"/>
            </a:b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44517475"/>
              </p:ext>
            </p:extLst>
          </p:nvPr>
        </p:nvGraphicFramePr>
        <p:xfrm>
          <a:off x="0" y="1219200"/>
          <a:ext cx="9067800" cy="5455920"/>
        </p:xfrm>
        <a:graphic>
          <a:graphicData uri="http://schemas.openxmlformats.org/drawingml/2006/table">
            <a:tbl>
              <a:tblPr/>
              <a:tblGrid>
                <a:gridCol w="9067800"/>
              </a:tblGrid>
              <a:tr h="5318760">
                <a:tc>
                  <a:txBody>
                    <a:bodyPr/>
                    <a:lstStyle/>
                    <a:p>
                      <a:pPr algn="just"/>
                      <a:r>
                        <a:rPr lang="en-US" sz="2200" b="0" i="0" dirty="0">
                          <a:solidFill>
                            <a:srgbClr val="000000"/>
                          </a:solidFill>
                          <a:effectLst/>
                          <a:latin typeface="verdana"/>
                        </a:rPr>
                        <a:t>For creating the first hibernate application, we must know the elements of Hibernate architecture. They are as follows</a:t>
                      </a:r>
                      <a:r>
                        <a:rPr lang="en-US" sz="2200" b="0" i="0" dirty="0" smtClean="0">
                          <a:solidFill>
                            <a:srgbClr val="000000"/>
                          </a:solidFill>
                          <a:effectLst/>
                          <a:latin typeface="verdana"/>
                        </a:rPr>
                        <a:t>:</a:t>
                      </a:r>
                    </a:p>
                    <a:p>
                      <a:pPr algn="just"/>
                      <a:endParaRPr lang="en-US" sz="2200" b="0" i="0" dirty="0" smtClean="0">
                        <a:solidFill>
                          <a:srgbClr val="000000"/>
                        </a:solidFill>
                        <a:effectLst/>
                        <a:latin typeface="verdana"/>
                      </a:endParaRPr>
                    </a:p>
                    <a:p>
                      <a:pPr algn="just"/>
                      <a:r>
                        <a:rPr lang="en-US" sz="2200" b="1" i="0" kern="1200" dirty="0" err="1" smtClean="0">
                          <a:solidFill>
                            <a:schemeClr val="tx1"/>
                          </a:solidFill>
                          <a:effectLst/>
                          <a:latin typeface="+mn-lt"/>
                          <a:ea typeface="+mn-ea"/>
                          <a:cs typeface="+mn-cs"/>
                        </a:rPr>
                        <a:t>SessionFactory</a:t>
                      </a:r>
                      <a:endParaRPr lang="en-US" sz="2200" b="1" i="0" kern="1200" dirty="0" smtClean="0">
                        <a:solidFill>
                          <a:schemeClr val="tx1"/>
                        </a:solidFill>
                        <a:effectLst/>
                        <a:latin typeface="+mn-lt"/>
                        <a:ea typeface="+mn-ea"/>
                        <a:cs typeface="+mn-cs"/>
                      </a:endParaRPr>
                    </a:p>
                    <a:p>
                      <a:pPr algn="just"/>
                      <a:r>
                        <a:rPr lang="en-US" sz="2200" b="0" i="0" kern="1200" dirty="0" smtClean="0">
                          <a:solidFill>
                            <a:schemeClr val="tx1"/>
                          </a:solidFill>
                          <a:effectLst/>
                          <a:latin typeface="+mn-lt"/>
                          <a:ea typeface="+mn-ea"/>
                          <a:cs typeface="+mn-cs"/>
                        </a:rPr>
                        <a:t>The </a:t>
                      </a:r>
                      <a:r>
                        <a:rPr lang="en-US" sz="2200" b="0" i="0" kern="1200" dirty="0" err="1" smtClean="0">
                          <a:solidFill>
                            <a:schemeClr val="tx1"/>
                          </a:solidFill>
                          <a:effectLst/>
                          <a:latin typeface="+mn-lt"/>
                          <a:ea typeface="+mn-ea"/>
                          <a:cs typeface="+mn-cs"/>
                        </a:rPr>
                        <a:t>SessionFactory</a:t>
                      </a:r>
                      <a:r>
                        <a:rPr lang="en-US" sz="2200" b="0" i="0" kern="1200" dirty="0" smtClean="0">
                          <a:solidFill>
                            <a:schemeClr val="tx1"/>
                          </a:solidFill>
                          <a:effectLst/>
                          <a:latin typeface="+mn-lt"/>
                          <a:ea typeface="+mn-ea"/>
                          <a:cs typeface="+mn-cs"/>
                        </a:rPr>
                        <a:t> is a factory of session and client of </a:t>
                      </a:r>
                      <a:r>
                        <a:rPr lang="en-US" sz="2200" b="0" i="0" kern="1200" dirty="0" err="1" smtClean="0">
                          <a:solidFill>
                            <a:schemeClr val="tx1"/>
                          </a:solidFill>
                          <a:effectLst/>
                          <a:latin typeface="+mn-lt"/>
                          <a:ea typeface="+mn-ea"/>
                          <a:cs typeface="+mn-cs"/>
                        </a:rPr>
                        <a:t>ConnectionProvider</a:t>
                      </a:r>
                      <a:r>
                        <a:rPr lang="en-US" sz="2200" b="0" i="0" kern="1200" dirty="0" smtClean="0">
                          <a:solidFill>
                            <a:schemeClr val="tx1"/>
                          </a:solidFill>
                          <a:effectLst/>
                          <a:latin typeface="+mn-lt"/>
                          <a:ea typeface="+mn-ea"/>
                          <a:cs typeface="+mn-cs"/>
                        </a:rPr>
                        <a:t>. It holds second level cache (optional) of data. The </a:t>
                      </a:r>
                      <a:r>
                        <a:rPr lang="en-US" sz="2200" b="1" i="0" kern="1200" dirty="0" err="1" smtClean="0">
                          <a:solidFill>
                            <a:schemeClr val="tx1"/>
                          </a:solidFill>
                          <a:effectLst/>
                          <a:latin typeface="+mn-lt"/>
                          <a:ea typeface="+mn-ea"/>
                          <a:cs typeface="+mn-cs"/>
                        </a:rPr>
                        <a:t>org.hibernate.SessionFactory</a:t>
                      </a:r>
                      <a:r>
                        <a:rPr lang="en-US" sz="2200" b="0" i="0" kern="1200" dirty="0" smtClean="0">
                          <a:solidFill>
                            <a:schemeClr val="tx1"/>
                          </a:solidFill>
                          <a:effectLst/>
                          <a:latin typeface="+mn-lt"/>
                          <a:ea typeface="+mn-ea"/>
                          <a:cs typeface="+mn-cs"/>
                        </a:rPr>
                        <a:t> interface provides factory method to get the object of Session.</a:t>
                      </a:r>
                    </a:p>
                    <a:p>
                      <a:pPr algn="just"/>
                      <a:endParaRPr lang="en-US" sz="2200" b="0" i="0" dirty="0" smtClean="0">
                        <a:solidFill>
                          <a:srgbClr val="000000"/>
                        </a:solidFill>
                        <a:effectLst/>
                        <a:latin typeface="verdana"/>
                      </a:endParaRPr>
                    </a:p>
                    <a:p>
                      <a:pPr algn="just"/>
                      <a:r>
                        <a:rPr lang="en-US" sz="2200" b="1" i="0" kern="1200" dirty="0" smtClean="0">
                          <a:solidFill>
                            <a:schemeClr val="tx1"/>
                          </a:solidFill>
                          <a:effectLst/>
                          <a:latin typeface="+mn-lt"/>
                          <a:ea typeface="+mn-ea"/>
                          <a:cs typeface="+mn-cs"/>
                        </a:rPr>
                        <a:t>Session</a:t>
                      </a:r>
                    </a:p>
                    <a:p>
                      <a:pPr algn="just"/>
                      <a:r>
                        <a:rPr lang="en-US" sz="2200" b="0" i="0" kern="1200" dirty="0" smtClean="0">
                          <a:solidFill>
                            <a:schemeClr val="tx1"/>
                          </a:solidFill>
                          <a:effectLst/>
                          <a:latin typeface="+mn-lt"/>
                          <a:ea typeface="+mn-ea"/>
                          <a:cs typeface="+mn-cs"/>
                        </a:rPr>
                        <a:t>The session object provides an interface between the application and data stored in the database. It is a short-lived object and wraps the JDBC connection. It is factory of Transaction, Query and Criteria. It holds a first-level cache (mandatory) of data. The </a:t>
                      </a:r>
                      <a:r>
                        <a:rPr lang="en-US" sz="2200" b="1" i="0" kern="1200" dirty="0" err="1" smtClean="0">
                          <a:solidFill>
                            <a:schemeClr val="tx1"/>
                          </a:solidFill>
                          <a:effectLst/>
                          <a:latin typeface="+mn-lt"/>
                          <a:ea typeface="+mn-ea"/>
                          <a:cs typeface="+mn-cs"/>
                        </a:rPr>
                        <a:t>org.hibernate.Session</a:t>
                      </a:r>
                      <a:r>
                        <a:rPr lang="en-US" sz="2200" b="0" i="0" kern="1200" dirty="0" smtClean="0">
                          <a:solidFill>
                            <a:schemeClr val="tx1"/>
                          </a:solidFill>
                          <a:effectLst/>
                          <a:latin typeface="+mn-lt"/>
                          <a:ea typeface="+mn-ea"/>
                          <a:cs typeface="+mn-cs"/>
                        </a:rPr>
                        <a:t> interface provides methods to insert, update and delete the object. It also provides factory methods for Transaction, Query and Criteria.</a:t>
                      </a:r>
                    </a:p>
                    <a:p>
                      <a:pPr algn="just"/>
                      <a:endParaRPr lang="en-US" sz="2200" b="0" i="0" dirty="0">
                        <a:solidFill>
                          <a:srgbClr val="000000"/>
                        </a:solidFill>
                        <a:effectLst/>
                        <a:latin typeface="verdana"/>
                      </a:endParaRPr>
                    </a:p>
                  </a:txBody>
                  <a:tcPr anchor="ctr">
                    <a:lnL>
                      <a:noFill/>
                    </a:lnL>
                    <a:lnR>
                      <a:noFill/>
                    </a:lnR>
                    <a:lnT>
                      <a:noFill/>
                    </a:lnT>
                    <a:lnB>
                      <a:noFill/>
                    </a:lnB>
                    <a:solidFill>
                      <a:srgbClr val="FFFFFF"/>
                    </a:solidFill>
                  </a:tcPr>
                </a:tc>
              </a:tr>
            </a:tbl>
          </a:graphicData>
        </a:graphic>
      </p:graphicFrame>
      <p:sp>
        <p:nvSpPr>
          <p:cNvPr id="7" name="Rectangle 2"/>
          <p:cNvSpPr>
            <a:spLocks noChangeArrowheads="1"/>
          </p:cNvSpPr>
          <p:nvPr/>
        </p:nvSpPr>
        <p:spPr bwMode="auto">
          <a:xfrm>
            <a:off x="457200" y="3543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78071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1252</Words>
  <Application>Microsoft Office PowerPoint</Application>
  <PresentationFormat>On-screen Show (4:3)</PresentationFormat>
  <Paragraphs>186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Unit 6 – Chapter 1</vt:lpstr>
      <vt:lpstr>Introduction</vt:lpstr>
      <vt:lpstr>PowerPoint Presentation</vt:lpstr>
      <vt:lpstr>Advantages of Hibernate Framework </vt:lpstr>
      <vt:lpstr>Hibernate Architecture</vt:lpstr>
      <vt:lpstr>PowerPoint Presentation</vt:lpstr>
      <vt:lpstr>This is the high level architecture of Hibernate with mapping file and configuration file.</vt:lpstr>
      <vt:lpstr>PowerPoint Presentation</vt:lpstr>
      <vt:lpstr>Elements or Components of Hibernate Architecture </vt:lpstr>
      <vt:lpstr>PowerPoint Presentation</vt:lpstr>
      <vt:lpstr>PowerPoint Presentation</vt:lpstr>
      <vt:lpstr>Hibernate Features </vt:lpstr>
      <vt:lpstr>Mapping </vt:lpstr>
      <vt:lpstr>Hibernate Query Language(HQL) </vt:lpstr>
      <vt:lpstr>hibernate.cfg.xml </vt:lpstr>
      <vt:lpstr>Hibernate Properties: </vt:lpstr>
      <vt:lpstr>If you are using a database along with an application server and JNDI then you would have to configure the following properties</vt:lpstr>
      <vt:lpstr>Working of hibernate </vt:lpstr>
      <vt:lpstr>2. Mapping xml files</vt:lpstr>
      <vt:lpstr>3. Reading data </vt:lpstr>
      <vt:lpstr>4. Creating an object of session</vt:lpstr>
      <vt:lpstr>5. Create a logical transaction</vt:lpstr>
      <vt:lpstr>6. Use the methods given by Session Interface</vt:lpstr>
      <vt:lpstr>7. Commit and Close</vt:lpstr>
      <vt:lpstr>POJO(Plain Old Java Object) in hibernate </vt:lpstr>
      <vt:lpstr>There are following main rules of persistent classes, however, none of these rules are hard requirements.</vt:lpstr>
      <vt:lpstr>The Benefits of POJOs: </vt:lpstr>
      <vt:lpstr>A simple POJO example: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 Chapter 1</dc:title>
  <dc:creator>123</dc:creator>
  <cp:lastModifiedBy>123</cp:lastModifiedBy>
  <cp:revision>39</cp:revision>
  <dcterms:created xsi:type="dcterms:W3CDTF">2017-09-11T12:39:47Z</dcterms:created>
  <dcterms:modified xsi:type="dcterms:W3CDTF">2017-09-12T14:43:25Z</dcterms:modified>
</cp:coreProperties>
</file>