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E57DCFE-69C1-41CC-B9FD-431C4571813B}" type="datetimeFigureOut">
              <a:rPr lang="en-IN" smtClean="0"/>
              <a:t>11-04-2019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18785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57DCFE-69C1-41CC-B9FD-431C4571813B}" type="datetimeFigureOut">
              <a:rPr lang="en-IN" smtClean="0"/>
              <a:t>11-04-2019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343147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57DCFE-69C1-41CC-B9FD-431C4571813B}" type="datetimeFigureOut">
              <a:rPr lang="en-IN" smtClean="0"/>
              <a:t>11-04-2019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146177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57DCFE-69C1-41CC-B9FD-431C4571813B}" type="datetimeFigureOut">
              <a:rPr lang="en-IN" smtClean="0"/>
              <a:t>11-04-2019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4611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7DCFE-69C1-41CC-B9FD-431C4571813B}" type="datetimeFigureOut">
              <a:rPr lang="en-IN" smtClean="0"/>
              <a:t>11-04-2019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82511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E57DCFE-69C1-41CC-B9FD-431C4571813B}" type="datetimeFigureOut">
              <a:rPr lang="en-IN" smtClean="0"/>
              <a:t>11-04-2019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249809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E57DCFE-69C1-41CC-B9FD-431C4571813B}" type="datetimeFigureOut">
              <a:rPr lang="en-IN" smtClean="0"/>
              <a:t>11-04-2019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152241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E57DCFE-69C1-41CC-B9FD-431C4571813B}" type="datetimeFigureOut">
              <a:rPr lang="en-IN" smtClean="0"/>
              <a:t>11-04-2019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53146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DCFE-69C1-41CC-B9FD-431C4571813B}" type="datetimeFigureOut">
              <a:rPr lang="en-IN" smtClean="0"/>
              <a:t>11-04-2019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347360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7DCFE-69C1-41CC-B9FD-431C4571813B}" type="datetimeFigureOut">
              <a:rPr lang="en-IN" smtClean="0"/>
              <a:t>11-04-2019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395171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7DCFE-69C1-41CC-B9FD-431C4571813B}" type="datetimeFigureOut">
              <a:rPr lang="en-IN" smtClean="0"/>
              <a:t>11-04-2019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43ED4D-818E-4756-BA19-E29D63352E64}" type="slidenum">
              <a:rPr lang="en-IN" smtClean="0"/>
              <a:t>‹#›</a:t>
            </a:fld>
            <a:endParaRPr lang="en-IN"/>
          </a:p>
        </p:txBody>
      </p:sp>
    </p:spTree>
    <p:extLst>
      <p:ext uri="{BB962C8B-B14F-4D97-AF65-F5344CB8AC3E}">
        <p14:creationId xmlns:p14="http://schemas.microsoft.com/office/powerpoint/2010/main" val="161973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7DCFE-69C1-41CC-B9FD-431C4571813B}" type="datetimeFigureOut">
              <a:rPr lang="en-IN" smtClean="0"/>
              <a:t>11-04-2019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3ED4D-818E-4756-BA19-E29D63352E64}" type="slidenum">
              <a:rPr lang="en-IN" smtClean="0"/>
              <a:t>‹#›</a:t>
            </a:fld>
            <a:endParaRPr lang="en-IN"/>
          </a:p>
        </p:txBody>
      </p:sp>
    </p:spTree>
    <p:extLst>
      <p:ext uri="{BB962C8B-B14F-4D97-AF65-F5344CB8AC3E}">
        <p14:creationId xmlns:p14="http://schemas.microsoft.com/office/powerpoint/2010/main" val="97506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vP5d16wEp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Unit III</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142156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six layers of cloud services </a:t>
            </a:r>
            <a:endParaRPr lang="en-IN" dirty="0"/>
          </a:p>
        </p:txBody>
      </p:sp>
      <p:sp>
        <p:nvSpPr>
          <p:cNvPr id="3" name="Content Placeholder 2"/>
          <p:cNvSpPr>
            <a:spLocks noGrp="1"/>
          </p:cNvSpPr>
          <p:nvPr>
            <p:ph idx="1"/>
          </p:nvPr>
        </p:nvSpPr>
        <p:spPr/>
        <p:txBody>
          <a:bodyPr/>
          <a:lstStyle/>
          <a:p>
            <a:pPr algn="just"/>
            <a:r>
              <a:rPr lang="en-US" dirty="0"/>
              <a:t>six layers of cloud services, ranging from hardware, </a:t>
            </a:r>
            <a:r>
              <a:rPr lang="en-US" dirty="0" smtClean="0"/>
              <a:t>network</a:t>
            </a:r>
            <a:r>
              <a:rPr lang="en-US" dirty="0"/>
              <a:t>, and collocation to infrastructure, platform, and software applications. We already introduced the top three service layers as </a:t>
            </a:r>
            <a:r>
              <a:rPr lang="en-US" dirty="0" err="1"/>
              <a:t>SaaS</a:t>
            </a:r>
            <a:r>
              <a:rPr lang="en-US" dirty="0"/>
              <a:t>, </a:t>
            </a:r>
            <a:r>
              <a:rPr lang="en-US" dirty="0" err="1"/>
              <a:t>PaaS</a:t>
            </a:r>
            <a:r>
              <a:rPr lang="en-US" dirty="0"/>
              <a:t>, and </a:t>
            </a:r>
            <a:r>
              <a:rPr lang="en-US" dirty="0" err="1"/>
              <a:t>IaaS</a:t>
            </a:r>
            <a:r>
              <a:rPr lang="en-US" dirty="0"/>
              <a:t>, respectively </a:t>
            </a:r>
            <a:endParaRPr lang="en-IN" dirty="0"/>
          </a:p>
        </p:txBody>
      </p:sp>
    </p:spTree>
    <p:extLst>
      <p:ext uri="{BB962C8B-B14F-4D97-AF65-F5344CB8AC3E}">
        <p14:creationId xmlns:p14="http://schemas.microsoft.com/office/powerpoint/2010/main" val="34702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91099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85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Provisioning of Storage Resources </a:t>
            </a:r>
            <a:endParaRPr lang="en-IN" dirty="0"/>
          </a:p>
        </p:txBody>
      </p:sp>
      <p:sp>
        <p:nvSpPr>
          <p:cNvPr id="3" name="Content Placeholder 2"/>
          <p:cNvSpPr>
            <a:spLocks noGrp="1"/>
          </p:cNvSpPr>
          <p:nvPr>
            <p:ph idx="1"/>
          </p:nvPr>
        </p:nvSpPr>
        <p:spPr/>
        <p:txBody>
          <a:bodyPr/>
          <a:lstStyle/>
          <a:p>
            <a:pPr algn="just"/>
            <a:r>
              <a:rPr lang="en-US" dirty="0"/>
              <a:t>The data storage layer is built on top of the physical or virtual servers. As the cloud computing applications often provide service to users, it is unavoidable that the data is stored in the clusters of the cloud provider. The service can be accessed anywhere in the world. One example is e-mail systems. </a:t>
            </a:r>
            <a:endParaRPr lang="en-IN" dirty="0"/>
          </a:p>
        </p:txBody>
      </p:sp>
    </p:spTree>
    <p:extLst>
      <p:ext uri="{BB962C8B-B14F-4D97-AF65-F5344CB8AC3E}">
        <p14:creationId xmlns:p14="http://schemas.microsoft.com/office/powerpoint/2010/main" val="296398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a:t>A typical large e-mail system might have millions of users and ach user can have thousands of e-mails and consume multiple gigabytes of disk space. Another example is a web searching application. In storage technologies, hard disk drives may be augmented with solid-state drives in the future. </a:t>
            </a:r>
            <a:endParaRPr lang="en-IN" dirty="0"/>
          </a:p>
        </p:txBody>
      </p:sp>
    </p:spTree>
    <p:extLst>
      <p:ext uri="{BB962C8B-B14F-4D97-AF65-F5344CB8AC3E}">
        <p14:creationId xmlns:p14="http://schemas.microsoft.com/office/powerpoint/2010/main" val="77926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Storage Services in Three Cloud Computing Systems </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a:t>GFS: Google File System - Very large sustainable reading and writing bandwidth, mostly continuous accessing instead of random accessing. The programming interface is similar to that of the POSIX file system accessing interface. </a:t>
            </a:r>
          </a:p>
          <a:p>
            <a:pPr algn="just"/>
            <a:r>
              <a:rPr lang="en-US" dirty="0"/>
              <a:t>HDFS: </a:t>
            </a:r>
            <a:r>
              <a:rPr lang="en-US" dirty="0" err="1"/>
              <a:t>Hadoop</a:t>
            </a:r>
            <a:r>
              <a:rPr lang="en-US" dirty="0"/>
              <a:t> Distributed File System - The open source clone of GFS Written in Java. The programming interfaces are similar to POSIX but not identical. </a:t>
            </a:r>
          </a:p>
          <a:p>
            <a:pPr algn="just"/>
            <a:r>
              <a:rPr lang="en-US" dirty="0"/>
              <a:t>Amazon </a:t>
            </a:r>
            <a:r>
              <a:rPr lang="en-US" dirty="0" smtClean="0"/>
              <a:t>S3(Simple Storage Services) </a:t>
            </a:r>
            <a:r>
              <a:rPr lang="en-US" dirty="0"/>
              <a:t>and </a:t>
            </a:r>
            <a:r>
              <a:rPr lang="en-US" dirty="0" smtClean="0"/>
              <a:t>EBS(</a:t>
            </a:r>
            <a:r>
              <a:rPr lang="en-IN" dirty="0"/>
              <a:t>Elastic Block </a:t>
            </a:r>
            <a:r>
              <a:rPr lang="en-IN" dirty="0" smtClean="0"/>
              <a:t>Store)</a:t>
            </a:r>
            <a:r>
              <a:rPr lang="en-US" dirty="0" smtClean="0"/>
              <a:t> </a:t>
            </a:r>
            <a:r>
              <a:rPr lang="en-US" dirty="0"/>
              <a:t>- S3 is used for retrieving and storing data from/to remote servers. EBS is built on top of S3 for using virtual disks in running EC2 instances. </a:t>
            </a:r>
            <a:endParaRPr lang="en-IN" dirty="0"/>
          </a:p>
        </p:txBody>
      </p:sp>
    </p:spTree>
    <p:extLst>
      <p:ext uri="{BB962C8B-B14F-4D97-AF65-F5344CB8AC3E}">
        <p14:creationId xmlns:p14="http://schemas.microsoft.com/office/powerpoint/2010/main" val="15461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cloud creation and management </a:t>
            </a:r>
            <a:endParaRPr lang="en-IN" dirty="0"/>
          </a:p>
        </p:txBody>
      </p:sp>
      <p:sp>
        <p:nvSpPr>
          <p:cNvPr id="3" name="Content Placeholder 2"/>
          <p:cNvSpPr>
            <a:spLocks noGrp="1"/>
          </p:cNvSpPr>
          <p:nvPr>
            <p:ph idx="1"/>
          </p:nvPr>
        </p:nvSpPr>
        <p:spPr/>
        <p:txBody>
          <a:bodyPr/>
          <a:lstStyle/>
          <a:p>
            <a:pPr algn="just"/>
            <a:r>
              <a:rPr lang="en-IN" b="1" dirty="0"/>
              <a:t>Independent Service </a:t>
            </a:r>
            <a:r>
              <a:rPr lang="en-IN" b="1" dirty="0" smtClean="0"/>
              <a:t>Management: </a:t>
            </a:r>
            <a:r>
              <a:rPr lang="en-US" dirty="0"/>
              <a:t>By using independent service providers, the cloud applications can run different services at the same time. Some other services are used for providing data other than the compute or storage services. </a:t>
            </a:r>
            <a:endParaRPr lang="en-IN" dirty="0"/>
          </a:p>
        </p:txBody>
      </p:sp>
    </p:spTree>
    <p:extLst>
      <p:ext uri="{BB962C8B-B14F-4D97-AF65-F5344CB8AC3E}">
        <p14:creationId xmlns:p14="http://schemas.microsoft.com/office/powerpoint/2010/main" val="10658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Running Third-Party Applications </a:t>
            </a:r>
            <a:r>
              <a:rPr lang="en-IN" b="1" dirty="0" smtClean="0"/>
              <a:t>: </a:t>
            </a:r>
            <a:r>
              <a:rPr lang="en-US" dirty="0"/>
              <a:t>Cloud platforms have to provide support for building applications that are constructed by third-party application providers or programmers. </a:t>
            </a:r>
            <a:endParaRPr lang="en-IN" dirty="0"/>
          </a:p>
        </p:txBody>
      </p:sp>
    </p:spTree>
    <p:extLst>
      <p:ext uri="{BB962C8B-B14F-4D97-AF65-F5344CB8AC3E}">
        <p14:creationId xmlns:p14="http://schemas.microsoft.com/office/powerpoint/2010/main" val="417555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Virtual Machine Manager </a:t>
            </a:r>
            <a:endParaRPr lang="en-IN" dirty="0"/>
          </a:p>
          <a:p>
            <a:pPr algn="just"/>
            <a:r>
              <a:rPr lang="en-US" dirty="0"/>
              <a:t>The VM manager is the link between the gateway and resources. The gateway doesn’t share physical resources directly, but relies on virtualization technology for abstracting them. Hence, the actual resources it uses are VMs. </a:t>
            </a:r>
            <a:endParaRPr lang="en-IN" dirty="0"/>
          </a:p>
        </p:txBody>
      </p:sp>
    </p:spTree>
    <p:extLst>
      <p:ext uri="{BB962C8B-B14F-4D97-AF65-F5344CB8AC3E}">
        <p14:creationId xmlns:p14="http://schemas.microsoft.com/office/powerpoint/2010/main" val="304326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Virtual Machine Templates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A VM template is analogous to a computer’s configuration and contains a description for a VM with the following static information: </a:t>
            </a:r>
          </a:p>
          <a:p>
            <a:pPr algn="just"/>
            <a:r>
              <a:rPr lang="en-US" dirty="0"/>
              <a:t>• The number of cores or processors to be assigned to the VM </a:t>
            </a:r>
          </a:p>
          <a:p>
            <a:pPr algn="just"/>
            <a:r>
              <a:rPr lang="en-US" dirty="0"/>
              <a:t>• The amount of memory the VM requires </a:t>
            </a:r>
          </a:p>
          <a:p>
            <a:pPr algn="just"/>
            <a:r>
              <a:rPr lang="en-US" dirty="0"/>
              <a:t>• The kernel used to boot the VM’s operating system </a:t>
            </a:r>
          </a:p>
          <a:p>
            <a:pPr algn="just"/>
            <a:r>
              <a:rPr lang="en-US" dirty="0"/>
              <a:t>• The disk image containing the VM’s file system </a:t>
            </a:r>
          </a:p>
          <a:p>
            <a:pPr algn="just"/>
            <a:r>
              <a:rPr lang="en-US" dirty="0"/>
              <a:t>• The price per hour of using a VM </a:t>
            </a:r>
            <a:endParaRPr lang="en-IN" dirty="0"/>
          </a:p>
        </p:txBody>
      </p:sp>
    </p:spTree>
    <p:extLst>
      <p:ext uri="{BB962C8B-B14F-4D97-AF65-F5344CB8AC3E}">
        <p14:creationId xmlns:p14="http://schemas.microsoft.com/office/powerpoint/2010/main" val="255833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Distributed VM Management </a:t>
            </a:r>
            <a:endParaRPr lang="en-IN" dirty="0"/>
          </a:p>
          <a:p>
            <a:pPr algn="just"/>
            <a:r>
              <a:rPr lang="en-US" dirty="0"/>
              <a:t>A distributed VM manager makes requests for VMs and queries their status. This manager requests VMs from the gateway on behalf of the user application. The manager obtains the list of requested VMs from the gateway. </a:t>
            </a:r>
            <a:endParaRPr lang="en-IN" dirty="0"/>
          </a:p>
        </p:txBody>
      </p:sp>
    </p:spTree>
    <p:extLst>
      <p:ext uri="{BB962C8B-B14F-4D97-AF65-F5344CB8AC3E}">
        <p14:creationId xmlns:p14="http://schemas.microsoft.com/office/powerpoint/2010/main" val="215060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Five Major Cloud Platforms and Their Service Offerings </a:t>
            </a:r>
            <a:endParaRPr lang="en-IN" dirty="0"/>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 y="1621110"/>
            <a:ext cx="78200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4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security measures corresponding to different cloud service models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Three basic cloud security enforcements are expected. First, facility security in data centers demands on-site security year round. Biometric readers, CCTV (close-circuit TV), motion detection, and man traps are often deployed. Also, network security demands fault-tolerant external firewalls, intrusion detection systems (</a:t>
            </a:r>
            <a:r>
              <a:rPr lang="en-US" dirty="0" err="1"/>
              <a:t>IDSes</a:t>
            </a:r>
            <a:r>
              <a:rPr lang="en-US" dirty="0"/>
              <a:t>), and third-party vulnerability assessment. Finally, platform security demands SSL and data decryption, strict password policies, and system trust certification. </a:t>
            </a:r>
            <a:endParaRPr lang="en-IN" dirty="0"/>
          </a:p>
        </p:txBody>
      </p:sp>
    </p:spTree>
    <p:extLst>
      <p:ext uri="{BB962C8B-B14F-4D97-AF65-F5344CB8AC3E}">
        <p14:creationId xmlns:p14="http://schemas.microsoft.com/office/powerpoint/2010/main" val="148466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804"/>
            <a:ext cx="7776864" cy="682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6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r>
              <a:rPr lang="en-US" dirty="0"/>
              <a:t>Here are some cloud components that demand special security protection: </a:t>
            </a:r>
          </a:p>
          <a:p>
            <a:pPr algn="just"/>
            <a:r>
              <a:rPr lang="en-US" dirty="0"/>
              <a:t>• Protection of servers from malicious software attacks such as worms, viruses, and malware </a:t>
            </a:r>
          </a:p>
          <a:p>
            <a:pPr algn="just"/>
            <a:r>
              <a:rPr lang="en-US" dirty="0"/>
              <a:t>• Protection of hypervisors or VM monitors from software-based attacks and vulnerabilities </a:t>
            </a:r>
          </a:p>
          <a:p>
            <a:pPr algn="just"/>
            <a:r>
              <a:rPr lang="en-US" dirty="0"/>
              <a:t>• Protection of VMs and monitors from service disruption and </a:t>
            </a:r>
            <a:r>
              <a:rPr lang="en-US" dirty="0" err="1"/>
              <a:t>DoS</a:t>
            </a:r>
            <a:r>
              <a:rPr lang="en-US" dirty="0"/>
              <a:t> attacks </a:t>
            </a:r>
          </a:p>
          <a:p>
            <a:pPr algn="just"/>
            <a:r>
              <a:rPr lang="en-US" dirty="0"/>
              <a:t>• Protection of data and information from theft, corruption, and natural disasters </a:t>
            </a:r>
          </a:p>
          <a:p>
            <a:pPr algn="just"/>
            <a:r>
              <a:rPr lang="en-US" dirty="0"/>
              <a:t>• Providing authenticated and authorized access to critical data and services </a:t>
            </a:r>
            <a:endParaRPr lang="en-IN" dirty="0"/>
          </a:p>
        </p:txBody>
      </p:sp>
    </p:spTree>
    <p:extLst>
      <p:ext uri="{BB962C8B-B14F-4D97-AF65-F5344CB8AC3E}">
        <p14:creationId xmlns:p14="http://schemas.microsoft.com/office/powerpoint/2010/main" val="192515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Physical and Cyber Security Protection at Cloud/Data Centers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a:t>Secure data centers and computer buildings - Choose hazard-free location, enforce building safety. Avoid windows, keep buffer zone around the site, bomb detection, camera surveillance, earthquake-proof, etc. </a:t>
            </a:r>
          </a:p>
          <a:p>
            <a:pPr algn="just"/>
            <a:r>
              <a:rPr lang="en-US" dirty="0"/>
              <a:t>Use redundant utilities at multiple sites - Multiple power and supplies, alternate network connections, multiple databases at separate sites, data consistency, data watermarking, user authentication, etc. </a:t>
            </a:r>
            <a:endParaRPr lang="en-IN" dirty="0"/>
          </a:p>
        </p:txBody>
      </p:sp>
    </p:spTree>
    <p:extLst>
      <p:ext uri="{BB962C8B-B14F-4D97-AF65-F5344CB8AC3E}">
        <p14:creationId xmlns:p14="http://schemas.microsoft.com/office/powerpoint/2010/main" val="93059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a:t>Trust delegation and negotiation - Cross certificates to delegate trust across PKI domains for various data centers, trust negotiation among certificate authorities (CAs) to resolve policy conflicts </a:t>
            </a:r>
          </a:p>
          <a:p>
            <a:pPr algn="just"/>
            <a:r>
              <a:rPr lang="en-US" dirty="0"/>
              <a:t>Worm containment and </a:t>
            </a:r>
            <a:r>
              <a:rPr lang="en-US" dirty="0" err="1"/>
              <a:t>DDoS</a:t>
            </a:r>
            <a:r>
              <a:rPr lang="en-US" dirty="0"/>
              <a:t> defense - Internet worm containment and distributed defense against </a:t>
            </a:r>
            <a:r>
              <a:rPr lang="en-US" dirty="0" err="1"/>
              <a:t>DDoS</a:t>
            </a:r>
            <a:r>
              <a:rPr lang="en-US" dirty="0"/>
              <a:t> attacks to secure all data centers and cloud platforms </a:t>
            </a:r>
            <a:endParaRPr lang="en-IN" dirty="0"/>
          </a:p>
        </p:txBody>
      </p:sp>
    </p:spTree>
    <p:extLst>
      <p:ext uri="{BB962C8B-B14F-4D97-AF65-F5344CB8AC3E}">
        <p14:creationId xmlns:p14="http://schemas.microsoft.com/office/powerpoint/2010/main" val="98977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a:t>Reputation system for data centers - Reputation system could be built with P2P technology; one can build a hierarchy of reputation systems from data centers to distributed file systems </a:t>
            </a:r>
          </a:p>
          <a:p>
            <a:pPr algn="just"/>
            <a:r>
              <a:rPr lang="en-US" dirty="0"/>
              <a:t>Fine-grained file access control - Fine-grained access control at the file or object level; this adds to security protection beyond firewalls and </a:t>
            </a:r>
            <a:r>
              <a:rPr lang="en-US" dirty="0" err="1"/>
              <a:t>IDSes</a:t>
            </a:r>
            <a:r>
              <a:rPr lang="en-US" dirty="0"/>
              <a:t> </a:t>
            </a:r>
            <a:endParaRPr lang="en-IN" dirty="0"/>
          </a:p>
        </p:txBody>
      </p:sp>
    </p:spTree>
    <p:extLst>
      <p:ext uri="{BB962C8B-B14F-4D97-AF65-F5344CB8AC3E}">
        <p14:creationId xmlns:p14="http://schemas.microsoft.com/office/powerpoint/2010/main" val="27546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a:t>Copyright protection and piracy prevention - Piracy prevention achieved with peer collusion prevention, filtering of poisoned content, nondestructive read, alteration detection, etc. </a:t>
            </a:r>
          </a:p>
          <a:p>
            <a:pPr algn="just"/>
            <a:r>
              <a:rPr lang="en-US" dirty="0"/>
              <a:t>Privacy protection - Uses double authentication, biometric identification, intrusion detection and disaster recovery, privacy enforcement by data watermarking, data classification, etc. </a:t>
            </a:r>
            <a:endParaRPr lang="en-IN" dirty="0"/>
          </a:p>
        </p:txBody>
      </p:sp>
    </p:spTree>
    <p:extLst>
      <p:ext uri="{BB962C8B-B14F-4D97-AF65-F5344CB8AC3E}">
        <p14:creationId xmlns:p14="http://schemas.microsoft.com/office/powerpoint/2010/main" val="153903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Distributed Denial of service </a:t>
            </a:r>
            <a:endParaRPr lang="en-IN" dirty="0"/>
          </a:p>
        </p:txBody>
      </p:sp>
      <p:sp>
        <p:nvSpPr>
          <p:cNvPr id="3" name="Content Placeholder 2"/>
          <p:cNvSpPr>
            <a:spLocks noGrp="1"/>
          </p:cNvSpPr>
          <p:nvPr>
            <p:ph idx="1"/>
          </p:nvPr>
        </p:nvSpPr>
        <p:spPr/>
        <p:txBody>
          <a:bodyPr>
            <a:normAutofit lnSpcReduction="10000"/>
          </a:bodyPr>
          <a:lstStyle/>
          <a:p>
            <a:pPr algn="just"/>
            <a:r>
              <a:rPr lang="en-US" dirty="0"/>
              <a:t>A </a:t>
            </a:r>
            <a:r>
              <a:rPr lang="en-US" dirty="0" err="1"/>
              <a:t>DDoS</a:t>
            </a:r>
            <a:r>
              <a:rPr lang="en-US" dirty="0"/>
              <a:t> defense system must be designed to cover multiple network domains spanned by a given cloud platform. These network domains cover the edge networks where cloud resources are connected. </a:t>
            </a:r>
          </a:p>
          <a:p>
            <a:pPr algn="just"/>
            <a:r>
              <a:rPr lang="en-US" dirty="0" err="1"/>
              <a:t>DDoS</a:t>
            </a:r>
            <a:r>
              <a:rPr lang="en-US" dirty="0"/>
              <a:t> attacks come with widespread worms. The flooding traffic is large enough to crash the victim server by buffer overflow, disk exhaustion, or connection saturation. </a:t>
            </a:r>
            <a:endParaRPr lang="en-IN" dirty="0"/>
          </a:p>
        </p:txBody>
      </p:sp>
    </p:spTree>
    <p:extLst>
      <p:ext uri="{BB962C8B-B14F-4D97-AF65-F5344CB8AC3E}">
        <p14:creationId xmlns:p14="http://schemas.microsoft.com/office/powerpoint/2010/main" val="419691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790575"/>
            <a:ext cx="80962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05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r>
              <a:rPr lang="en-US" dirty="0"/>
              <a:t>Figure shows a flooding attack pattern. Here, the hidden attacker launched the attack from many zombies toward a victim server at the bottom router R0. </a:t>
            </a:r>
          </a:p>
          <a:p>
            <a:pPr algn="just"/>
            <a:r>
              <a:rPr lang="en-US" dirty="0"/>
              <a:t>The flooding traffic flows essentially with a tree pattern shown in Figure . Successive attack-transit routers along the tree reveal the abnormal surge in traffic. This </a:t>
            </a:r>
            <a:r>
              <a:rPr lang="en-US" dirty="0" err="1"/>
              <a:t>DDoS</a:t>
            </a:r>
            <a:r>
              <a:rPr lang="en-US" dirty="0"/>
              <a:t> defense system is based on change-point detection by all routers. </a:t>
            </a:r>
            <a:endParaRPr lang="en-IN" dirty="0"/>
          </a:p>
        </p:txBody>
      </p:sp>
    </p:spTree>
    <p:extLst>
      <p:ext uri="{BB962C8B-B14F-4D97-AF65-F5344CB8AC3E}">
        <p14:creationId xmlns:p14="http://schemas.microsoft.com/office/powerpoint/2010/main" val="13104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architecture of Google App Engine </a:t>
            </a:r>
            <a:endParaRPr lang="en-IN" dirty="0"/>
          </a:p>
        </p:txBody>
      </p:sp>
      <p:sp>
        <p:nvSpPr>
          <p:cNvPr id="3" name="Content Placeholder 2"/>
          <p:cNvSpPr>
            <a:spLocks noGrp="1"/>
          </p:cNvSpPr>
          <p:nvPr>
            <p:ph idx="1"/>
          </p:nvPr>
        </p:nvSpPr>
        <p:spPr/>
        <p:txBody>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136904" cy="482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3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 Integrity and Privacy Protection </a:t>
            </a:r>
            <a:endParaRPr lang="en-IN" dirty="0"/>
          </a:p>
        </p:txBody>
      </p:sp>
      <p:sp>
        <p:nvSpPr>
          <p:cNvPr id="3" name="Content Placeholder 2"/>
          <p:cNvSpPr>
            <a:spLocks noGrp="1"/>
          </p:cNvSpPr>
          <p:nvPr>
            <p:ph idx="1"/>
          </p:nvPr>
        </p:nvSpPr>
        <p:spPr/>
        <p:txBody>
          <a:bodyPr/>
          <a:lstStyle/>
          <a:p>
            <a:pPr algn="just"/>
            <a:r>
              <a:rPr lang="en-US" dirty="0"/>
              <a:t>Users desire a software environment that provides many useful tools to build cloud applications over large data sets. </a:t>
            </a:r>
          </a:p>
          <a:p>
            <a:pPr algn="just"/>
            <a:r>
              <a:rPr lang="en-US" dirty="0"/>
              <a:t>In addition to application software for </a:t>
            </a:r>
            <a:r>
              <a:rPr lang="en-US" dirty="0" err="1"/>
              <a:t>MapReduce</a:t>
            </a:r>
            <a:r>
              <a:rPr lang="en-US" dirty="0"/>
              <a:t>, </a:t>
            </a:r>
            <a:r>
              <a:rPr lang="en-US" dirty="0" err="1"/>
              <a:t>BigTable</a:t>
            </a:r>
            <a:r>
              <a:rPr lang="en-US" dirty="0"/>
              <a:t>, EC2, 3S, </a:t>
            </a:r>
            <a:r>
              <a:rPr lang="en-US" dirty="0" err="1"/>
              <a:t>Hadoop</a:t>
            </a:r>
            <a:r>
              <a:rPr lang="en-US" dirty="0"/>
              <a:t>, AWS, GAE, and WebSphere2, users need some security and privacy protection software for using the cloud. </a:t>
            </a:r>
            <a:endParaRPr lang="en-IN" dirty="0"/>
          </a:p>
        </p:txBody>
      </p:sp>
    </p:spTree>
    <p:extLst>
      <p:ext uri="{BB962C8B-B14F-4D97-AF65-F5344CB8AC3E}">
        <p14:creationId xmlns:p14="http://schemas.microsoft.com/office/powerpoint/2010/main" val="569445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836712"/>
            <a:ext cx="8229600" cy="5904656"/>
          </a:xfrm>
        </p:spPr>
        <p:txBody>
          <a:bodyPr>
            <a:normAutofit fontScale="77500" lnSpcReduction="20000"/>
          </a:bodyPr>
          <a:lstStyle/>
          <a:p>
            <a:pPr algn="just"/>
            <a:r>
              <a:rPr lang="en-US" dirty="0"/>
              <a:t>Such software should offer the following features: </a:t>
            </a:r>
          </a:p>
          <a:p>
            <a:pPr algn="just"/>
            <a:r>
              <a:rPr lang="en-US" dirty="0"/>
              <a:t>• Special APIs for authenticating users and sending e-mail using commercial accounts </a:t>
            </a:r>
          </a:p>
          <a:p>
            <a:pPr algn="just"/>
            <a:r>
              <a:rPr lang="en-US" dirty="0"/>
              <a:t>• Fine-grained access control to protect data integrity and deter intruders or hackers </a:t>
            </a:r>
          </a:p>
          <a:p>
            <a:pPr algn="just"/>
            <a:r>
              <a:rPr lang="en-US" dirty="0"/>
              <a:t>• Shared data sets protected from malicious alteration, deletion, or copyright violation </a:t>
            </a:r>
          </a:p>
          <a:p>
            <a:pPr algn="just"/>
            <a:r>
              <a:rPr lang="en-US" dirty="0"/>
              <a:t>• Ability to secure the ISP or cloud service provider from invading users’ privacy </a:t>
            </a:r>
          </a:p>
          <a:p>
            <a:pPr algn="just"/>
            <a:r>
              <a:rPr lang="en-US" dirty="0"/>
              <a:t>• Personal firewalls at user ends to keep shared data sets from Java, JavaScript, and ActiveX applets </a:t>
            </a:r>
          </a:p>
          <a:p>
            <a:pPr algn="just"/>
            <a:r>
              <a:rPr lang="en-US" dirty="0"/>
              <a:t>• A privacy policy consistent with the cloud service provider’s policy, to protect against identity theft, spyware, and web bugs </a:t>
            </a:r>
          </a:p>
          <a:p>
            <a:pPr algn="just"/>
            <a:r>
              <a:rPr lang="en-US" dirty="0"/>
              <a:t>• VPN channels between resource sites to secure transmission of critical data objects </a:t>
            </a:r>
            <a:endParaRPr lang="en-IN" dirty="0"/>
          </a:p>
        </p:txBody>
      </p:sp>
    </p:spTree>
    <p:extLst>
      <p:ext uri="{BB962C8B-B14F-4D97-AF65-F5344CB8AC3E}">
        <p14:creationId xmlns:p14="http://schemas.microsoft.com/office/powerpoint/2010/main" val="168089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 Coloring and Cloud Watermarking </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a:t>With shared files and data sets, privacy, security, and copyright information could be compromised in a cloud computing environment. Users desire to work in a trusted software environment that provides useful tools to build cloud applications over protected data sets. In the past, watermarking was mainly used for digital copyright management. </a:t>
            </a:r>
          </a:p>
          <a:p>
            <a:pPr algn="just"/>
            <a:r>
              <a:rPr lang="en-US" dirty="0"/>
              <a:t>As shown in Figure, the system generates special colors for each data object. Data coloring means labeling each data object by a unique color. Differently colored data objects are thus distinguishable. The user identification is also colored to be matched with the data colors. </a:t>
            </a:r>
            <a:endParaRPr lang="en-IN" dirty="0"/>
          </a:p>
        </p:txBody>
      </p:sp>
    </p:spTree>
    <p:extLst>
      <p:ext uri="{BB962C8B-B14F-4D97-AF65-F5344CB8AC3E}">
        <p14:creationId xmlns:p14="http://schemas.microsoft.com/office/powerpoint/2010/main" val="317483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338263"/>
            <a:ext cx="7839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953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 Lock-in Problem and Proactive Solutions </a:t>
            </a:r>
            <a:endParaRPr lang="en-IN" dirty="0"/>
          </a:p>
        </p:txBody>
      </p:sp>
      <p:sp>
        <p:nvSpPr>
          <p:cNvPr id="3" name="Content Placeholder 2"/>
          <p:cNvSpPr>
            <a:spLocks noGrp="1"/>
          </p:cNvSpPr>
          <p:nvPr>
            <p:ph idx="1"/>
          </p:nvPr>
        </p:nvSpPr>
        <p:spPr/>
        <p:txBody>
          <a:bodyPr/>
          <a:lstStyle/>
          <a:p>
            <a:pPr algn="just"/>
            <a:r>
              <a:rPr lang="en-US" dirty="0"/>
              <a:t>Cloud computing moves both the computation and the data to the server clusters maintained by cloud service providers. Once the data is moved into the cloud, users cannot easily extract their data and programs from cloud servers to run on another platform. This leads to a data lock-in problem. </a:t>
            </a:r>
            <a:endParaRPr lang="en-IN" dirty="0"/>
          </a:p>
        </p:txBody>
      </p:sp>
    </p:spTree>
    <p:extLst>
      <p:ext uri="{BB962C8B-B14F-4D97-AF65-F5344CB8AC3E}">
        <p14:creationId xmlns:p14="http://schemas.microsoft.com/office/powerpoint/2010/main" val="52142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capability needs of commercial clouds </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a:t>Most of them were designed for P2P or social networks. These reputation systems can be converted for protecting cloud computing applications. In general, the reputation systems are classified as centralized or distributed depending on how they are implemented. </a:t>
            </a:r>
          </a:p>
          <a:p>
            <a:pPr algn="just"/>
            <a:r>
              <a:rPr lang="en-US" dirty="0"/>
              <a:t>In a centralized system, a single central authority is responsible for managing the reputation system, while the distributed model involves multiple control centers working collectively. Reputation-based trust management and techniques for securing P2P and social networks could be merged to defend data centers and cloud platforms against attacks from the open network. </a:t>
            </a:r>
            <a:endParaRPr lang="en-IN" dirty="0"/>
          </a:p>
        </p:txBody>
      </p:sp>
    </p:spTree>
    <p:extLst>
      <p:ext uri="{BB962C8B-B14F-4D97-AF65-F5344CB8AC3E}">
        <p14:creationId xmlns:p14="http://schemas.microsoft.com/office/powerpoint/2010/main" val="399723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740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430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Infrastructure Cloud Features </a:t>
            </a:r>
            <a:endParaRPr lang="en-IN"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lgn="just"/>
            <a:r>
              <a:rPr lang="en-US" b="1" dirty="0"/>
              <a:t>Accounting: </a:t>
            </a:r>
            <a:r>
              <a:rPr lang="en-US" dirty="0"/>
              <a:t>Includes economies; clearly an active area for commercial clouds </a:t>
            </a:r>
          </a:p>
          <a:p>
            <a:pPr algn="just"/>
            <a:r>
              <a:rPr lang="en-US" b="1" dirty="0"/>
              <a:t>Appliances: </a:t>
            </a:r>
            <a:r>
              <a:rPr lang="en-US" dirty="0"/>
              <a:t>Preconfigured virtual machine (VM) image supporting multifaceted tasks such as </a:t>
            </a:r>
            <a:r>
              <a:rPr lang="en-US" dirty="0" err="1"/>
              <a:t>messagepassing</a:t>
            </a:r>
            <a:r>
              <a:rPr lang="en-US" dirty="0"/>
              <a:t> interface (MPI) clusters </a:t>
            </a:r>
          </a:p>
          <a:p>
            <a:pPr algn="just"/>
            <a:r>
              <a:rPr lang="en-US" b="1" dirty="0"/>
              <a:t>Authentication and authorization: </a:t>
            </a:r>
            <a:r>
              <a:rPr lang="en-US" dirty="0"/>
              <a:t>Could need single sign-on to multiple systems </a:t>
            </a:r>
          </a:p>
          <a:p>
            <a:pPr algn="just"/>
            <a:r>
              <a:rPr lang="en-US" b="1" dirty="0"/>
              <a:t>Data transport: </a:t>
            </a:r>
            <a:r>
              <a:rPr lang="en-US" dirty="0"/>
              <a:t>Transports data between job components both between and within grids and clouds; exploits custom storage patterns as in </a:t>
            </a:r>
            <a:r>
              <a:rPr lang="en-US" dirty="0" err="1"/>
              <a:t>BitTorrent</a:t>
            </a:r>
            <a:r>
              <a:rPr lang="en-US" dirty="0"/>
              <a:t> </a:t>
            </a:r>
          </a:p>
          <a:p>
            <a:pPr algn="just"/>
            <a:r>
              <a:rPr lang="en-US" b="1" dirty="0"/>
              <a:t>Operating systems: </a:t>
            </a:r>
            <a:r>
              <a:rPr lang="en-US" dirty="0"/>
              <a:t>Apple, Android, Linux, Windows </a:t>
            </a:r>
          </a:p>
          <a:p>
            <a:pPr algn="just"/>
            <a:r>
              <a:rPr lang="en-US" b="1" dirty="0"/>
              <a:t>Program library: </a:t>
            </a:r>
            <a:r>
              <a:rPr lang="en-US" dirty="0"/>
              <a:t>Stores images and other program </a:t>
            </a:r>
            <a:r>
              <a:rPr lang="en-US" dirty="0" smtClean="0"/>
              <a:t>material</a:t>
            </a:r>
          </a:p>
          <a:p>
            <a:pPr algn="just"/>
            <a:r>
              <a:rPr lang="en-US" b="1" dirty="0"/>
              <a:t>Virtualization: </a:t>
            </a:r>
            <a:r>
              <a:rPr lang="en-US" dirty="0"/>
              <a:t>Basic feature of clouds supporting “elastic” feature highlighted by Berkeley as characteristic of what defines a (public) cloud; includes virtual networking. </a:t>
            </a:r>
            <a:r>
              <a:rPr lang="en-US" dirty="0" smtClean="0"/>
              <a:t> </a:t>
            </a:r>
            <a:endParaRPr lang="en-IN" dirty="0"/>
          </a:p>
        </p:txBody>
      </p:sp>
    </p:spTree>
    <p:extLst>
      <p:ext uri="{BB962C8B-B14F-4D97-AF65-F5344CB8AC3E}">
        <p14:creationId xmlns:p14="http://schemas.microsoft.com/office/powerpoint/2010/main" val="1727918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412776"/>
            <a:ext cx="8229600" cy="5445224"/>
          </a:xfrm>
        </p:spPr>
        <p:txBody>
          <a:bodyPr>
            <a:normAutofit fontScale="77500" lnSpcReduction="20000"/>
          </a:bodyPr>
          <a:lstStyle/>
          <a:p>
            <a:pPr algn="just"/>
            <a:r>
              <a:rPr lang="en-US" b="1" dirty="0"/>
              <a:t>Registry: </a:t>
            </a:r>
            <a:r>
              <a:rPr lang="en-US" dirty="0"/>
              <a:t>Information resource for system (system version of metadata management) </a:t>
            </a:r>
          </a:p>
          <a:p>
            <a:pPr algn="just"/>
            <a:r>
              <a:rPr lang="en-US" b="1" dirty="0"/>
              <a:t>Security: </a:t>
            </a:r>
            <a:r>
              <a:rPr lang="en-US" dirty="0"/>
              <a:t>Security features other than basic authentication and authorization; includes higher level concepts such as trust </a:t>
            </a:r>
          </a:p>
          <a:p>
            <a:pPr algn="just"/>
            <a:r>
              <a:rPr lang="en-US" b="1" dirty="0"/>
              <a:t>Scheduling: </a:t>
            </a:r>
            <a:r>
              <a:rPr lang="en-US" dirty="0"/>
              <a:t>Basic staple of Condor, Platform, Oracle Grid Engine, etc.; clouds have this implicitly as is especially clear with Azure Worker Role </a:t>
            </a:r>
          </a:p>
          <a:p>
            <a:pPr algn="just"/>
            <a:r>
              <a:rPr lang="en-US" b="1" dirty="0"/>
              <a:t>Gang scheduling: </a:t>
            </a:r>
            <a:r>
              <a:rPr lang="en-US" dirty="0"/>
              <a:t>Assigns multiple (data-parallel) tasks in a scalable fashion; note that this is provided automatically by </a:t>
            </a:r>
            <a:r>
              <a:rPr lang="en-US" dirty="0" err="1"/>
              <a:t>MapReduce</a:t>
            </a:r>
            <a:r>
              <a:rPr lang="en-US" dirty="0"/>
              <a:t> </a:t>
            </a:r>
          </a:p>
          <a:p>
            <a:pPr algn="just"/>
            <a:r>
              <a:rPr lang="en-US" b="1" dirty="0"/>
              <a:t>Software as a Service (</a:t>
            </a:r>
            <a:r>
              <a:rPr lang="en-US" b="1" dirty="0" err="1"/>
              <a:t>SaaS</a:t>
            </a:r>
            <a:r>
              <a:rPr lang="en-US" b="1" dirty="0"/>
              <a:t>): </a:t>
            </a:r>
            <a:r>
              <a:rPr lang="en-US" dirty="0"/>
              <a:t>Shared between clouds and grids, and can be supported without special attention; Note use of services and corresponding service oriented architectures are very successful and are used in clouds very similarly to previous distributed systems. </a:t>
            </a:r>
            <a:endParaRPr lang="en-IN" dirty="0"/>
          </a:p>
        </p:txBody>
      </p:sp>
    </p:spTree>
    <p:extLst>
      <p:ext uri="{BB962C8B-B14F-4D97-AF65-F5344CB8AC3E}">
        <p14:creationId xmlns:p14="http://schemas.microsoft.com/office/powerpoint/2010/main" val="2338316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Traditional Features in Cluster, Grid, and Parallel Computing Environments </a:t>
            </a:r>
            <a:endParaRPr lang="en-IN"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algn="just"/>
            <a:r>
              <a:rPr lang="en-US" b="1" dirty="0"/>
              <a:t>Cluster management: </a:t>
            </a:r>
            <a:r>
              <a:rPr lang="en-US" dirty="0"/>
              <a:t>ROCKS and packages offering a range of tools to make it easy to bring up clusters </a:t>
            </a:r>
          </a:p>
          <a:p>
            <a:pPr algn="just"/>
            <a:r>
              <a:rPr lang="en-US" b="1" dirty="0"/>
              <a:t>Data management: </a:t>
            </a:r>
            <a:r>
              <a:rPr lang="en-US" dirty="0"/>
              <a:t>Included metadata support such as RDF triple stores (Semantic web success and can be built on </a:t>
            </a:r>
            <a:r>
              <a:rPr lang="en-US" dirty="0" err="1"/>
              <a:t>MapReduce</a:t>
            </a:r>
            <a:r>
              <a:rPr lang="en-US" dirty="0"/>
              <a:t> as in SHARD); SQL and NOSQL included in </a:t>
            </a:r>
          </a:p>
          <a:p>
            <a:pPr algn="just"/>
            <a:r>
              <a:rPr lang="en-US" b="1" dirty="0"/>
              <a:t>Grid programming environment: </a:t>
            </a:r>
            <a:r>
              <a:rPr lang="en-US" dirty="0"/>
              <a:t>Varies from link-together services as in Open Grid Services Architecture (OGSA) to </a:t>
            </a:r>
            <a:r>
              <a:rPr lang="en-US" dirty="0" err="1"/>
              <a:t>GridRPC</a:t>
            </a:r>
            <a:r>
              <a:rPr lang="en-US" dirty="0"/>
              <a:t> (</a:t>
            </a:r>
            <a:r>
              <a:rPr lang="en-US" dirty="0" err="1"/>
              <a:t>Ninf</a:t>
            </a:r>
            <a:r>
              <a:rPr lang="en-US" dirty="0"/>
              <a:t>, </a:t>
            </a:r>
            <a:r>
              <a:rPr lang="en-US" dirty="0" err="1"/>
              <a:t>GridSolve</a:t>
            </a:r>
            <a:r>
              <a:rPr lang="en-US" dirty="0"/>
              <a:t>) and SAGA </a:t>
            </a:r>
          </a:p>
          <a:p>
            <a:pPr algn="just"/>
            <a:r>
              <a:rPr lang="en-US" b="1" dirty="0" err="1"/>
              <a:t>OpenMP</a:t>
            </a:r>
            <a:r>
              <a:rPr lang="en-US" b="1" dirty="0"/>
              <a:t>/threading: </a:t>
            </a:r>
            <a:r>
              <a:rPr lang="en-US" dirty="0"/>
              <a:t>Can include parallel compilers such as </a:t>
            </a:r>
            <a:r>
              <a:rPr lang="en-US" dirty="0" err="1"/>
              <a:t>Cilk</a:t>
            </a:r>
            <a:r>
              <a:rPr lang="en-US" dirty="0"/>
              <a:t>; roughly shared memory technologies. Even transactional memory and fine-grained data flow come here </a:t>
            </a:r>
          </a:p>
          <a:p>
            <a:pPr algn="just"/>
            <a:r>
              <a:rPr lang="en-US" b="1" dirty="0"/>
              <a:t>Portals: </a:t>
            </a:r>
            <a:r>
              <a:rPr lang="en-US" dirty="0"/>
              <a:t>Can be called (science) gateways and see an interesting change in technology from </a:t>
            </a:r>
            <a:r>
              <a:rPr lang="en-US" dirty="0" err="1"/>
              <a:t>portlets</a:t>
            </a:r>
            <a:r>
              <a:rPr lang="en-US" dirty="0"/>
              <a:t> to </a:t>
            </a:r>
            <a:r>
              <a:rPr lang="en-US" dirty="0" err="1"/>
              <a:t>HUBzero</a:t>
            </a:r>
            <a:r>
              <a:rPr lang="en-US" dirty="0"/>
              <a:t> and now in the cloud: Azure Web Roles and GAE </a:t>
            </a:r>
            <a:endParaRPr lang="en-IN" dirty="0"/>
          </a:p>
        </p:txBody>
      </p:sp>
    </p:spTree>
    <p:extLst>
      <p:ext uri="{BB962C8B-B14F-4D97-AF65-F5344CB8AC3E}">
        <p14:creationId xmlns:p14="http://schemas.microsoft.com/office/powerpoint/2010/main" val="319302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77500" lnSpcReduction="20000"/>
          </a:bodyPr>
          <a:lstStyle/>
          <a:p>
            <a:pPr algn="just"/>
            <a:r>
              <a:rPr lang="en-US" dirty="0"/>
              <a:t>The GAE platform comprises the following five major components: </a:t>
            </a:r>
          </a:p>
          <a:p>
            <a:pPr algn="just"/>
            <a:r>
              <a:rPr lang="en-US" dirty="0"/>
              <a:t>a. The </a:t>
            </a:r>
            <a:r>
              <a:rPr lang="en-US" dirty="0" err="1"/>
              <a:t>datastore</a:t>
            </a:r>
            <a:r>
              <a:rPr lang="en-US" dirty="0"/>
              <a:t> offers object-oriented, distributed, structured data storage services based on </a:t>
            </a:r>
            <a:r>
              <a:rPr lang="en-US" dirty="0" err="1"/>
              <a:t>BigTable</a:t>
            </a:r>
            <a:r>
              <a:rPr lang="en-US" dirty="0"/>
              <a:t> techniques. The </a:t>
            </a:r>
            <a:r>
              <a:rPr lang="en-US" dirty="0" err="1"/>
              <a:t>datastore</a:t>
            </a:r>
            <a:r>
              <a:rPr lang="en-US" dirty="0"/>
              <a:t> secures data management operations. </a:t>
            </a:r>
          </a:p>
          <a:p>
            <a:pPr algn="just"/>
            <a:r>
              <a:rPr lang="en-US" dirty="0"/>
              <a:t>b. The application runtime environment offers a platform for scalable web programming and execution. It supports two development languages: Python and Java. </a:t>
            </a:r>
          </a:p>
          <a:p>
            <a:pPr algn="just"/>
            <a:r>
              <a:rPr lang="en-US" dirty="0"/>
              <a:t>c. The software development kit (SDK) is used for local application development. The SDK allows users to execute test runs of local applications and upload application code. </a:t>
            </a:r>
          </a:p>
          <a:p>
            <a:pPr algn="just"/>
            <a:r>
              <a:rPr lang="en-US" dirty="0"/>
              <a:t>d. The administration console is used for easy management of user application development cycles, instead of for physical resource management. </a:t>
            </a:r>
          </a:p>
          <a:p>
            <a:pPr algn="just"/>
            <a:r>
              <a:rPr lang="en-US" dirty="0"/>
              <a:t>e. The GAE web service infrastructure provides special interfaces to guarantee flexible use and management of storage and network resources by GAE. </a:t>
            </a:r>
            <a:endParaRPr lang="en-IN" dirty="0"/>
          </a:p>
        </p:txBody>
      </p:sp>
    </p:spTree>
    <p:extLst>
      <p:ext uri="{BB962C8B-B14F-4D97-AF65-F5344CB8AC3E}">
        <p14:creationId xmlns:p14="http://schemas.microsoft.com/office/powerpoint/2010/main" val="21906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r>
              <a:rPr lang="en-IN" b="1" dirty="0"/>
              <a:t>Scalable parallel computing environments: </a:t>
            </a:r>
            <a:r>
              <a:rPr lang="en-IN" dirty="0"/>
              <a:t>MPI and associated higher level concepts including ill-fated HP FORTRAN, PGAS (not successful but not disgraced), HPCS languages (X-10, Fortress, Chapel), patterns (including Berkeley dwarves), and functional languages such as F# for distributed memory </a:t>
            </a:r>
          </a:p>
          <a:p>
            <a:pPr algn="just"/>
            <a:r>
              <a:rPr lang="en-US" b="1" dirty="0"/>
              <a:t>Virtual organizations: </a:t>
            </a:r>
            <a:r>
              <a:rPr lang="en-US" dirty="0"/>
              <a:t>From specialized grid solutions to popular Web 2.0 capabilities such as Facebook </a:t>
            </a:r>
          </a:p>
          <a:p>
            <a:pPr algn="just"/>
            <a:r>
              <a:rPr lang="en-US" b="1" dirty="0"/>
              <a:t>Workflow: </a:t>
            </a:r>
            <a:r>
              <a:rPr lang="en-US" dirty="0"/>
              <a:t>Supports workflows that link job components either within or between grids and clouds; relate to LIMS Laboratory Information Management Systems. </a:t>
            </a:r>
            <a:endParaRPr lang="en-IN" dirty="0"/>
          </a:p>
        </p:txBody>
      </p:sp>
    </p:spTree>
    <p:extLst>
      <p:ext uri="{BB962C8B-B14F-4D97-AF65-F5344CB8AC3E}">
        <p14:creationId xmlns:p14="http://schemas.microsoft.com/office/powerpoint/2010/main" val="2958325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Platform Features Supported by Clouds and (Sometimes) Grids </a:t>
            </a:r>
            <a:endParaRPr lang="en-IN" dirty="0"/>
          </a:p>
        </p:txBody>
      </p:sp>
      <p:sp>
        <p:nvSpPr>
          <p:cNvPr id="3" name="Content Placeholder 2"/>
          <p:cNvSpPr>
            <a:spLocks noGrp="1"/>
          </p:cNvSpPr>
          <p:nvPr>
            <p:ph idx="1"/>
          </p:nvPr>
        </p:nvSpPr>
        <p:spPr/>
        <p:txBody>
          <a:bodyPr>
            <a:normAutofit fontScale="77500" lnSpcReduction="20000"/>
          </a:bodyPr>
          <a:lstStyle/>
          <a:p>
            <a:pPr algn="just"/>
            <a:r>
              <a:rPr lang="en-US" b="1" dirty="0"/>
              <a:t>Blob: </a:t>
            </a:r>
            <a:r>
              <a:rPr lang="en-US" dirty="0"/>
              <a:t>Basic storage concept typified by Azure Blob and Amazon S3 </a:t>
            </a:r>
          </a:p>
          <a:p>
            <a:pPr algn="just"/>
            <a:r>
              <a:rPr lang="en-US" b="1" dirty="0"/>
              <a:t>DPFS: </a:t>
            </a:r>
            <a:r>
              <a:rPr lang="en-US" dirty="0"/>
              <a:t>Support of file systems such as Google (</a:t>
            </a:r>
            <a:r>
              <a:rPr lang="en-US" dirty="0" err="1"/>
              <a:t>MapReduce</a:t>
            </a:r>
            <a:r>
              <a:rPr lang="en-US" dirty="0"/>
              <a:t>), HDFS (</a:t>
            </a:r>
            <a:r>
              <a:rPr lang="en-US" dirty="0" err="1"/>
              <a:t>Hadoop</a:t>
            </a:r>
            <a:r>
              <a:rPr lang="en-US" dirty="0"/>
              <a:t>), and Cosmos (Dryad) with compute-data affinity optimized for data processing </a:t>
            </a:r>
          </a:p>
          <a:p>
            <a:pPr algn="just"/>
            <a:r>
              <a:rPr lang="en-US" b="1" dirty="0"/>
              <a:t>Fault tolerance: </a:t>
            </a:r>
            <a:r>
              <a:rPr lang="en-US" dirty="0"/>
              <a:t>this was largely ignored in grids, but is a major feature of clouds </a:t>
            </a:r>
          </a:p>
          <a:p>
            <a:pPr algn="just"/>
            <a:r>
              <a:rPr lang="en-US" b="1" dirty="0" err="1"/>
              <a:t>MapReduce</a:t>
            </a:r>
            <a:r>
              <a:rPr lang="en-US" b="1" dirty="0"/>
              <a:t>: </a:t>
            </a:r>
            <a:r>
              <a:rPr lang="en-US" dirty="0"/>
              <a:t>Support </a:t>
            </a:r>
            <a:r>
              <a:rPr lang="en-US" dirty="0" err="1"/>
              <a:t>MapReduce</a:t>
            </a:r>
            <a:r>
              <a:rPr lang="en-US" dirty="0"/>
              <a:t> programming model including </a:t>
            </a:r>
            <a:r>
              <a:rPr lang="en-US" dirty="0" err="1"/>
              <a:t>Hadoop</a:t>
            </a:r>
            <a:r>
              <a:rPr lang="en-US" dirty="0"/>
              <a:t> on Linux, Dryad on Windows HPCS, and Twister on Windows and Linux. Include new associated languages such as </a:t>
            </a:r>
            <a:r>
              <a:rPr lang="en-US" dirty="0" err="1"/>
              <a:t>Sawzall</a:t>
            </a:r>
            <a:r>
              <a:rPr lang="en-US" dirty="0"/>
              <a:t>, </a:t>
            </a:r>
            <a:r>
              <a:rPr lang="en-US" dirty="0" err="1"/>
              <a:t>Pregel</a:t>
            </a:r>
            <a:r>
              <a:rPr lang="en-US" dirty="0"/>
              <a:t>, Pig Latin, and LINQ </a:t>
            </a:r>
          </a:p>
          <a:p>
            <a:pPr algn="just"/>
            <a:r>
              <a:rPr lang="en-US" b="1" dirty="0"/>
              <a:t>Monitoring: </a:t>
            </a:r>
            <a:r>
              <a:rPr lang="en-US" dirty="0"/>
              <a:t>Many grid solutions such as Inca. Can be based on publish-subscribe </a:t>
            </a:r>
            <a:endParaRPr lang="en-IN" dirty="0"/>
          </a:p>
        </p:txBody>
      </p:sp>
    </p:spTree>
    <p:extLst>
      <p:ext uri="{BB962C8B-B14F-4D97-AF65-F5344CB8AC3E}">
        <p14:creationId xmlns:p14="http://schemas.microsoft.com/office/powerpoint/2010/main" val="486794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r>
              <a:rPr lang="en-US" b="1" dirty="0"/>
              <a:t>Notification: </a:t>
            </a:r>
            <a:r>
              <a:rPr lang="en-US" dirty="0"/>
              <a:t>Basic function of publish-subscribe systems </a:t>
            </a:r>
          </a:p>
          <a:p>
            <a:pPr algn="just"/>
            <a:r>
              <a:rPr lang="en-US" b="1" dirty="0"/>
              <a:t>Programming model: </a:t>
            </a:r>
            <a:r>
              <a:rPr lang="en-US" dirty="0"/>
              <a:t>Cloud programming models are built with other platform features and are related to familiar web and grid models </a:t>
            </a:r>
          </a:p>
          <a:p>
            <a:pPr algn="just"/>
            <a:r>
              <a:rPr lang="en-US" b="1" dirty="0"/>
              <a:t>Queues: </a:t>
            </a:r>
            <a:r>
              <a:rPr lang="en-US" dirty="0"/>
              <a:t>Queuing system possibly based on publish-subscribe </a:t>
            </a:r>
          </a:p>
          <a:p>
            <a:pPr algn="just"/>
            <a:r>
              <a:rPr lang="en-US" b="1" dirty="0"/>
              <a:t>Scalable synchronization: </a:t>
            </a:r>
            <a:r>
              <a:rPr lang="en-US" dirty="0"/>
              <a:t>Apache Zookeeper or Google Chubby. Supports distributed locks and used by </a:t>
            </a:r>
            <a:r>
              <a:rPr lang="en-US" dirty="0" err="1"/>
              <a:t>BigTable</a:t>
            </a:r>
            <a:r>
              <a:rPr lang="en-US" dirty="0"/>
              <a:t>. Not clear if (effectively) used in Azure Table or Amazon </a:t>
            </a:r>
            <a:r>
              <a:rPr lang="en-US" dirty="0" err="1"/>
              <a:t>SimpleDB</a:t>
            </a:r>
            <a:r>
              <a:rPr lang="en-US" dirty="0"/>
              <a:t> </a:t>
            </a:r>
          </a:p>
          <a:p>
            <a:pPr algn="just"/>
            <a:r>
              <a:rPr lang="en-IN" b="1" dirty="0"/>
              <a:t>SQL: </a:t>
            </a:r>
            <a:r>
              <a:rPr lang="en-IN" dirty="0"/>
              <a:t>Relational database </a:t>
            </a:r>
            <a:endParaRPr lang="en-IN" dirty="0"/>
          </a:p>
        </p:txBody>
      </p:sp>
    </p:spTree>
    <p:extLst>
      <p:ext uri="{BB962C8B-B14F-4D97-AF65-F5344CB8AC3E}">
        <p14:creationId xmlns:p14="http://schemas.microsoft.com/office/powerpoint/2010/main" val="435399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US" b="1" dirty="0"/>
              <a:t>Table: </a:t>
            </a:r>
            <a:r>
              <a:rPr lang="en-US" dirty="0"/>
              <a:t>Support of table data structures modeled on Apache </a:t>
            </a:r>
            <a:r>
              <a:rPr lang="en-US" dirty="0" err="1"/>
              <a:t>Hbase</a:t>
            </a:r>
            <a:r>
              <a:rPr lang="en-US" dirty="0"/>
              <a:t> or Amazon </a:t>
            </a:r>
            <a:r>
              <a:rPr lang="en-US" dirty="0" err="1"/>
              <a:t>SimpleDB</a:t>
            </a:r>
            <a:r>
              <a:rPr lang="en-US" dirty="0"/>
              <a:t>/Azure Table. Part of NOSQL movement </a:t>
            </a:r>
          </a:p>
          <a:p>
            <a:pPr algn="just"/>
            <a:r>
              <a:rPr lang="en-US" b="1" dirty="0"/>
              <a:t>Web role: </a:t>
            </a:r>
            <a:r>
              <a:rPr lang="en-US" dirty="0"/>
              <a:t>Used in Azure to describe important link to user and can be supported otherwise with a portal framework. This is the main purpose of GAE </a:t>
            </a:r>
          </a:p>
          <a:p>
            <a:pPr algn="just"/>
            <a:r>
              <a:rPr lang="en-US" b="1" dirty="0"/>
              <a:t>Worker role: </a:t>
            </a:r>
            <a:r>
              <a:rPr lang="en-US" dirty="0"/>
              <a:t>Implicitly used in both Amazon and grids but was first introduced as a high-level construct by Azure </a:t>
            </a:r>
            <a:endParaRPr lang="en-IN" dirty="0"/>
          </a:p>
        </p:txBody>
      </p:sp>
    </p:spTree>
    <p:extLst>
      <p:ext uri="{BB962C8B-B14F-4D97-AF65-F5344CB8AC3E}">
        <p14:creationId xmlns:p14="http://schemas.microsoft.com/office/powerpoint/2010/main" val="2521613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Security, Privacy, and Availability </a:t>
            </a:r>
            <a:endParaRPr lang="en-IN"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pPr algn="just"/>
            <a:r>
              <a:rPr lang="en-US" dirty="0"/>
              <a:t>The following techniques are related to security, privacy, and availability requirements for developing a healthy and dependable cloud programming environment. </a:t>
            </a:r>
          </a:p>
          <a:p>
            <a:pPr algn="just"/>
            <a:r>
              <a:rPr lang="en-US" dirty="0"/>
              <a:t>We summarize these techniques here: </a:t>
            </a:r>
          </a:p>
          <a:p>
            <a:pPr algn="just"/>
            <a:r>
              <a:rPr lang="en-US" dirty="0"/>
              <a:t>• Use virtual clustering to achieve dynamic resource provisioning with minimum overhead cost. </a:t>
            </a:r>
          </a:p>
          <a:p>
            <a:pPr algn="just"/>
            <a:r>
              <a:rPr lang="en-US" dirty="0"/>
              <a:t>• Use stable and persistent data storage with fast queries for information retrieval. </a:t>
            </a:r>
          </a:p>
          <a:p>
            <a:pPr algn="just"/>
            <a:r>
              <a:rPr lang="en-US" dirty="0"/>
              <a:t>• Use special APIs for authenticating users and sending e-mail using commercial accounts. </a:t>
            </a:r>
          </a:p>
          <a:p>
            <a:pPr algn="just"/>
            <a:r>
              <a:rPr lang="en-US" dirty="0"/>
              <a:t>• Cloud resources are accessed with security protocols such as HTTPS and SSL. </a:t>
            </a:r>
          </a:p>
        </p:txBody>
      </p:sp>
    </p:spTree>
    <p:extLst>
      <p:ext uri="{BB962C8B-B14F-4D97-AF65-F5344CB8AC3E}">
        <p14:creationId xmlns:p14="http://schemas.microsoft.com/office/powerpoint/2010/main" val="4274023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US" dirty="0"/>
              <a:t>Fine-grained access control is desired to protect data integrity and deter intruders or hackers. </a:t>
            </a:r>
          </a:p>
          <a:p>
            <a:pPr algn="just"/>
            <a:r>
              <a:rPr lang="en-US" dirty="0"/>
              <a:t>• Shared data sets are protected from malicious alteration, deletion, or copyright violations. </a:t>
            </a:r>
          </a:p>
          <a:p>
            <a:pPr algn="just"/>
            <a:r>
              <a:rPr lang="en-US" dirty="0"/>
              <a:t>• Features are included for availability enhancement and disaster recovery with life migration of VMs. </a:t>
            </a:r>
          </a:p>
          <a:p>
            <a:pPr algn="just"/>
            <a:r>
              <a:rPr lang="en-US" dirty="0"/>
              <a:t>• Use a reputation system to protect data centers. This system only authorizes trusted clients and stops pirates. </a:t>
            </a:r>
            <a:endParaRPr lang="en-IN" dirty="0"/>
          </a:p>
        </p:txBody>
      </p:sp>
    </p:spTree>
    <p:extLst>
      <p:ext uri="{BB962C8B-B14F-4D97-AF65-F5344CB8AC3E}">
        <p14:creationId xmlns:p14="http://schemas.microsoft.com/office/powerpoint/2010/main" val="3855879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system issues for running a typical parallel program </a:t>
            </a:r>
            <a:endParaRPr lang="en-IN" dirty="0"/>
          </a:p>
        </p:txBody>
      </p:sp>
      <p:sp>
        <p:nvSpPr>
          <p:cNvPr id="3" name="Content Placeholder 2"/>
          <p:cNvSpPr>
            <a:spLocks noGrp="1"/>
          </p:cNvSpPr>
          <p:nvPr>
            <p:ph idx="1"/>
          </p:nvPr>
        </p:nvSpPr>
        <p:spPr/>
        <p:txBody>
          <a:bodyPr>
            <a:normAutofit lnSpcReduction="10000"/>
          </a:bodyPr>
          <a:lstStyle/>
          <a:p>
            <a:pPr algn="just"/>
            <a:r>
              <a:rPr lang="en-US" b="1" dirty="0"/>
              <a:t>Computation partitioning </a:t>
            </a:r>
            <a:r>
              <a:rPr lang="en-US" dirty="0"/>
              <a:t>This splits a given job or a program into smaller tasks. Partitioning greatly depends on correctly identifying portions of the job or program that can be performed concurrently. In other words, upon identifying parallelism in the structure of the program, it can be divided into parts to be run on different workers. Different parts may process different data or a copy of the same data. </a:t>
            </a:r>
            <a:endParaRPr lang="en-IN" dirty="0"/>
          </a:p>
        </p:txBody>
      </p:sp>
    </p:spTree>
    <p:extLst>
      <p:ext uri="{BB962C8B-B14F-4D97-AF65-F5344CB8AC3E}">
        <p14:creationId xmlns:p14="http://schemas.microsoft.com/office/powerpoint/2010/main" val="202204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Data partitioning </a:t>
            </a:r>
            <a:r>
              <a:rPr lang="en-US" dirty="0"/>
              <a:t>This splits the input or intermediate data into smaller pieces. Similarly, upon identification of parallelism in the input data, it can also be divided into pieces to be processed on different workers. Data pieces may be processed by different parts of a program or a copy of the same program. </a:t>
            </a:r>
            <a:endParaRPr lang="en-IN" dirty="0"/>
          </a:p>
        </p:txBody>
      </p:sp>
    </p:spTree>
    <p:extLst>
      <p:ext uri="{BB962C8B-B14F-4D97-AF65-F5344CB8AC3E}">
        <p14:creationId xmlns:p14="http://schemas.microsoft.com/office/powerpoint/2010/main" val="1798216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Mapping </a:t>
            </a:r>
            <a:r>
              <a:rPr lang="en-US" dirty="0"/>
              <a:t>This assigns the either smaller parts of a program or the smaller pieces of data to underlying resources. This process aims to appropriately assign such parts or pieces to be run simultaneously on different workers and is usually handled by resource allocators in the system. </a:t>
            </a:r>
            <a:endParaRPr lang="en-IN" dirty="0"/>
          </a:p>
        </p:txBody>
      </p:sp>
    </p:spTree>
    <p:extLst>
      <p:ext uri="{BB962C8B-B14F-4D97-AF65-F5344CB8AC3E}">
        <p14:creationId xmlns:p14="http://schemas.microsoft.com/office/powerpoint/2010/main" val="98372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Mapping </a:t>
            </a:r>
            <a:r>
              <a:rPr lang="en-US" dirty="0"/>
              <a:t>This assigns the either smaller parts of a program or the smaller pieces of data to underlying resources. This process aims to appropriately assign such parts or pieces to be run simultaneously on different workers and is usually handled by resource allocators in the system. </a:t>
            </a:r>
            <a:endParaRPr lang="en-IN" dirty="0"/>
          </a:p>
        </p:txBody>
      </p:sp>
    </p:spTree>
    <p:extLst>
      <p:ext uri="{BB962C8B-B14F-4D97-AF65-F5344CB8AC3E}">
        <p14:creationId xmlns:p14="http://schemas.microsoft.com/office/powerpoint/2010/main" val="261720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 of Google App Engine </a:t>
            </a:r>
            <a:endParaRPr lang="en-IN" dirty="0"/>
          </a:p>
        </p:txBody>
      </p:sp>
      <p:sp>
        <p:nvSpPr>
          <p:cNvPr id="3" name="Content Placeholder 2"/>
          <p:cNvSpPr>
            <a:spLocks noGrp="1"/>
          </p:cNvSpPr>
          <p:nvPr>
            <p:ph idx="1"/>
          </p:nvPr>
        </p:nvSpPr>
        <p:spPr/>
        <p:txBody>
          <a:bodyPr/>
          <a:lstStyle/>
          <a:p>
            <a:pPr algn="just"/>
            <a:r>
              <a:rPr lang="en-US" dirty="0"/>
              <a:t>Well-known GAE applications include the Google Search Engine, Google Docs, Google Earth, and Gmail. These applications can support large numbers of users simultaneously. </a:t>
            </a:r>
            <a:endParaRPr lang="en-IN" dirty="0"/>
          </a:p>
        </p:txBody>
      </p:sp>
    </p:spTree>
    <p:extLst>
      <p:ext uri="{BB962C8B-B14F-4D97-AF65-F5344CB8AC3E}">
        <p14:creationId xmlns:p14="http://schemas.microsoft.com/office/powerpoint/2010/main" val="245076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Communication </a:t>
            </a:r>
            <a:r>
              <a:rPr lang="en-US" dirty="0"/>
              <a:t>Because data dependency is one of the main reasons for communication among workers, communication is always triggered when the intermediate data is sent to workers. </a:t>
            </a:r>
            <a:endParaRPr lang="en-IN" dirty="0"/>
          </a:p>
        </p:txBody>
      </p:sp>
    </p:spTree>
    <p:extLst>
      <p:ext uri="{BB962C8B-B14F-4D97-AF65-F5344CB8AC3E}">
        <p14:creationId xmlns:p14="http://schemas.microsoft.com/office/powerpoint/2010/main" val="3398185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Scheduling </a:t>
            </a:r>
            <a:r>
              <a:rPr lang="en-US" dirty="0"/>
              <a:t>For a job or program, when the number of computation parts (tasks) or data pieces is more than the number of available workers, a scheduler selects a sequence of tasks or data pieces to be assigned to the workers. </a:t>
            </a:r>
            <a:endParaRPr lang="en-IN" dirty="0"/>
          </a:p>
        </p:txBody>
      </p:sp>
    </p:spTree>
    <p:extLst>
      <p:ext uri="{BB962C8B-B14F-4D97-AF65-F5344CB8AC3E}">
        <p14:creationId xmlns:p14="http://schemas.microsoft.com/office/powerpoint/2010/main" val="2572001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Formal Definition of </a:t>
            </a:r>
            <a:r>
              <a:rPr lang="en-IN" b="1" dirty="0" err="1"/>
              <a:t>MapReduce</a:t>
            </a:r>
            <a:r>
              <a:rPr lang="en-IN" b="1" dirty="0"/>
              <a:t> </a:t>
            </a:r>
            <a:endParaRPr lang="en-IN"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algn="just"/>
            <a:r>
              <a:rPr lang="en-US" dirty="0"/>
              <a:t>The </a:t>
            </a:r>
            <a:r>
              <a:rPr lang="en-US" dirty="0" err="1"/>
              <a:t>MapReduce</a:t>
            </a:r>
            <a:r>
              <a:rPr lang="en-US" dirty="0"/>
              <a:t> software framework provides an abstraction layer with the data flow and flow of control to users, and hides the implementation of all data flow steps such as data partitioning, mapping, synchronization, communication, and scheduling. Here, although the data flow in such frameworks is predefined, the abstraction layer provides two well-defined interfaces in the form of two functions: Map and Reduce. These two main functions can be overridden by the user to achieve specific objectives. Therefore, the user overrides the Map and Reduce functions first and then invokes the provided </a:t>
            </a:r>
            <a:r>
              <a:rPr lang="en-US" dirty="0" err="1"/>
              <a:t>MapReduce</a:t>
            </a:r>
            <a:r>
              <a:rPr lang="en-US" dirty="0"/>
              <a:t> (Spec, &amp; Results) </a:t>
            </a:r>
            <a:r>
              <a:rPr lang="en-US" dirty="0" smtClean="0"/>
              <a:t>function </a:t>
            </a:r>
            <a:r>
              <a:rPr lang="en-US" dirty="0"/>
              <a:t>from the library to start the flow of data. </a:t>
            </a:r>
            <a:endParaRPr lang="en-IN" dirty="0"/>
          </a:p>
        </p:txBody>
      </p:sp>
    </p:spTree>
    <p:extLst>
      <p:ext uri="{BB962C8B-B14F-4D97-AF65-F5344CB8AC3E}">
        <p14:creationId xmlns:p14="http://schemas.microsoft.com/office/powerpoint/2010/main" val="341424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hlinkClick r:id="rId2"/>
              </a:rPr>
              <a:t>https://www.youtube.com/watch?v=avP5d16wEp0</a:t>
            </a:r>
            <a:endParaRPr lang="en-IN" dirty="0" smtClean="0"/>
          </a:p>
          <a:p>
            <a:endParaRPr lang="en-IN" dirty="0"/>
          </a:p>
        </p:txBody>
      </p:sp>
    </p:spTree>
    <p:extLst>
      <p:ext uri="{BB962C8B-B14F-4D97-AF65-F5344CB8AC3E}">
        <p14:creationId xmlns:p14="http://schemas.microsoft.com/office/powerpoint/2010/main" val="224702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architecture of Microsoft Windows Azure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a:t>The platform is divided into three major component platforms. Windows Azure offers a cloud platform built on Windows OS and based on Microsoft virtualization technology. Applications are installed on VMs deployed on the data-center servers. Azure manages all servers, </a:t>
            </a:r>
            <a:r>
              <a:rPr lang="en-US" dirty="0" smtClean="0"/>
              <a:t>storage</a:t>
            </a:r>
            <a:r>
              <a:rPr lang="en-US" dirty="0"/>
              <a:t>, and network resources of the data center. On top of the infrastructure are the various services for building different cloud applications. </a:t>
            </a:r>
            <a:endParaRPr lang="en-IN" dirty="0"/>
          </a:p>
        </p:txBody>
      </p:sp>
    </p:spTree>
    <p:extLst>
      <p:ext uri="{BB962C8B-B14F-4D97-AF65-F5344CB8AC3E}">
        <p14:creationId xmlns:p14="http://schemas.microsoft.com/office/powerpoint/2010/main" val="374063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b="1" dirty="0"/>
              <a:t>Cloud-level services provided by the Azure platform </a:t>
            </a:r>
            <a:r>
              <a:rPr lang="en-US" b="1" dirty="0" smtClean="0"/>
              <a:t>:</a:t>
            </a:r>
            <a:endParaRPr lang="en-IN" b="1" dirty="0"/>
          </a:p>
        </p:txBody>
      </p:sp>
      <p:sp>
        <p:nvSpPr>
          <p:cNvPr id="3" name="Content Placeholder 2"/>
          <p:cNvSpPr>
            <a:spLocks noGrp="1"/>
          </p:cNvSpPr>
          <p:nvPr>
            <p:ph idx="1"/>
          </p:nvPr>
        </p:nvSpPr>
        <p:spPr>
          <a:xfrm>
            <a:off x="251520" y="1296144"/>
            <a:ext cx="8435280" cy="5301208"/>
          </a:xfrm>
        </p:spPr>
        <p:txBody>
          <a:bodyPr>
            <a:noAutofit/>
          </a:bodyPr>
          <a:lstStyle/>
          <a:p>
            <a:pPr algn="just"/>
            <a:r>
              <a:rPr lang="en-US" sz="2400" b="1" dirty="0" smtClean="0"/>
              <a:t>Live </a:t>
            </a:r>
            <a:r>
              <a:rPr lang="en-US" sz="2400" b="1" dirty="0"/>
              <a:t>service </a:t>
            </a:r>
            <a:r>
              <a:rPr lang="en-US" sz="2400" dirty="0"/>
              <a:t>Users can visit Microsoft Live applications and apply the data involved across multiple machines concurrently. </a:t>
            </a:r>
          </a:p>
          <a:p>
            <a:pPr algn="just"/>
            <a:r>
              <a:rPr lang="en-US" sz="2400" b="1" dirty="0" smtClean="0"/>
              <a:t>.</a:t>
            </a:r>
            <a:r>
              <a:rPr lang="en-US" sz="2400" b="1" dirty="0"/>
              <a:t>NET service </a:t>
            </a:r>
            <a:r>
              <a:rPr lang="en-US" sz="2400" dirty="0"/>
              <a:t>This package supports application development on local hosts and execution on cloud machines. </a:t>
            </a:r>
          </a:p>
          <a:p>
            <a:pPr algn="just"/>
            <a:r>
              <a:rPr lang="en-US" sz="2400" b="1" dirty="0" smtClean="0"/>
              <a:t>SQL </a:t>
            </a:r>
            <a:r>
              <a:rPr lang="en-US" sz="2400" b="1" dirty="0"/>
              <a:t>Azure </a:t>
            </a:r>
            <a:r>
              <a:rPr lang="en-US" sz="2400" dirty="0"/>
              <a:t>This function makes it easier for users to visit and use the relational database associated with the SQL server </a:t>
            </a:r>
            <a:r>
              <a:rPr lang="en-IN" sz="2400" dirty="0" smtClean="0"/>
              <a:t>in </a:t>
            </a:r>
            <a:r>
              <a:rPr lang="en-IN" sz="2400" dirty="0"/>
              <a:t>the cloud. </a:t>
            </a:r>
          </a:p>
          <a:p>
            <a:pPr algn="just"/>
            <a:r>
              <a:rPr lang="en-US" sz="2400" b="1" dirty="0" smtClean="0"/>
              <a:t>SharePoint </a:t>
            </a:r>
            <a:r>
              <a:rPr lang="en-US" sz="2400" b="1" dirty="0"/>
              <a:t>service </a:t>
            </a:r>
            <a:r>
              <a:rPr lang="en-US" sz="2400" dirty="0"/>
              <a:t>This provides a scalable and manageable platform for users to develop their special business applications </a:t>
            </a:r>
            <a:r>
              <a:rPr lang="en-IN" sz="2400" dirty="0" smtClean="0"/>
              <a:t>in </a:t>
            </a:r>
            <a:r>
              <a:rPr lang="en-IN" sz="2400" dirty="0"/>
              <a:t>upgraded web services. </a:t>
            </a:r>
          </a:p>
          <a:p>
            <a:pPr algn="just"/>
            <a:r>
              <a:rPr lang="en-US" sz="2400" b="1" dirty="0" smtClean="0"/>
              <a:t>Dynamic </a:t>
            </a:r>
            <a:r>
              <a:rPr lang="en-US" sz="2400" b="1" dirty="0"/>
              <a:t>CRM service </a:t>
            </a:r>
            <a:r>
              <a:rPr lang="en-US" sz="2400" dirty="0"/>
              <a:t>This provides software developers a business platform in managing CRM applications in financing, marketing, and sales and </a:t>
            </a:r>
            <a:r>
              <a:rPr lang="en-US" sz="2400" dirty="0" smtClean="0"/>
              <a:t>promotions</a:t>
            </a:r>
            <a:r>
              <a:rPr lang="en-US" sz="2400" dirty="0"/>
              <a:t>. </a:t>
            </a:r>
            <a:endParaRPr lang="en-IN" sz="2400" dirty="0"/>
          </a:p>
        </p:txBody>
      </p:sp>
    </p:spTree>
    <p:extLst>
      <p:ext uri="{BB962C8B-B14F-4D97-AF65-F5344CB8AC3E}">
        <p14:creationId xmlns:p14="http://schemas.microsoft.com/office/powerpoint/2010/main" val="345555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9070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24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3172</Words>
  <Application>Microsoft Office PowerPoint</Application>
  <PresentationFormat>On-screen Show (4:3)</PresentationFormat>
  <Paragraphs>140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Unit III</vt:lpstr>
      <vt:lpstr>Five Major Cloud Platforms and Their Service Offerings </vt:lpstr>
      <vt:lpstr>architecture of Google App Engine </vt:lpstr>
      <vt:lpstr>PowerPoint Presentation</vt:lpstr>
      <vt:lpstr>applications of Google App Engine </vt:lpstr>
      <vt:lpstr>PowerPoint Presentation</vt:lpstr>
      <vt:lpstr>architecture of Microsoft Windows Azure </vt:lpstr>
      <vt:lpstr>Cloud-level services provided by the Azure platform :</vt:lpstr>
      <vt:lpstr>PowerPoint Presentation</vt:lpstr>
      <vt:lpstr>six layers of cloud services </vt:lpstr>
      <vt:lpstr>PowerPoint Presentation</vt:lpstr>
      <vt:lpstr>Provisioning of Storage Resources </vt:lpstr>
      <vt:lpstr>PowerPoint Presentation</vt:lpstr>
      <vt:lpstr>Storage Services in Three Cloud Computing Systems </vt:lpstr>
      <vt:lpstr>cloud creation and management </vt:lpstr>
      <vt:lpstr>PowerPoint Presentation</vt:lpstr>
      <vt:lpstr>PowerPoint Presentation</vt:lpstr>
      <vt:lpstr>Virtual Machine Templates </vt:lpstr>
      <vt:lpstr>PowerPoint Presentation</vt:lpstr>
      <vt:lpstr>security measures corresponding to different cloud service models </vt:lpstr>
      <vt:lpstr>PowerPoint Presentation</vt:lpstr>
      <vt:lpstr>PowerPoint Presentation</vt:lpstr>
      <vt:lpstr>Physical and Cyber Security Protection at Cloud/Data Centers </vt:lpstr>
      <vt:lpstr>PowerPoint Presentation</vt:lpstr>
      <vt:lpstr>PowerPoint Presentation</vt:lpstr>
      <vt:lpstr>PowerPoint Presentation</vt:lpstr>
      <vt:lpstr>Distributed Denial of service </vt:lpstr>
      <vt:lpstr>PowerPoint Presentation</vt:lpstr>
      <vt:lpstr>PowerPoint Presentation</vt:lpstr>
      <vt:lpstr>Data Integrity and Privacy Protection </vt:lpstr>
      <vt:lpstr>PowerPoint Presentation</vt:lpstr>
      <vt:lpstr>Data Coloring and Cloud Watermarking </vt:lpstr>
      <vt:lpstr>PowerPoint Presentation</vt:lpstr>
      <vt:lpstr>Data Lock-in Problem and Proactive Solutions </vt:lpstr>
      <vt:lpstr>capability needs of commercial clouds </vt:lpstr>
      <vt:lpstr>PowerPoint Presentation</vt:lpstr>
      <vt:lpstr>Infrastructure Cloud Features </vt:lpstr>
      <vt:lpstr>PowerPoint Presentation</vt:lpstr>
      <vt:lpstr>Traditional Features in Cluster, Grid, and Parallel Computing Environments </vt:lpstr>
      <vt:lpstr>PowerPoint Presentation</vt:lpstr>
      <vt:lpstr>Platform Features Supported by Clouds and (Sometimes) Grids </vt:lpstr>
      <vt:lpstr>PowerPoint Presentation</vt:lpstr>
      <vt:lpstr>PowerPoint Presentation</vt:lpstr>
      <vt:lpstr>Security, Privacy, and Availability </vt:lpstr>
      <vt:lpstr>PowerPoint Presentation</vt:lpstr>
      <vt:lpstr>system issues for running a typical parallel program </vt:lpstr>
      <vt:lpstr>PowerPoint Presentation</vt:lpstr>
      <vt:lpstr>PowerPoint Presentation</vt:lpstr>
      <vt:lpstr>PowerPoint Presentation</vt:lpstr>
      <vt:lpstr>PowerPoint Presentation</vt:lpstr>
      <vt:lpstr>PowerPoint Presentation</vt:lpstr>
      <vt:lpstr>Formal Definition of MapReduce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dc:title>
  <dc:creator>Vinay</dc:creator>
  <cp:lastModifiedBy>Vinay</cp:lastModifiedBy>
  <cp:revision>45</cp:revision>
  <dcterms:created xsi:type="dcterms:W3CDTF">2019-04-09T14:28:48Z</dcterms:created>
  <dcterms:modified xsi:type="dcterms:W3CDTF">2019-04-11T14:40:31Z</dcterms:modified>
</cp:coreProperties>
</file>