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91" r:id="rId23"/>
    <p:sldId id="277" r:id="rId24"/>
    <p:sldId id="278" r:id="rId25"/>
    <p:sldId id="279" r:id="rId26"/>
    <p:sldId id="280" r:id="rId27"/>
    <p:sldId id="281" r:id="rId28"/>
    <p:sldId id="282" r:id="rId29"/>
    <p:sldId id="283" r:id="rId30"/>
    <p:sldId id="284" r:id="rId31"/>
    <p:sldId id="285" r:id="rId32"/>
    <p:sldId id="286" r:id="rId33"/>
    <p:sldId id="292" r:id="rId34"/>
    <p:sldId id="287" r:id="rId35"/>
    <p:sldId id="288" r:id="rId36"/>
    <p:sldId id="289" r:id="rId37"/>
    <p:sldId id="290" r:id="rId38"/>
    <p:sldId id="293" r:id="rId39"/>
    <p:sldId id="294" r:id="rId40"/>
    <p:sldId id="295" r:id="rId41"/>
    <p:sldId id="296" r:id="rId42"/>
    <p:sldId id="297" r:id="rId43"/>
    <p:sldId id="298" r:id="rId44"/>
    <p:sldId id="299" r:id="rId45"/>
    <p:sldId id="300" r:id="rId46"/>
    <p:sldId id="301" r:id="rId47"/>
    <p:sldId id="313" r:id="rId48"/>
    <p:sldId id="314" r:id="rId49"/>
    <p:sldId id="315" r:id="rId50"/>
    <p:sldId id="304" r:id="rId51"/>
    <p:sldId id="305" r:id="rId52"/>
    <p:sldId id="306" r:id="rId53"/>
    <p:sldId id="307" r:id="rId54"/>
    <p:sldId id="308" r:id="rId55"/>
    <p:sldId id="309" r:id="rId56"/>
    <p:sldId id="310" r:id="rId57"/>
    <p:sldId id="311" r:id="rId58"/>
    <p:sldId id="312"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3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D7452876-4D0E-48FF-983E-1BC8C034201E}" type="datetimeFigureOut">
              <a:rPr lang="en-IN" smtClean="0"/>
              <a:pPr/>
              <a:t>07-03-2019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AC31697-E8D9-4B28-A472-2369293F5236}" type="slidenum">
              <a:rPr lang="en-IN" smtClean="0"/>
              <a:pPr/>
              <a:t>‹#›</a:t>
            </a:fld>
            <a:endParaRPr lang="en-IN"/>
          </a:p>
        </p:txBody>
      </p:sp>
    </p:spTree>
    <p:extLst>
      <p:ext uri="{BB962C8B-B14F-4D97-AF65-F5344CB8AC3E}">
        <p14:creationId xmlns:p14="http://schemas.microsoft.com/office/powerpoint/2010/main" val="3595873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7452876-4D0E-48FF-983E-1BC8C034201E}" type="datetimeFigureOut">
              <a:rPr lang="en-IN" smtClean="0"/>
              <a:pPr/>
              <a:t>07-03-2019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AC31697-E8D9-4B28-A472-2369293F5236}" type="slidenum">
              <a:rPr lang="en-IN" smtClean="0"/>
              <a:pPr/>
              <a:t>‹#›</a:t>
            </a:fld>
            <a:endParaRPr lang="en-IN"/>
          </a:p>
        </p:txBody>
      </p:sp>
    </p:spTree>
    <p:extLst>
      <p:ext uri="{BB962C8B-B14F-4D97-AF65-F5344CB8AC3E}">
        <p14:creationId xmlns:p14="http://schemas.microsoft.com/office/powerpoint/2010/main" val="2533677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7452876-4D0E-48FF-983E-1BC8C034201E}" type="datetimeFigureOut">
              <a:rPr lang="en-IN" smtClean="0"/>
              <a:pPr/>
              <a:t>07-03-2019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AC31697-E8D9-4B28-A472-2369293F5236}" type="slidenum">
              <a:rPr lang="en-IN" smtClean="0"/>
              <a:pPr/>
              <a:t>‹#›</a:t>
            </a:fld>
            <a:endParaRPr lang="en-IN"/>
          </a:p>
        </p:txBody>
      </p:sp>
    </p:spTree>
    <p:extLst>
      <p:ext uri="{BB962C8B-B14F-4D97-AF65-F5344CB8AC3E}">
        <p14:creationId xmlns:p14="http://schemas.microsoft.com/office/powerpoint/2010/main" val="572180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7452876-4D0E-48FF-983E-1BC8C034201E}" type="datetimeFigureOut">
              <a:rPr lang="en-IN" smtClean="0"/>
              <a:pPr/>
              <a:t>07-03-2019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AC31697-E8D9-4B28-A472-2369293F5236}" type="slidenum">
              <a:rPr lang="en-IN" smtClean="0"/>
              <a:pPr/>
              <a:t>‹#›</a:t>
            </a:fld>
            <a:endParaRPr lang="en-IN"/>
          </a:p>
        </p:txBody>
      </p:sp>
    </p:spTree>
    <p:extLst>
      <p:ext uri="{BB962C8B-B14F-4D97-AF65-F5344CB8AC3E}">
        <p14:creationId xmlns:p14="http://schemas.microsoft.com/office/powerpoint/2010/main" val="3091832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452876-4D0E-48FF-983E-1BC8C034201E}" type="datetimeFigureOut">
              <a:rPr lang="en-IN" smtClean="0"/>
              <a:pPr/>
              <a:t>07-03-2019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AC31697-E8D9-4B28-A472-2369293F5236}" type="slidenum">
              <a:rPr lang="en-IN" smtClean="0"/>
              <a:pPr/>
              <a:t>‹#›</a:t>
            </a:fld>
            <a:endParaRPr lang="en-IN"/>
          </a:p>
        </p:txBody>
      </p:sp>
    </p:spTree>
    <p:extLst>
      <p:ext uri="{BB962C8B-B14F-4D97-AF65-F5344CB8AC3E}">
        <p14:creationId xmlns:p14="http://schemas.microsoft.com/office/powerpoint/2010/main" val="1841835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D7452876-4D0E-48FF-983E-1BC8C034201E}" type="datetimeFigureOut">
              <a:rPr lang="en-IN" smtClean="0"/>
              <a:pPr/>
              <a:t>07-03-2019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AC31697-E8D9-4B28-A472-2369293F5236}" type="slidenum">
              <a:rPr lang="en-IN" smtClean="0"/>
              <a:pPr/>
              <a:t>‹#›</a:t>
            </a:fld>
            <a:endParaRPr lang="en-IN"/>
          </a:p>
        </p:txBody>
      </p:sp>
    </p:spTree>
    <p:extLst>
      <p:ext uri="{BB962C8B-B14F-4D97-AF65-F5344CB8AC3E}">
        <p14:creationId xmlns:p14="http://schemas.microsoft.com/office/powerpoint/2010/main" val="3256027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D7452876-4D0E-48FF-983E-1BC8C034201E}" type="datetimeFigureOut">
              <a:rPr lang="en-IN" smtClean="0"/>
              <a:pPr/>
              <a:t>07-03-2019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AC31697-E8D9-4B28-A472-2369293F5236}" type="slidenum">
              <a:rPr lang="en-IN" smtClean="0"/>
              <a:pPr/>
              <a:t>‹#›</a:t>
            </a:fld>
            <a:endParaRPr lang="en-IN"/>
          </a:p>
        </p:txBody>
      </p:sp>
    </p:spTree>
    <p:extLst>
      <p:ext uri="{BB962C8B-B14F-4D97-AF65-F5344CB8AC3E}">
        <p14:creationId xmlns:p14="http://schemas.microsoft.com/office/powerpoint/2010/main" val="3075011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D7452876-4D0E-48FF-983E-1BC8C034201E}" type="datetimeFigureOut">
              <a:rPr lang="en-IN" smtClean="0"/>
              <a:pPr/>
              <a:t>07-03-2019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AC31697-E8D9-4B28-A472-2369293F5236}" type="slidenum">
              <a:rPr lang="en-IN" smtClean="0"/>
              <a:pPr/>
              <a:t>‹#›</a:t>
            </a:fld>
            <a:endParaRPr lang="en-IN"/>
          </a:p>
        </p:txBody>
      </p:sp>
    </p:spTree>
    <p:extLst>
      <p:ext uri="{BB962C8B-B14F-4D97-AF65-F5344CB8AC3E}">
        <p14:creationId xmlns:p14="http://schemas.microsoft.com/office/powerpoint/2010/main" val="1153132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452876-4D0E-48FF-983E-1BC8C034201E}" type="datetimeFigureOut">
              <a:rPr lang="en-IN" smtClean="0"/>
              <a:pPr/>
              <a:t>07-03-2019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AC31697-E8D9-4B28-A472-2369293F5236}" type="slidenum">
              <a:rPr lang="en-IN" smtClean="0"/>
              <a:pPr/>
              <a:t>‹#›</a:t>
            </a:fld>
            <a:endParaRPr lang="en-IN"/>
          </a:p>
        </p:txBody>
      </p:sp>
    </p:spTree>
    <p:extLst>
      <p:ext uri="{BB962C8B-B14F-4D97-AF65-F5344CB8AC3E}">
        <p14:creationId xmlns:p14="http://schemas.microsoft.com/office/powerpoint/2010/main" val="1229284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452876-4D0E-48FF-983E-1BC8C034201E}" type="datetimeFigureOut">
              <a:rPr lang="en-IN" smtClean="0"/>
              <a:pPr/>
              <a:t>07-03-2019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AC31697-E8D9-4B28-A472-2369293F5236}" type="slidenum">
              <a:rPr lang="en-IN" smtClean="0"/>
              <a:pPr/>
              <a:t>‹#›</a:t>
            </a:fld>
            <a:endParaRPr lang="en-IN"/>
          </a:p>
        </p:txBody>
      </p:sp>
    </p:spTree>
    <p:extLst>
      <p:ext uri="{BB962C8B-B14F-4D97-AF65-F5344CB8AC3E}">
        <p14:creationId xmlns:p14="http://schemas.microsoft.com/office/powerpoint/2010/main" val="364301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452876-4D0E-48FF-983E-1BC8C034201E}" type="datetimeFigureOut">
              <a:rPr lang="en-IN" smtClean="0"/>
              <a:pPr/>
              <a:t>07-03-2019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AC31697-E8D9-4B28-A472-2369293F5236}" type="slidenum">
              <a:rPr lang="en-IN" smtClean="0"/>
              <a:pPr/>
              <a:t>‹#›</a:t>
            </a:fld>
            <a:endParaRPr lang="en-IN"/>
          </a:p>
        </p:txBody>
      </p:sp>
    </p:spTree>
    <p:extLst>
      <p:ext uri="{BB962C8B-B14F-4D97-AF65-F5344CB8AC3E}">
        <p14:creationId xmlns:p14="http://schemas.microsoft.com/office/powerpoint/2010/main" val="2921793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452876-4D0E-48FF-983E-1BC8C034201E}" type="datetimeFigureOut">
              <a:rPr lang="en-IN" smtClean="0"/>
              <a:pPr/>
              <a:t>07-03-2019</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C31697-E8D9-4B28-A472-2369293F5236}" type="slidenum">
              <a:rPr lang="en-IN" smtClean="0"/>
              <a:pPr/>
              <a:t>‹#›</a:t>
            </a:fld>
            <a:endParaRPr lang="en-IN"/>
          </a:p>
        </p:txBody>
      </p:sp>
    </p:spTree>
    <p:extLst>
      <p:ext uri="{BB962C8B-B14F-4D97-AF65-F5344CB8AC3E}">
        <p14:creationId xmlns:p14="http://schemas.microsoft.com/office/powerpoint/2010/main" val="2977658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QSIPNhOiMo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esVzoSqQ1Pc"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youtube.com/watch?v=whkyRvugql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swiwgi5HA0E"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Unit I – Chapter 1</a:t>
            </a:r>
            <a:endParaRPr lang="en-IN" dirty="0"/>
          </a:p>
        </p:txBody>
      </p:sp>
      <p:sp>
        <p:nvSpPr>
          <p:cNvPr id="3" name="Subtitle 2"/>
          <p:cNvSpPr>
            <a:spLocks noGrp="1"/>
          </p:cNvSpPr>
          <p:nvPr>
            <p:ph type="subTitle" idx="1"/>
          </p:nvPr>
        </p:nvSpPr>
        <p:spPr/>
        <p:txBody>
          <a:bodyPr/>
          <a:lstStyle/>
          <a:p>
            <a:r>
              <a:rPr lang="en-US" b="1" dirty="0" smtClean="0">
                <a:solidFill>
                  <a:srgbClr val="FF0000"/>
                </a:solidFill>
              </a:rPr>
              <a:t>Distributed System Models and Enabling Technologies</a:t>
            </a:r>
            <a:endParaRPr lang="en-IN" b="1" dirty="0">
              <a:solidFill>
                <a:srgbClr val="FF0000"/>
              </a:solidFill>
            </a:endParaRPr>
          </a:p>
        </p:txBody>
      </p:sp>
    </p:spTree>
    <p:extLst>
      <p:ext uri="{BB962C8B-B14F-4D97-AF65-F5344CB8AC3E}">
        <p14:creationId xmlns:p14="http://schemas.microsoft.com/office/powerpoint/2010/main" val="1882185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i="1" dirty="0"/>
              <a:t>Ubiquitous computing </a:t>
            </a:r>
            <a:endParaRPr lang="en-IN" dirty="0"/>
          </a:p>
        </p:txBody>
      </p:sp>
      <p:sp>
        <p:nvSpPr>
          <p:cNvPr id="3" name="Content Placeholder 2"/>
          <p:cNvSpPr>
            <a:spLocks noGrp="1"/>
          </p:cNvSpPr>
          <p:nvPr>
            <p:ph idx="1"/>
          </p:nvPr>
        </p:nvSpPr>
        <p:spPr/>
        <p:txBody>
          <a:bodyPr/>
          <a:lstStyle/>
          <a:p>
            <a:pPr algn="just"/>
            <a:r>
              <a:rPr lang="en-IN" dirty="0" smtClean="0"/>
              <a:t>It </a:t>
            </a:r>
            <a:r>
              <a:rPr lang="en-US" dirty="0"/>
              <a:t>refers to computing with pervasive devices at any place and time using wired or wireless communication. </a:t>
            </a:r>
            <a:endParaRPr lang="en-IN" dirty="0"/>
          </a:p>
        </p:txBody>
      </p:sp>
    </p:spTree>
    <p:extLst>
      <p:ext uri="{BB962C8B-B14F-4D97-AF65-F5344CB8AC3E}">
        <p14:creationId xmlns:p14="http://schemas.microsoft.com/office/powerpoint/2010/main" val="3889201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i="1" dirty="0"/>
              <a:t>Internet computing </a:t>
            </a:r>
            <a:endParaRPr lang="en-IN" dirty="0"/>
          </a:p>
        </p:txBody>
      </p:sp>
      <p:sp>
        <p:nvSpPr>
          <p:cNvPr id="3" name="Content Placeholder 2"/>
          <p:cNvSpPr>
            <a:spLocks noGrp="1"/>
          </p:cNvSpPr>
          <p:nvPr>
            <p:ph idx="1"/>
          </p:nvPr>
        </p:nvSpPr>
        <p:spPr/>
        <p:txBody>
          <a:bodyPr/>
          <a:lstStyle/>
          <a:p>
            <a:pPr algn="just"/>
            <a:r>
              <a:rPr lang="en-IN" dirty="0" smtClean="0"/>
              <a:t>It </a:t>
            </a:r>
            <a:r>
              <a:rPr lang="en-US" dirty="0"/>
              <a:t>is even broader and covers all computing paradigms over the Internet. </a:t>
            </a:r>
            <a:endParaRPr lang="en-IN" dirty="0"/>
          </a:p>
        </p:txBody>
      </p:sp>
    </p:spTree>
    <p:extLst>
      <p:ext uri="{BB962C8B-B14F-4D97-AF65-F5344CB8AC3E}">
        <p14:creationId xmlns:p14="http://schemas.microsoft.com/office/powerpoint/2010/main" val="1514308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Different </a:t>
            </a:r>
            <a:r>
              <a:rPr lang="en-IN" b="1" dirty="0"/>
              <a:t>degrees of parallelism. </a:t>
            </a:r>
            <a:endParaRPr lang="en-IN" dirty="0"/>
          </a:p>
        </p:txBody>
      </p:sp>
      <p:sp>
        <p:nvSpPr>
          <p:cNvPr id="3" name="Content Placeholder 2"/>
          <p:cNvSpPr>
            <a:spLocks noGrp="1"/>
          </p:cNvSpPr>
          <p:nvPr>
            <p:ph idx="1"/>
          </p:nvPr>
        </p:nvSpPr>
        <p:spPr>
          <a:xfrm>
            <a:off x="457200" y="1600200"/>
            <a:ext cx="8229600" cy="5069160"/>
          </a:xfrm>
        </p:spPr>
        <p:txBody>
          <a:bodyPr>
            <a:normAutofit fontScale="92500" lnSpcReduction="20000"/>
          </a:bodyPr>
          <a:lstStyle/>
          <a:p>
            <a:pPr algn="just"/>
            <a:r>
              <a:rPr lang="en-US" dirty="0"/>
              <a:t>Fifty years ago, when hardware was bulky and expensive, most computers were designed in a bit-serial fashion. In this scenario, </a:t>
            </a:r>
            <a:r>
              <a:rPr lang="en-US" b="1" i="1" dirty="0"/>
              <a:t>bit-level parallelism (BLP) </a:t>
            </a:r>
            <a:r>
              <a:rPr lang="en-US" dirty="0"/>
              <a:t>converts bit-serial </a:t>
            </a:r>
            <a:r>
              <a:rPr lang="en-US" dirty="0" smtClean="0"/>
              <a:t>processing </a:t>
            </a:r>
            <a:r>
              <a:rPr lang="en-US" dirty="0"/>
              <a:t>to word-level processing gradually. </a:t>
            </a:r>
            <a:endParaRPr lang="en-US" dirty="0" smtClean="0"/>
          </a:p>
          <a:p>
            <a:pPr algn="just"/>
            <a:r>
              <a:rPr lang="en-US" dirty="0"/>
              <a:t>Over the years, users graduated from 4-bit microprocessors to 8-, 16-, 32-, and 64-bit CPUs. This led us to the next wave of improvement, known as </a:t>
            </a:r>
            <a:r>
              <a:rPr lang="en-US" b="1" i="1" dirty="0"/>
              <a:t>instruction-level parallelism (ILP</a:t>
            </a:r>
            <a:r>
              <a:rPr lang="en-US" i="1" dirty="0"/>
              <a:t>)</a:t>
            </a:r>
            <a:r>
              <a:rPr lang="en-US" dirty="0"/>
              <a:t>, in which the processor executes multiple instructions simultaneously rather than only </a:t>
            </a:r>
            <a:r>
              <a:rPr lang="en-US" dirty="0" smtClean="0"/>
              <a:t>one instruction </a:t>
            </a:r>
            <a:r>
              <a:rPr lang="en-US" dirty="0"/>
              <a:t>at a time. </a:t>
            </a:r>
            <a:endParaRPr lang="en-IN" dirty="0"/>
          </a:p>
        </p:txBody>
      </p:sp>
    </p:spTree>
    <p:extLst>
      <p:ext uri="{BB962C8B-B14F-4D97-AF65-F5344CB8AC3E}">
        <p14:creationId xmlns:p14="http://schemas.microsoft.com/office/powerpoint/2010/main" val="1633800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pPr algn="just"/>
            <a:r>
              <a:rPr lang="en-US" dirty="0"/>
              <a:t>VLIW (very long instruction word) architectures, and multithreading. ILP requires branch prediction, dynamic scheduling, speculation, and compiler support to work efficiently. </a:t>
            </a:r>
            <a:endParaRPr lang="en-US" dirty="0" smtClean="0"/>
          </a:p>
          <a:p>
            <a:pPr algn="just"/>
            <a:r>
              <a:rPr lang="en-US" b="1" dirty="0"/>
              <a:t>Data-level parallelism (DLP) </a:t>
            </a:r>
            <a:r>
              <a:rPr lang="en-US" dirty="0"/>
              <a:t>was made popular through SIMD (single instruction, multiple data) and vector machines using vector or array types of instructions. </a:t>
            </a:r>
            <a:endParaRPr lang="en-IN" dirty="0"/>
          </a:p>
        </p:txBody>
      </p:sp>
    </p:spTree>
    <p:extLst>
      <p:ext uri="{BB962C8B-B14F-4D97-AF65-F5344CB8AC3E}">
        <p14:creationId xmlns:p14="http://schemas.microsoft.com/office/powerpoint/2010/main" val="2942095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r>
              <a:rPr lang="en-US" dirty="0"/>
              <a:t>Ever since the introduction of multicore processors and chip multiprocessors (CMPs), we have been exploring </a:t>
            </a:r>
            <a:r>
              <a:rPr lang="en-US" b="1" dirty="0"/>
              <a:t>task-level parallelism </a:t>
            </a:r>
            <a:r>
              <a:rPr lang="en-US" dirty="0"/>
              <a:t>(TLP). </a:t>
            </a:r>
            <a:endParaRPr lang="en-US" dirty="0" smtClean="0"/>
          </a:p>
          <a:p>
            <a:pPr algn="just"/>
            <a:r>
              <a:rPr lang="en-US" dirty="0"/>
              <a:t>As we move from parallel processing to distributed processing, we will see an increase in computing granularity to </a:t>
            </a:r>
            <a:r>
              <a:rPr lang="en-US" b="1" dirty="0"/>
              <a:t>job-level parallelism (JLP). </a:t>
            </a:r>
            <a:endParaRPr lang="en-IN" dirty="0"/>
          </a:p>
        </p:txBody>
      </p:sp>
    </p:spTree>
    <p:extLst>
      <p:ext uri="{BB962C8B-B14F-4D97-AF65-F5344CB8AC3E}">
        <p14:creationId xmlns:p14="http://schemas.microsoft.com/office/powerpoint/2010/main" val="3897596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Internet of Things </a:t>
            </a:r>
            <a:endParaRPr lang="en-IN" dirty="0"/>
          </a:p>
        </p:txBody>
      </p:sp>
      <p:sp>
        <p:nvSpPr>
          <p:cNvPr id="3" name="Content Placeholder 2"/>
          <p:cNvSpPr>
            <a:spLocks noGrp="1"/>
          </p:cNvSpPr>
          <p:nvPr>
            <p:ph idx="1"/>
          </p:nvPr>
        </p:nvSpPr>
        <p:spPr/>
        <p:txBody>
          <a:bodyPr/>
          <a:lstStyle/>
          <a:p>
            <a:r>
              <a:rPr lang="en-IN" dirty="0" smtClean="0">
                <a:hlinkClick r:id="rId2"/>
              </a:rPr>
              <a:t>https://www.youtube.com/watch?v=QSIPNhOiMoE</a:t>
            </a:r>
            <a:endParaRPr lang="en-IN" dirty="0" smtClean="0"/>
          </a:p>
          <a:p>
            <a:endParaRPr lang="en-IN" dirty="0"/>
          </a:p>
        </p:txBody>
      </p:sp>
    </p:spTree>
    <p:extLst>
      <p:ext uri="{BB962C8B-B14F-4D97-AF65-F5344CB8AC3E}">
        <p14:creationId xmlns:p14="http://schemas.microsoft.com/office/powerpoint/2010/main" val="3149897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Cyber-Physical System </a:t>
            </a:r>
            <a:endParaRPr lang="en-IN" dirty="0"/>
          </a:p>
        </p:txBody>
      </p:sp>
      <p:sp>
        <p:nvSpPr>
          <p:cNvPr id="3" name="Content Placeholder 2"/>
          <p:cNvSpPr>
            <a:spLocks noGrp="1"/>
          </p:cNvSpPr>
          <p:nvPr>
            <p:ph idx="1"/>
          </p:nvPr>
        </p:nvSpPr>
        <p:spPr/>
        <p:txBody>
          <a:bodyPr/>
          <a:lstStyle/>
          <a:p>
            <a:pPr algn="just"/>
            <a:r>
              <a:rPr lang="en-US" b="1" dirty="0"/>
              <a:t>cyber-physical system (CPS) </a:t>
            </a:r>
            <a:r>
              <a:rPr lang="en-US" dirty="0"/>
              <a:t>is the result of interaction between computational processes and the physical world. A CPS integrates “cyber” (heterogeneous, asynchronous) with “physical” (concurrent and information-dense) objects. </a:t>
            </a:r>
            <a:endParaRPr lang="en-IN" dirty="0"/>
          </a:p>
        </p:txBody>
      </p:sp>
    </p:spTree>
    <p:extLst>
      <p:ext uri="{BB962C8B-B14F-4D97-AF65-F5344CB8AC3E}">
        <p14:creationId xmlns:p14="http://schemas.microsoft.com/office/powerpoint/2010/main" val="607564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371797"/>
            <a:ext cx="8229600" cy="6441579"/>
          </a:xfrm>
        </p:spPr>
        <p:txBody>
          <a:bodyPr>
            <a:normAutofit fontScale="77500" lnSpcReduction="20000"/>
          </a:bodyPr>
          <a:lstStyle/>
          <a:p>
            <a:pPr algn="just"/>
            <a:r>
              <a:rPr lang="en-US" b="1" dirty="0"/>
              <a:t>Example 1:</a:t>
            </a:r>
            <a:r>
              <a:rPr lang="en-US" dirty="0"/>
              <a:t> Heart surgery often requires stopping the heart, performing the surgery, and then restarting the heart. Such surgery is extremely risky and carries many detrimental side effects. A number of research teams have been working on an alternative where a surgeon can operate on a beating heart rather than stopping the heart. There are two key ideas that make this possible. First, surgical tools can be robotically controlled so that they move with the motion of the heart. A surgeon can therefore use a tool to apply constant pressure to a point on the heart while the heart continues to beat. Second, a stereoscopic video system can present to the surgeon a video illusion of a still heart. To the surgeon, it looks as if the heart has been stopped, while in reality, the heart continues to beat. To realize such a surgical system requires extensive </a:t>
            </a:r>
            <a:r>
              <a:rPr lang="en-US" dirty="0" err="1"/>
              <a:t>modelling</a:t>
            </a:r>
            <a:r>
              <a:rPr lang="en-US" dirty="0"/>
              <a:t> of the heart, the tools, the computational hardware, and the software. It requires careful design of the software that ensures precise timing and safe fall-back </a:t>
            </a:r>
            <a:r>
              <a:rPr lang="en-US" dirty="0" err="1"/>
              <a:t>behaviours</a:t>
            </a:r>
            <a:r>
              <a:rPr lang="en-US" dirty="0"/>
              <a:t> to handle malfunctions. And it requires detailed analysis of the models and the designs to provide high conﬁdence.</a:t>
            </a:r>
            <a:endParaRPr lang="en-IN" dirty="0"/>
          </a:p>
        </p:txBody>
      </p:sp>
    </p:spTree>
    <p:extLst>
      <p:ext uri="{BB962C8B-B14F-4D97-AF65-F5344CB8AC3E}">
        <p14:creationId xmlns:p14="http://schemas.microsoft.com/office/powerpoint/2010/main" val="438648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20000"/>
          </a:bodyPr>
          <a:lstStyle/>
          <a:p>
            <a:pPr algn="just"/>
            <a:r>
              <a:rPr lang="en-US" b="1" dirty="0"/>
              <a:t>Example 2:</a:t>
            </a:r>
            <a:r>
              <a:rPr lang="en-US" dirty="0"/>
              <a:t> Consider a city where trafﬁc lights and cars cooperate to ensure efﬁcient ﬂow of trafﬁc. In particular, imagine never having to stop at a red light unless there is actual cross trafﬁc. Such a system could be realized with expensive infrastructure that detects cars on the road. But a better approach might be to have the cars themselves cooperate. They track their position and communicate to cooperatively use shared resources such as intersections. Making such a system reliable, of course, is essential to its viability. Failures could be disastrous.</a:t>
            </a:r>
            <a:endParaRPr lang="en-IN" dirty="0"/>
          </a:p>
        </p:txBody>
      </p:sp>
    </p:spTree>
    <p:extLst>
      <p:ext uri="{BB962C8B-B14F-4D97-AF65-F5344CB8AC3E}">
        <p14:creationId xmlns:p14="http://schemas.microsoft.com/office/powerpoint/2010/main" val="3206907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Computer Cluster </a:t>
            </a:r>
            <a:endParaRPr lang="en-IN" dirty="0"/>
          </a:p>
        </p:txBody>
      </p:sp>
      <p:sp>
        <p:nvSpPr>
          <p:cNvPr id="3" name="Content Placeholder 2"/>
          <p:cNvSpPr>
            <a:spLocks noGrp="1"/>
          </p:cNvSpPr>
          <p:nvPr>
            <p:ph idx="1"/>
          </p:nvPr>
        </p:nvSpPr>
        <p:spPr/>
        <p:txBody>
          <a:bodyPr/>
          <a:lstStyle/>
          <a:p>
            <a:pPr algn="just"/>
            <a:r>
              <a:rPr lang="en-US" dirty="0"/>
              <a:t>A </a:t>
            </a:r>
            <a:r>
              <a:rPr lang="en-US" b="1" dirty="0"/>
              <a:t>computing cluster </a:t>
            </a:r>
            <a:r>
              <a:rPr lang="en-US" dirty="0"/>
              <a:t>consists of interconnected stand-alone computers which work cooperatively as a single integrated computing resource. In the past, clustered computer systems have demonstrated impressive results in handling heavy workloads with large data sets. </a:t>
            </a:r>
            <a:endParaRPr lang="en-IN" dirty="0"/>
          </a:p>
        </p:txBody>
      </p:sp>
    </p:spTree>
    <p:extLst>
      <p:ext uri="{BB962C8B-B14F-4D97-AF65-F5344CB8AC3E}">
        <p14:creationId xmlns:p14="http://schemas.microsoft.com/office/powerpoint/2010/main" val="1845223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HPC </a:t>
            </a:r>
            <a:endParaRPr lang="en-IN" dirty="0"/>
          </a:p>
        </p:txBody>
      </p:sp>
      <p:sp>
        <p:nvSpPr>
          <p:cNvPr id="3" name="Content Placeholder 2"/>
          <p:cNvSpPr>
            <a:spLocks noGrp="1"/>
          </p:cNvSpPr>
          <p:nvPr>
            <p:ph idx="1"/>
          </p:nvPr>
        </p:nvSpPr>
        <p:spPr/>
        <p:txBody>
          <a:bodyPr/>
          <a:lstStyle/>
          <a:p>
            <a:pPr algn="just"/>
            <a:r>
              <a:rPr lang="en-US" dirty="0" smtClean="0"/>
              <a:t> </a:t>
            </a:r>
            <a:r>
              <a:rPr lang="en-US" dirty="0"/>
              <a:t>HPC systems emphasize the raw speed performance. The speed of HPC systems has increased from </a:t>
            </a:r>
            <a:r>
              <a:rPr lang="en-US" dirty="0" err="1"/>
              <a:t>Gflops</a:t>
            </a:r>
            <a:r>
              <a:rPr lang="en-US" dirty="0"/>
              <a:t> in the early 1990s to now </a:t>
            </a:r>
            <a:r>
              <a:rPr lang="en-US" dirty="0" err="1"/>
              <a:t>Pflops</a:t>
            </a:r>
            <a:r>
              <a:rPr lang="en-US" dirty="0"/>
              <a:t> in 2010. This improvement was driven mainly by the demands from scientific, engineering, and manufacturing communities. </a:t>
            </a:r>
            <a:endParaRPr lang="en-IN" dirty="0"/>
          </a:p>
        </p:txBody>
      </p:sp>
    </p:spTree>
    <p:extLst>
      <p:ext uri="{BB962C8B-B14F-4D97-AF65-F5344CB8AC3E}">
        <p14:creationId xmlns:p14="http://schemas.microsoft.com/office/powerpoint/2010/main" val="1995381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Architecture</a:t>
            </a:r>
            <a:endParaRPr lang="en-IN" b="1" dirty="0"/>
          </a:p>
        </p:txBody>
      </p:sp>
      <p:sp>
        <p:nvSpPr>
          <p:cNvPr id="3" name="Content Placeholder 2"/>
          <p:cNvSpPr>
            <a:spLocks noGrp="1"/>
          </p:cNvSpPr>
          <p:nvPr>
            <p:ph idx="1"/>
          </p:nvPr>
        </p:nvSpPr>
        <p:spPr/>
        <p:txBody>
          <a:bodyPr/>
          <a:lstStyle/>
          <a:p>
            <a:endParaRPr lang="en-IN"/>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37" y="2636912"/>
            <a:ext cx="8162925"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9981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t>Grid Computing</a:t>
            </a:r>
            <a:endParaRPr lang="en-IN" b="1" dirty="0"/>
          </a:p>
        </p:txBody>
      </p:sp>
      <p:sp>
        <p:nvSpPr>
          <p:cNvPr id="3" name="Content Placeholder 2"/>
          <p:cNvSpPr>
            <a:spLocks noGrp="1"/>
          </p:cNvSpPr>
          <p:nvPr>
            <p:ph idx="1"/>
          </p:nvPr>
        </p:nvSpPr>
        <p:spPr/>
        <p:txBody>
          <a:bodyPr>
            <a:normAutofit fontScale="92500" lnSpcReduction="10000"/>
          </a:bodyPr>
          <a:lstStyle/>
          <a:p>
            <a:pPr algn="just"/>
            <a:r>
              <a:rPr lang="en-US" dirty="0"/>
              <a:t>Grid computing is envisioned to allow close interaction among applications running on distant computers simultaneously. </a:t>
            </a:r>
            <a:endParaRPr lang="en-US" dirty="0" smtClean="0"/>
          </a:p>
          <a:p>
            <a:pPr algn="just"/>
            <a:r>
              <a:rPr lang="en-US" dirty="0"/>
              <a:t>Like an electric utility power grid, a </a:t>
            </a:r>
            <a:r>
              <a:rPr lang="en-US" i="1" dirty="0"/>
              <a:t>computing grid </a:t>
            </a:r>
            <a:r>
              <a:rPr lang="en-US" dirty="0"/>
              <a:t>offers an infrastructure that couples computers, software/middleware, special instruments, and people and sensors together. The grid is often constructed across LAN, WAN, or Internet backbone networks at a regional, national, or global scale. </a:t>
            </a:r>
            <a:endParaRPr lang="en-IN" dirty="0"/>
          </a:p>
        </p:txBody>
      </p:sp>
    </p:spTree>
    <p:extLst>
      <p:ext uri="{BB962C8B-B14F-4D97-AF65-F5344CB8AC3E}">
        <p14:creationId xmlns:p14="http://schemas.microsoft.com/office/powerpoint/2010/main" val="1604122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a:rPr>
              <a:t>https://www.youtube.com/watch?v=esVzoSqQ1Pc</a:t>
            </a:r>
            <a:endParaRPr lang="en-US" dirty="0" smtClean="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20000"/>
          </a:bodyPr>
          <a:lstStyle/>
          <a:p>
            <a:pPr algn="just"/>
            <a:r>
              <a:rPr lang="en-US" b="1" dirty="0"/>
              <a:t>Example</a:t>
            </a:r>
            <a:r>
              <a:rPr lang="en-US" dirty="0"/>
              <a:t>: computational grid built over multiple resource sites owned by different organizations. The resource sites offer complementary computing resources, including workstations, large servers, a mesh of processors, and Linux clusters to satisfy a chain of computational needs. The grid is built across various IP broadband networks including LANs and WANs already used by enterprises or organizations over the Internet. The grid is presented to users as an integrated resource pool as shown in the upper half of the figure. </a:t>
            </a:r>
            <a:endParaRPr lang="en-IN" dirty="0"/>
          </a:p>
        </p:txBody>
      </p:sp>
    </p:spTree>
    <p:extLst>
      <p:ext uri="{BB962C8B-B14F-4D97-AF65-F5344CB8AC3E}">
        <p14:creationId xmlns:p14="http://schemas.microsoft.com/office/powerpoint/2010/main" val="3629261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1928813"/>
            <a:ext cx="8639175"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6774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peer-to-peer systems </a:t>
            </a:r>
            <a:endParaRPr lang="en-IN" dirty="0"/>
          </a:p>
        </p:txBody>
      </p:sp>
      <p:sp>
        <p:nvSpPr>
          <p:cNvPr id="3" name="Content Placeholder 2"/>
          <p:cNvSpPr>
            <a:spLocks noGrp="1"/>
          </p:cNvSpPr>
          <p:nvPr>
            <p:ph idx="1"/>
          </p:nvPr>
        </p:nvSpPr>
        <p:spPr/>
        <p:txBody>
          <a:bodyPr/>
          <a:lstStyle/>
          <a:p>
            <a:pPr algn="just"/>
            <a:r>
              <a:rPr lang="en-IN" dirty="0"/>
              <a:t>In a P2P system, every node acts as both a client and a server, providing part of the system resources. Peer machines are simply client computers connected to the Internet. All client machines act autonomously to join or leave the system freely. </a:t>
            </a:r>
          </a:p>
        </p:txBody>
      </p:sp>
    </p:spTree>
    <p:extLst>
      <p:ext uri="{BB962C8B-B14F-4D97-AF65-F5344CB8AC3E}">
        <p14:creationId xmlns:p14="http://schemas.microsoft.com/office/powerpoint/2010/main" val="2510330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Overlay Network</a:t>
            </a:r>
            <a:endParaRPr lang="en-IN" b="1" dirty="0"/>
          </a:p>
        </p:txBody>
      </p:sp>
      <p:sp>
        <p:nvSpPr>
          <p:cNvPr id="3" name="Content Placeholder 2"/>
          <p:cNvSpPr>
            <a:spLocks noGrp="1"/>
          </p:cNvSpPr>
          <p:nvPr>
            <p:ph idx="1"/>
          </p:nvPr>
        </p:nvSpPr>
        <p:spPr/>
        <p:txBody>
          <a:bodyPr/>
          <a:lstStyle/>
          <a:p>
            <a:pPr algn="just"/>
            <a:r>
              <a:rPr lang="en-IN" dirty="0"/>
              <a:t>The virtual connection between two endpoints of a network used created using routing or switching software that can apply software tags, labels, and/or encryption to create a virtual tunnel that runs through the network. If encryption is used, the data can be secured between the endpoints so that the end-users must be authenticated in order to use the connection.</a:t>
            </a:r>
          </a:p>
        </p:txBody>
      </p:sp>
    </p:spTree>
    <p:extLst>
      <p:ext uri="{BB962C8B-B14F-4D97-AF65-F5344CB8AC3E}">
        <p14:creationId xmlns:p14="http://schemas.microsoft.com/office/powerpoint/2010/main" val="2118242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6" name="Picture 2" descr="Overlay Networ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836712"/>
            <a:ext cx="8145008"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826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600200"/>
            <a:ext cx="8229600" cy="4925144"/>
          </a:xfrm>
        </p:spPr>
        <p:txBody>
          <a:bodyPr>
            <a:normAutofit fontScale="85000" lnSpcReduction="20000"/>
          </a:bodyPr>
          <a:lstStyle/>
          <a:p>
            <a:pPr algn="just"/>
            <a:r>
              <a:rPr lang="en-IN" dirty="0"/>
              <a:t>There are two types of overlay networks: unstructured and structured. </a:t>
            </a:r>
            <a:endParaRPr lang="en-IN" dirty="0" smtClean="0"/>
          </a:p>
          <a:p>
            <a:pPr algn="just"/>
            <a:r>
              <a:rPr lang="en-IN" dirty="0"/>
              <a:t>An unstructured overlay network is characterized by a random graph. There is no fixed route to send messages or files among the nodes. Often, flooding is applied to send a query to all nodes in an unstructured overlay, thus resulting in heavy network traffic and nondeterministic search results. </a:t>
            </a:r>
          </a:p>
          <a:p>
            <a:pPr algn="just"/>
            <a:r>
              <a:rPr lang="en-IN" dirty="0"/>
              <a:t>Structured overlay networks follow certain connectivity topology and rules for inserting and removing nodes (peer IDs) from the overlay graph. Routing mechanisms are developed to take advantage of the structured overlays. </a:t>
            </a:r>
          </a:p>
        </p:txBody>
      </p:sp>
    </p:spTree>
    <p:extLst>
      <p:ext uri="{BB962C8B-B14F-4D97-AF65-F5344CB8AC3E}">
        <p14:creationId xmlns:p14="http://schemas.microsoft.com/office/powerpoint/2010/main" val="2737278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I</a:t>
            </a:r>
            <a:r>
              <a:rPr lang="en-IN" b="1" dirty="0" smtClean="0"/>
              <a:t>nternet </a:t>
            </a:r>
            <a:r>
              <a:rPr lang="en-IN" b="1" dirty="0"/>
              <a:t>C</a:t>
            </a:r>
            <a:r>
              <a:rPr lang="en-IN" b="1" dirty="0" smtClean="0"/>
              <a:t>louds </a:t>
            </a:r>
            <a:endParaRPr lang="en-IN" dirty="0"/>
          </a:p>
        </p:txBody>
      </p:sp>
      <p:sp>
        <p:nvSpPr>
          <p:cNvPr id="3" name="Content Placeholder 2"/>
          <p:cNvSpPr>
            <a:spLocks noGrp="1"/>
          </p:cNvSpPr>
          <p:nvPr>
            <p:ph idx="1"/>
          </p:nvPr>
        </p:nvSpPr>
        <p:spPr/>
        <p:txBody>
          <a:bodyPr/>
          <a:lstStyle/>
          <a:p>
            <a:pPr algn="just"/>
            <a:r>
              <a:rPr lang="en-IN" dirty="0"/>
              <a:t>Cloud computing applies a virtualized platform with elastic resources on demand by provisioning hardware, software, and data sets dynamically.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573016"/>
            <a:ext cx="7848600"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1726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HTC</a:t>
            </a:r>
            <a:endParaRPr lang="en-IN" dirty="0"/>
          </a:p>
        </p:txBody>
      </p:sp>
      <p:sp>
        <p:nvSpPr>
          <p:cNvPr id="3" name="Content Placeholder 2"/>
          <p:cNvSpPr>
            <a:spLocks noGrp="1"/>
          </p:cNvSpPr>
          <p:nvPr>
            <p:ph idx="1"/>
          </p:nvPr>
        </p:nvSpPr>
        <p:spPr/>
        <p:txBody>
          <a:bodyPr>
            <a:normAutofit fontScale="92500" lnSpcReduction="20000"/>
          </a:bodyPr>
          <a:lstStyle/>
          <a:p>
            <a:pPr algn="just"/>
            <a:r>
              <a:rPr lang="en-US" dirty="0" smtClean="0"/>
              <a:t> </a:t>
            </a:r>
            <a:r>
              <a:rPr lang="en-US" dirty="0"/>
              <a:t>HTC paradigm pays more attention to high-flux computing. The main application for high-flux computing is in </a:t>
            </a:r>
            <a:r>
              <a:rPr lang="en-US" b="1" dirty="0"/>
              <a:t>Internet searches and web services </a:t>
            </a:r>
            <a:r>
              <a:rPr lang="en-US" dirty="0"/>
              <a:t>by millions or more users simultaneously. The performance goal thus shifts to measure high throughput or the number of tasks completed per unit of time. HTC technology needs to not only improve in terms of batch processing speed, but also address the acute problems of cost, energy savings, security, and reliability at many data and enterprise computing centers. </a:t>
            </a:r>
            <a:endParaRPr lang="en-IN" dirty="0"/>
          </a:p>
        </p:txBody>
      </p:sp>
    </p:spTree>
    <p:extLst>
      <p:ext uri="{BB962C8B-B14F-4D97-AF65-F5344CB8AC3E}">
        <p14:creationId xmlns:p14="http://schemas.microsoft.com/office/powerpoint/2010/main" val="2974749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three service models of cloud </a:t>
            </a:r>
            <a:endParaRPr lang="en-IN" dirty="0"/>
          </a:p>
        </p:txBody>
      </p:sp>
      <p:sp>
        <p:nvSpPr>
          <p:cNvPr id="3" name="Content Placeholder 2"/>
          <p:cNvSpPr>
            <a:spLocks noGrp="1"/>
          </p:cNvSpPr>
          <p:nvPr>
            <p:ph idx="1"/>
          </p:nvPr>
        </p:nvSpPr>
        <p:spPr/>
        <p:txBody>
          <a:bodyPr/>
          <a:lstStyle/>
          <a:p>
            <a:pPr algn="just"/>
            <a:r>
              <a:rPr lang="en-IN" i="1" dirty="0"/>
              <a:t>Infrastructure as a Service (</a:t>
            </a:r>
            <a:r>
              <a:rPr lang="en-IN" i="1" dirty="0" err="1"/>
              <a:t>IaaS</a:t>
            </a:r>
            <a:r>
              <a:rPr lang="en-IN" i="1" dirty="0"/>
              <a:t>) </a:t>
            </a:r>
            <a:r>
              <a:rPr lang="en-IN" dirty="0"/>
              <a:t>This model puts together infrastructures demanded by users—namely servers, storage, networks, and the data </a:t>
            </a:r>
            <a:r>
              <a:rPr lang="en-IN" dirty="0" err="1"/>
              <a:t>center</a:t>
            </a:r>
            <a:r>
              <a:rPr lang="en-IN" dirty="0"/>
              <a:t> fabric. The user can deploy and run on multiple VMs running guest </a:t>
            </a:r>
            <a:r>
              <a:rPr lang="en-IN" dirty="0" err="1"/>
              <a:t>OSes</a:t>
            </a:r>
            <a:r>
              <a:rPr lang="en-IN" dirty="0"/>
              <a:t> on specific applications. The user does not manage or control the underlying cloud infrastructure, but can specify when to request and release the needed resources. </a:t>
            </a:r>
          </a:p>
        </p:txBody>
      </p:sp>
    </p:spTree>
    <p:extLst>
      <p:ext uri="{BB962C8B-B14F-4D97-AF65-F5344CB8AC3E}">
        <p14:creationId xmlns:p14="http://schemas.microsoft.com/office/powerpoint/2010/main" val="1446883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r>
              <a:rPr lang="en-IN" i="1" dirty="0"/>
              <a:t>Platform as a Service (</a:t>
            </a:r>
            <a:r>
              <a:rPr lang="en-IN" i="1" dirty="0" err="1"/>
              <a:t>PaaS</a:t>
            </a:r>
            <a:r>
              <a:rPr lang="en-IN" i="1" dirty="0"/>
              <a:t>) </a:t>
            </a:r>
            <a:r>
              <a:rPr lang="en-IN" dirty="0"/>
              <a:t>This model enables the user to deploy user-built applications onto a virtualized cloud platform. </a:t>
            </a:r>
            <a:r>
              <a:rPr lang="en-IN" dirty="0" err="1"/>
              <a:t>PaaS</a:t>
            </a:r>
            <a:r>
              <a:rPr lang="en-IN" dirty="0"/>
              <a:t> includes middleware, databases, development tools, and some runtime support such as Web 2.0 and Java. The provider supplies the API and software tools (e.g., Java, Python, Web 2.0, .NET). </a:t>
            </a:r>
          </a:p>
        </p:txBody>
      </p:sp>
    </p:spTree>
    <p:extLst>
      <p:ext uri="{BB962C8B-B14F-4D97-AF65-F5344CB8AC3E}">
        <p14:creationId xmlns:p14="http://schemas.microsoft.com/office/powerpoint/2010/main" val="2158947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r>
              <a:rPr lang="en-IN" i="1" dirty="0"/>
              <a:t>Software as a Service (</a:t>
            </a:r>
            <a:r>
              <a:rPr lang="en-IN" i="1" dirty="0" err="1"/>
              <a:t>SaaS</a:t>
            </a:r>
            <a:r>
              <a:rPr lang="en-IN" i="1" dirty="0"/>
              <a:t>) </a:t>
            </a:r>
            <a:r>
              <a:rPr lang="en-IN" dirty="0"/>
              <a:t>This refers to browser-initiated application software over thousands of paid cloud customers. The </a:t>
            </a:r>
            <a:r>
              <a:rPr lang="en-IN" dirty="0" err="1"/>
              <a:t>SaaS</a:t>
            </a:r>
            <a:r>
              <a:rPr lang="en-IN" dirty="0"/>
              <a:t> model applies to business processes, industry applications, consumer relationship management (CRM), enterprise resources planning (ERP), human resources (HR), and collaborative applications. </a:t>
            </a:r>
          </a:p>
        </p:txBody>
      </p:sp>
    </p:spTree>
    <p:extLst>
      <p:ext uri="{BB962C8B-B14F-4D97-AF65-F5344CB8AC3E}">
        <p14:creationId xmlns:p14="http://schemas.microsoft.com/office/powerpoint/2010/main" val="3541707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a:rPr>
              <a:t>https://www.youtube.com/watch?v=whkyRvugqlM</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service </a:t>
            </a:r>
            <a:r>
              <a:rPr lang="en-IN" b="1"/>
              <a:t>oriented </a:t>
            </a:r>
            <a:r>
              <a:rPr lang="en-IN" b="1" smtClean="0"/>
              <a:t>architecture(SOA) </a:t>
            </a:r>
            <a:endParaRPr lang="en-IN" dirty="0"/>
          </a:p>
        </p:txBody>
      </p:sp>
      <p:sp>
        <p:nvSpPr>
          <p:cNvPr id="3" name="Content Placeholder 2"/>
          <p:cNvSpPr>
            <a:spLocks noGrp="1"/>
          </p:cNvSpPr>
          <p:nvPr>
            <p:ph idx="1"/>
          </p:nvPr>
        </p:nvSpPr>
        <p:spPr/>
        <p:txBody>
          <a:bodyPr>
            <a:normAutofit fontScale="92500" lnSpcReduction="10000"/>
          </a:bodyPr>
          <a:lstStyle/>
          <a:p>
            <a:pPr algn="just"/>
            <a:r>
              <a:rPr lang="en-IN" dirty="0"/>
              <a:t>In grids/web services, Java, and CORBA, an entity is, respectively, a service, a Java object, </a:t>
            </a:r>
            <a:endParaRPr lang="en-IN" dirty="0" smtClean="0"/>
          </a:p>
          <a:p>
            <a:pPr algn="just"/>
            <a:r>
              <a:rPr lang="en-IN" dirty="0"/>
              <a:t>On top of this we have a base software environment, which would be .NET or Apache Axis for web services, the Java Virtual Machine for Java, and a broker network for CORBA. </a:t>
            </a:r>
            <a:endParaRPr lang="en-IN" dirty="0" smtClean="0"/>
          </a:p>
          <a:p>
            <a:pPr algn="just"/>
            <a:r>
              <a:rPr lang="en-IN" dirty="0"/>
              <a:t>On top of this base environment one would build a higher level environment reflecting the special features of the distributed computing environment. </a:t>
            </a:r>
          </a:p>
        </p:txBody>
      </p:sp>
    </p:spTree>
    <p:extLst>
      <p:ext uri="{BB962C8B-B14F-4D97-AF65-F5344CB8AC3E}">
        <p14:creationId xmlns:p14="http://schemas.microsoft.com/office/powerpoint/2010/main" val="18003697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4" y="836712"/>
            <a:ext cx="7991869"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43520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evolution of service oriented architecture </a:t>
            </a:r>
            <a:endParaRPr lang="en-IN" dirty="0"/>
          </a:p>
        </p:txBody>
      </p:sp>
      <p:sp>
        <p:nvSpPr>
          <p:cNvPr id="3" name="Content Placeholder 2"/>
          <p:cNvSpPr>
            <a:spLocks noGrp="1"/>
          </p:cNvSpPr>
          <p:nvPr>
            <p:ph idx="1"/>
          </p:nvPr>
        </p:nvSpPr>
        <p:spPr/>
        <p:txBody>
          <a:bodyPr/>
          <a:lstStyle/>
          <a:p>
            <a:endParaRPr lang="en-IN"/>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08720"/>
            <a:ext cx="7497030" cy="551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951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Compare grids and </a:t>
            </a:r>
            <a:r>
              <a:rPr lang="en-IN" b="1" dirty="0" smtClean="0"/>
              <a:t>clouds</a:t>
            </a:r>
            <a:endParaRPr lang="en-IN" dirty="0"/>
          </a:p>
        </p:txBody>
      </p:sp>
      <p:sp>
        <p:nvSpPr>
          <p:cNvPr id="3" name="Content Placeholder 2"/>
          <p:cNvSpPr>
            <a:spLocks noGrp="1"/>
          </p:cNvSpPr>
          <p:nvPr>
            <p:ph idx="1"/>
          </p:nvPr>
        </p:nvSpPr>
        <p:spPr>
          <a:xfrm>
            <a:off x="457200" y="1600200"/>
            <a:ext cx="8229600" cy="5069160"/>
          </a:xfrm>
        </p:spPr>
        <p:txBody>
          <a:bodyPr>
            <a:normAutofit fontScale="85000" lnSpcReduction="20000"/>
          </a:bodyPr>
          <a:lstStyle/>
          <a:p>
            <a:pPr algn="just"/>
            <a:r>
              <a:rPr lang="en-IN" dirty="0"/>
              <a:t>A grid system applies static resources, while a cloud emphasizes elastic resources. </a:t>
            </a:r>
          </a:p>
          <a:p>
            <a:pPr algn="just"/>
            <a:r>
              <a:rPr lang="en-IN" dirty="0"/>
              <a:t>For some researchers, the differences between grids and clouds are limited only in dynamic resource allocation based on virtualization and autonomic computing. </a:t>
            </a:r>
          </a:p>
          <a:p>
            <a:pPr algn="just"/>
            <a:r>
              <a:rPr lang="en-IN" dirty="0"/>
              <a:t>One can build a grid out of multiple clouds. This type of grid can do a better job than a pure cloud, because it can explicitly support negotiated resource allocation. </a:t>
            </a:r>
          </a:p>
          <a:p>
            <a:pPr algn="just"/>
            <a:r>
              <a:rPr lang="en-IN" dirty="0"/>
              <a:t>Thus one may end up building with a system of systems: such as a cloud of clouds, a grid of clouds, or a cloud of grids, or inter-clouds as a basic SOA architecture. </a:t>
            </a:r>
          </a:p>
        </p:txBody>
      </p:sp>
    </p:spTree>
    <p:extLst>
      <p:ext uri="{BB962C8B-B14F-4D97-AF65-F5344CB8AC3E}">
        <p14:creationId xmlns:p14="http://schemas.microsoft.com/office/powerpoint/2010/main" val="37631570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concept of transparent computing environments for computing platforms</a:t>
            </a:r>
            <a:r>
              <a:rPr lang="en-US" sz="3600" b="1" dirty="0" smtClean="0"/>
              <a:t>.</a:t>
            </a:r>
            <a:endParaRPr lang="en-IN" sz="3600" dirty="0"/>
          </a:p>
        </p:txBody>
      </p:sp>
      <p:sp>
        <p:nvSpPr>
          <p:cNvPr id="3" name="Content Placeholder 2"/>
          <p:cNvSpPr>
            <a:spLocks noGrp="1"/>
          </p:cNvSpPr>
          <p:nvPr>
            <p:ph idx="1"/>
          </p:nvPr>
        </p:nvSpPr>
        <p:spPr/>
        <p:txBody>
          <a:bodyPr>
            <a:normAutofit fontScale="85000" lnSpcReduction="20000"/>
          </a:bodyPr>
          <a:lstStyle/>
          <a:p>
            <a:pPr algn="just"/>
            <a:r>
              <a:rPr lang="en-US" dirty="0"/>
              <a:t>Data is owned by users, independent of the applications. </a:t>
            </a:r>
          </a:p>
          <a:p>
            <a:pPr algn="just"/>
            <a:r>
              <a:rPr lang="en-US" dirty="0"/>
              <a:t>The OS provides clear interfaces, standard programming interfaces, or system calls to application programmers. </a:t>
            </a:r>
          </a:p>
          <a:p>
            <a:pPr algn="just"/>
            <a:r>
              <a:rPr lang="en-US" dirty="0"/>
              <a:t>In future cloud infrastructure, the hardware will be separated by standard interfaces from the OS. Thus, users will be able to choose from different </a:t>
            </a:r>
            <a:r>
              <a:rPr lang="en-US" dirty="0" err="1"/>
              <a:t>OSes</a:t>
            </a:r>
            <a:r>
              <a:rPr lang="en-US" dirty="0"/>
              <a:t> on top of the hardware devices they prefer to use. </a:t>
            </a:r>
          </a:p>
          <a:p>
            <a:pPr algn="just"/>
            <a:r>
              <a:rPr lang="en-US" dirty="0"/>
              <a:t>To separate user data from specific application programs, users can enable cloud applications as </a:t>
            </a:r>
            <a:r>
              <a:rPr lang="en-US" dirty="0" err="1"/>
              <a:t>SaaS</a:t>
            </a:r>
            <a:r>
              <a:rPr lang="en-US" dirty="0"/>
              <a:t>. Thus, users can switch among different services. </a:t>
            </a:r>
            <a:endParaRPr lang="en-IN" dirty="0"/>
          </a:p>
        </p:txBody>
      </p:sp>
    </p:spTree>
    <p:extLst>
      <p:ext uri="{BB962C8B-B14F-4D97-AF65-F5344CB8AC3E}">
        <p14:creationId xmlns:p14="http://schemas.microsoft.com/office/powerpoint/2010/main" val="39394894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742950"/>
            <a:ext cx="7696200"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7745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
            </a:r>
            <a:br>
              <a:rPr lang="en-IN" dirty="0"/>
            </a:br>
            <a:r>
              <a:rPr lang="en-IN" dirty="0"/>
              <a:t> </a:t>
            </a:r>
            <a:r>
              <a:rPr lang="en-IN" b="1" dirty="0"/>
              <a:t>Following are design objectives: </a:t>
            </a:r>
            <a:endParaRPr lang="en-IN" dirty="0"/>
          </a:p>
        </p:txBody>
      </p:sp>
      <p:sp>
        <p:nvSpPr>
          <p:cNvPr id="3" name="Content Placeholder 2"/>
          <p:cNvSpPr>
            <a:spLocks noGrp="1"/>
          </p:cNvSpPr>
          <p:nvPr>
            <p:ph idx="1"/>
          </p:nvPr>
        </p:nvSpPr>
        <p:spPr>
          <a:xfrm>
            <a:off x="457200" y="1600200"/>
            <a:ext cx="8229600" cy="4997152"/>
          </a:xfrm>
        </p:spPr>
        <p:txBody>
          <a:bodyPr>
            <a:normAutofit fontScale="85000" lnSpcReduction="10000"/>
          </a:bodyPr>
          <a:lstStyle/>
          <a:p>
            <a:pPr algn="just"/>
            <a:r>
              <a:rPr lang="en-US" dirty="0" smtClean="0"/>
              <a:t> </a:t>
            </a:r>
            <a:r>
              <a:rPr lang="en-US" b="1" dirty="0"/>
              <a:t>Efficiency </a:t>
            </a:r>
            <a:r>
              <a:rPr lang="en-US" dirty="0"/>
              <a:t>measures the utilization rate of resources </a:t>
            </a:r>
            <a:endParaRPr lang="en-US" dirty="0" smtClean="0"/>
          </a:p>
          <a:p>
            <a:pPr algn="just"/>
            <a:r>
              <a:rPr lang="en-US" dirty="0" smtClean="0"/>
              <a:t> </a:t>
            </a:r>
            <a:r>
              <a:rPr lang="en-US" b="1" dirty="0"/>
              <a:t>Dependability </a:t>
            </a:r>
            <a:r>
              <a:rPr lang="en-US" dirty="0"/>
              <a:t>measures the reliability and </a:t>
            </a:r>
            <a:r>
              <a:rPr lang="en-US" dirty="0" smtClean="0"/>
              <a:t>self-management. Provide </a:t>
            </a:r>
            <a:r>
              <a:rPr lang="en-US" dirty="0"/>
              <a:t>high-throughput service with Quality of Service (</a:t>
            </a:r>
            <a:r>
              <a:rPr lang="en-US" dirty="0" err="1"/>
              <a:t>QoS</a:t>
            </a:r>
            <a:r>
              <a:rPr lang="en-US" dirty="0"/>
              <a:t>) </a:t>
            </a:r>
            <a:r>
              <a:rPr lang="en-US" dirty="0" smtClean="0"/>
              <a:t>assurance</a:t>
            </a:r>
            <a:r>
              <a:rPr lang="en-US" dirty="0"/>
              <a:t>, even under failure conditions</a:t>
            </a:r>
            <a:r>
              <a:rPr lang="en-US" dirty="0" smtClean="0"/>
              <a:t>.</a:t>
            </a:r>
          </a:p>
          <a:p>
            <a:pPr algn="just"/>
            <a:r>
              <a:rPr lang="en-US" dirty="0" smtClean="0"/>
              <a:t> </a:t>
            </a:r>
            <a:r>
              <a:rPr lang="en-US" b="1" dirty="0"/>
              <a:t>Adaptation in the programming model </a:t>
            </a:r>
            <a:r>
              <a:rPr lang="en-US" dirty="0" smtClean="0"/>
              <a:t> </a:t>
            </a:r>
            <a:endParaRPr lang="en-IN" dirty="0"/>
          </a:p>
          <a:p>
            <a:pPr algn="just"/>
            <a:r>
              <a:rPr lang="en-US" dirty="0"/>
              <a:t> measures the ability to support billions of job requests over massive data sets and virtualized cloud resources </a:t>
            </a:r>
            <a:endParaRPr lang="en-US" dirty="0" smtClean="0"/>
          </a:p>
          <a:p>
            <a:pPr algn="just"/>
            <a:r>
              <a:rPr lang="en-US" dirty="0" smtClean="0"/>
              <a:t> </a:t>
            </a:r>
            <a:r>
              <a:rPr lang="en-US" b="1" dirty="0"/>
              <a:t>Flexibility in application deployment </a:t>
            </a:r>
            <a:r>
              <a:rPr lang="en-US" dirty="0"/>
              <a:t>measures the ability of distributed systems to run well in both HPC (science and engineering) and HTC (business) applications. </a:t>
            </a:r>
            <a:endParaRPr lang="en-IN" dirty="0"/>
          </a:p>
        </p:txBody>
      </p:sp>
    </p:spTree>
    <p:extLst>
      <p:ext uri="{BB962C8B-B14F-4D97-AF65-F5344CB8AC3E}">
        <p14:creationId xmlns:p14="http://schemas.microsoft.com/office/powerpoint/2010/main" val="27510345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different programming models for parallel and distributed </a:t>
            </a:r>
            <a:r>
              <a:rPr lang="en-US" b="1" dirty="0" smtClean="0"/>
              <a:t>computing</a:t>
            </a:r>
            <a:endParaRPr lang="en-IN" dirty="0"/>
          </a:p>
        </p:txBody>
      </p:sp>
      <p:sp>
        <p:nvSpPr>
          <p:cNvPr id="3" name="Content Placeholder 2"/>
          <p:cNvSpPr>
            <a:spLocks noGrp="1"/>
          </p:cNvSpPr>
          <p:nvPr>
            <p:ph idx="1"/>
          </p:nvPr>
        </p:nvSpPr>
        <p:spPr/>
        <p:txBody>
          <a:bodyPr/>
          <a:lstStyle/>
          <a:p>
            <a:pPr algn="just"/>
            <a:r>
              <a:rPr lang="en-US" b="1" dirty="0"/>
              <a:t>Message-Passing Interface (MPI): </a:t>
            </a:r>
            <a:r>
              <a:rPr lang="en-US" dirty="0"/>
              <a:t>This is the primary programming standard used to develop parallel and concurrent programs to run on a distributed system. MPI is essentially a library of subprograms that can be called from C or FORTRAN to write parallel programs running on a distributed system. </a:t>
            </a:r>
            <a:endParaRPr lang="en-IN" dirty="0"/>
          </a:p>
        </p:txBody>
      </p:sp>
    </p:spTree>
    <p:extLst>
      <p:ext uri="{BB962C8B-B14F-4D97-AF65-F5344CB8AC3E}">
        <p14:creationId xmlns:p14="http://schemas.microsoft.com/office/powerpoint/2010/main" val="22767288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r>
              <a:rPr lang="en-US" b="1" dirty="0" err="1"/>
              <a:t>MapReduce</a:t>
            </a:r>
            <a:r>
              <a:rPr lang="en-US" b="1" dirty="0"/>
              <a:t>: </a:t>
            </a:r>
            <a:r>
              <a:rPr lang="en-US" dirty="0"/>
              <a:t>This is a web programming model for scalable data processing on large clusters over large data sets. The model is applied mainly in web-scale search and cloud computing applications. </a:t>
            </a:r>
            <a:endParaRPr lang="en-IN" dirty="0"/>
          </a:p>
        </p:txBody>
      </p:sp>
    </p:spTree>
    <p:extLst>
      <p:ext uri="{BB962C8B-B14F-4D97-AF65-F5344CB8AC3E}">
        <p14:creationId xmlns:p14="http://schemas.microsoft.com/office/powerpoint/2010/main" val="14233651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r>
              <a:rPr lang="en-US" b="1" dirty="0" err="1"/>
              <a:t>Hadoop</a:t>
            </a:r>
            <a:r>
              <a:rPr lang="en-US" b="1" dirty="0"/>
              <a:t> Library: </a:t>
            </a:r>
            <a:r>
              <a:rPr lang="en-US" dirty="0" err="1"/>
              <a:t>Hadoop</a:t>
            </a:r>
            <a:r>
              <a:rPr lang="en-US" dirty="0"/>
              <a:t> offers a software platform that was originally developed by a Yahoo! group. The package enables users to write and run applications over vast amounts of distributed data. Users can easily scale </a:t>
            </a:r>
            <a:r>
              <a:rPr lang="en-US" dirty="0" err="1"/>
              <a:t>Hadoop</a:t>
            </a:r>
            <a:r>
              <a:rPr lang="en-US" dirty="0"/>
              <a:t> to store and process petabytes of data in the web space. </a:t>
            </a:r>
            <a:endParaRPr lang="en-IN" dirty="0"/>
          </a:p>
        </p:txBody>
      </p:sp>
    </p:spTree>
    <p:extLst>
      <p:ext uri="{BB962C8B-B14F-4D97-AF65-F5344CB8AC3E}">
        <p14:creationId xmlns:p14="http://schemas.microsoft.com/office/powerpoint/2010/main" val="817245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different performance metrics in distributed systems </a:t>
            </a:r>
            <a:endParaRPr lang="en-US" dirty="0"/>
          </a:p>
        </p:txBody>
      </p:sp>
      <p:sp>
        <p:nvSpPr>
          <p:cNvPr id="3" name="Content Placeholder 2"/>
          <p:cNvSpPr>
            <a:spLocks noGrp="1"/>
          </p:cNvSpPr>
          <p:nvPr>
            <p:ph idx="1"/>
          </p:nvPr>
        </p:nvSpPr>
        <p:spPr/>
        <p:txBody>
          <a:bodyPr>
            <a:normAutofit/>
          </a:bodyPr>
          <a:lstStyle/>
          <a:p>
            <a:r>
              <a:rPr lang="en-US" dirty="0"/>
              <a:t>System throughput </a:t>
            </a:r>
            <a:endParaRPr lang="en-US" dirty="0" smtClean="0"/>
          </a:p>
          <a:p>
            <a:r>
              <a:rPr lang="en-US" dirty="0"/>
              <a:t>job response time </a:t>
            </a:r>
            <a:r>
              <a:rPr lang="en-US" dirty="0" smtClean="0"/>
              <a:t>network </a:t>
            </a:r>
            <a:r>
              <a:rPr lang="en-US" dirty="0"/>
              <a:t>latency </a:t>
            </a:r>
            <a:endParaRPr lang="en-US" dirty="0" smtClean="0"/>
          </a:p>
          <a:p>
            <a:r>
              <a:rPr lang="en-US" dirty="0" err="1"/>
              <a:t>QoS</a:t>
            </a:r>
            <a:r>
              <a:rPr lang="en-US" dirty="0"/>
              <a:t> for Internet and web services </a:t>
            </a:r>
            <a:endParaRPr lang="en-US" dirty="0" smtClean="0"/>
          </a:p>
          <a:p>
            <a:r>
              <a:rPr lang="en-US" dirty="0"/>
              <a:t>system availability </a:t>
            </a:r>
          </a:p>
          <a:p>
            <a:r>
              <a:rPr lang="en-US" dirty="0" smtClean="0"/>
              <a:t>dependability</a:t>
            </a:r>
          </a:p>
          <a:p>
            <a:r>
              <a:rPr lang="en-US" dirty="0" smtClean="0"/>
              <a:t>security </a:t>
            </a:r>
            <a:r>
              <a:rPr lang="en-US" dirty="0"/>
              <a:t>resilience for system defense against network attacks. </a:t>
            </a:r>
          </a:p>
        </p:txBody>
      </p:sp>
    </p:spTree>
    <p:extLst>
      <p:ext uri="{BB962C8B-B14F-4D97-AF65-F5344CB8AC3E}">
        <p14:creationId xmlns:p14="http://schemas.microsoft.com/office/powerpoint/2010/main" val="20496076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The following dimensions of scalability are characterized in parallel and distributed systems: </a:t>
            </a:r>
          </a:p>
        </p:txBody>
      </p:sp>
      <p:sp>
        <p:nvSpPr>
          <p:cNvPr id="3" name="Content Placeholder 2"/>
          <p:cNvSpPr>
            <a:spLocks noGrp="1"/>
          </p:cNvSpPr>
          <p:nvPr>
            <p:ph idx="1"/>
          </p:nvPr>
        </p:nvSpPr>
        <p:spPr/>
        <p:txBody>
          <a:bodyPr>
            <a:normAutofit fontScale="92500" lnSpcReduction="10000"/>
          </a:bodyPr>
          <a:lstStyle/>
          <a:p>
            <a:pPr algn="just"/>
            <a:r>
              <a:rPr lang="en-US" b="1" dirty="0"/>
              <a:t>Size scalability </a:t>
            </a:r>
            <a:r>
              <a:rPr lang="en-US" dirty="0"/>
              <a:t>This refers to achieving higher performance or more functionality by increasing the machine size. The word “size” refers to adding processors, cache, memory, storage, or I/O channels. </a:t>
            </a:r>
            <a:endParaRPr lang="en-US" dirty="0" smtClean="0"/>
          </a:p>
          <a:p>
            <a:pPr algn="just"/>
            <a:r>
              <a:rPr lang="en-US" b="1" dirty="0"/>
              <a:t>Software scalability </a:t>
            </a:r>
            <a:r>
              <a:rPr lang="en-US" dirty="0"/>
              <a:t>This refers to upgrades in the OS or compilers, adding mathematical and engineering libraries, porting new application software, and installing more user-friendly programming environments. </a:t>
            </a:r>
          </a:p>
        </p:txBody>
      </p:sp>
    </p:spTree>
    <p:extLst>
      <p:ext uri="{BB962C8B-B14F-4D97-AF65-F5344CB8AC3E}">
        <p14:creationId xmlns:p14="http://schemas.microsoft.com/office/powerpoint/2010/main" val="36431910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lgn="just"/>
            <a:r>
              <a:rPr lang="en-US" b="1" dirty="0"/>
              <a:t>Application scalability </a:t>
            </a:r>
            <a:r>
              <a:rPr lang="en-US" dirty="0"/>
              <a:t>This refers to matching problem size scalability with machine size scalability. </a:t>
            </a:r>
            <a:endParaRPr lang="en-US" dirty="0" smtClean="0"/>
          </a:p>
          <a:p>
            <a:pPr algn="just"/>
            <a:r>
              <a:rPr lang="en-US" b="1" dirty="0"/>
              <a:t>Technology scalability </a:t>
            </a:r>
            <a:r>
              <a:rPr lang="en-US" dirty="0"/>
              <a:t>This refers to a system that can adapt to changes in building technologies, such as the component and networking technologies</a:t>
            </a:r>
            <a:r>
              <a:rPr lang="en-US" dirty="0" smtClean="0"/>
              <a:t>.</a:t>
            </a:r>
            <a:r>
              <a:rPr lang="en-US" dirty="0"/>
              <a:t> When scaling a system design with new technology one must consider three aspects: time, space, and heterogeneity. </a:t>
            </a:r>
          </a:p>
        </p:txBody>
      </p:sp>
    </p:spTree>
    <p:extLst>
      <p:ext uri="{BB962C8B-B14F-4D97-AF65-F5344CB8AC3E}">
        <p14:creationId xmlns:p14="http://schemas.microsoft.com/office/powerpoint/2010/main" val="13186264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State Amdahl’s </a:t>
            </a:r>
            <a:r>
              <a:rPr lang="en-US" b="1" dirty="0" smtClean="0"/>
              <a:t>Law</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a:t>Amdahl's Law is a law governing the </a:t>
            </a:r>
            <a:r>
              <a:rPr lang="en-US" i="1" dirty="0"/>
              <a:t>speedup</a:t>
            </a:r>
            <a:r>
              <a:rPr lang="en-US" dirty="0"/>
              <a:t> of using parallel processors on a problem, versus using only one serial processor. Before we examine Amdahl's Law, we should gain a better understanding of what is meant by </a:t>
            </a:r>
            <a:r>
              <a:rPr lang="en-US" i="1" dirty="0"/>
              <a:t>speedup</a:t>
            </a:r>
            <a:r>
              <a:rPr lang="en-US" dirty="0"/>
              <a:t>.</a:t>
            </a:r>
          </a:p>
          <a:p>
            <a:pPr algn="just"/>
            <a:r>
              <a:rPr lang="en-US" b="1" dirty="0"/>
              <a:t>Speedup:</a:t>
            </a:r>
          </a:p>
          <a:p>
            <a:pPr algn="just"/>
            <a:r>
              <a:rPr lang="en-US" dirty="0"/>
              <a:t>The speed of a program is the time it takes the program to </a:t>
            </a:r>
            <a:r>
              <a:rPr lang="en-US" dirty="0" smtClean="0"/>
              <a:t>execute. </a:t>
            </a:r>
            <a:r>
              <a:rPr lang="en-US" dirty="0"/>
              <a:t>This could be measured in any increment of time. Speedup is defined as the time it takes a program to execute in serial (with one processor) divided by the time it takes to execute in parallel (with many processors). The formula for speedup is:</a:t>
            </a:r>
          </a:p>
          <a:p>
            <a:pPr algn="just"/>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5334000"/>
            <a:ext cx="226396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4435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990600"/>
            <a:ext cx="8229600" cy="5638800"/>
          </a:xfrm>
        </p:spPr>
        <p:txBody>
          <a:bodyPr>
            <a:normAutofit fontScale="85000" lnSpcReduction="20000"/>
          </a:bodyPr>
          <a:lstStyle/>
          <a:p>
            <a:pPr algn="just"/>
            <a:r>
              <a:rPr lang="en-US" dirty="0"/>
              <a:t>Where T(j) is the time it takes to execute the program when using j processors. Efficiency is the speedup, divided by the number of processors used. This is an important factor to consider. Due to the cost of multiprocessor super computers, a company wants to get the most bang for their dollar.</a:t>
            </a:r>
          </a:p>
          <a:p>
            <a:pPr algn="just"/>
            <a:r>
              <a:rPr lang="en-US" dirty="0"/>
              <a:t>To explore speedup more, we shall do a bit of analysis. If there are N workers working on a project, we may assume that they would be able to do a job in 1/N time of one worker working alone. Now, if we assume the strictly serial part of the program is performed in B*T(1) time, then the strictly parallel part is performed in ((1-B)*T(1)) / N time. With some substitution and number manipulation, we get the formula for speedup as:</a:t>
            </a:r>
          </a:p>
          <a:p>
            <a:pPr algn="just"/>
            <a:endParaRPr lang="en-IN" dirty="0"/>
          </a:p>
        </p:txBody>
      </p:sp>
    </p:spTree>
    <p:extLst>
      <p:ext uri="{BB962C8B-B14F-4D97-AF65-F5344CB8AC3E}">
        <p14:creationId xmlns:p14="http://schemas.microsoft.com/office/powerpoint/2010/main" val="25842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US" dirty="0"/>
              <a:t>This formula is known as Amdahl's Law</a:t>
            </a:r>
            <a:r>
              <a:rPr lang="en-US" dirty="0" smtClean="0"/>
              <a:t>.</a:t>
            </a:r>
          </a:p>
          <a:p>
            <a:endParaRPr lang="en-US" dirty="0"/>
          </a:p>
          <a:p>
            <a:endParaRPr lang="en-US" dirty="0" smtClean="0"/>
          </a:p>
          <a:p>
            <a:endParaRPr lang="en-US" dirty="0"/>
          </a:p>
          <a:p>
            <a:endParaRPr lang="en-US" dirty="0" smtClean="0"/>
          </a:p>
          <a:p>
            <a:endParaRPr lang="en-US" dirty="0"/>
          </a:p>
          <a:p>
            <a:r>
              <a:rPr lang="en-IN" dirty="0">
                <a:hlinkClick r:id="rId2"/>
              </a:rPr>
              <a:t>https://</a:t>
            </a:r>
            <a:r>
              <a:rPr lang="en-IN" dirty="0" smtClean="0">
                <a:hlinkClick r:id="rId2"/>
              </a:rPr>
              <a:t>www.youtube.com/watch?v=swiwgi5HA0E</a:t>
            </a:r>
            <a:endParaRPr lang="en-IN" dirty="0" smtClean="0"/>
          </a:p>
          <a:p>
            <a:endParaRPr lang="en-IN"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787869"/>
            <a:ext cx="3962400" cy="1707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74252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6" name="Picture 2" descr="https://cse.buffalo.edu/faculty/bina/cs506/lec1/img016.gif"/>
          <p:cNvPicPr>
            <a:picLocks noChangeAspect="1" noChangeArrowheads="1"/>
          </p:cNvPicPr>
          <p:nvPr/>
        </p:nvPicPr>
        <p:blipFill rotWithShape="1">
          <a:blip r:embed="rId2">
            <a:extLst>
              <a:ext uri="{28A0092B-C50C-407E-A947-70E740481C1C}">
                <a14:useLocalDpi xmlns:a14="http://schemas.microsoft.com/office/drawing/2010/main" val="0"/>
              </a:ext>
            </a:extLst>
          </a:blip>
          <a:srcRect b="6509"/>
          <a:stretch/>
        </p:blipFill>
        <p:spPr bwMode="auto">
          <a:xfrm>
            <a:off x="131762" y="152400"/>
            <a:ext cx="8707438" cy="610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174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600" dirty="0"/>
              <a:t/>
            </a:r>
            <a:br>
              <a:rPr lang="en-IN" sz="3600" dirty="0"/>
            </a:br>
            <a:r>
              <a:rPr lang="en-US" sz="3600" dirty="0"/>
              <a:t> </a:t>
            </a:r>
            <a:r>
              <a:rPr lang="en-US" sz="3600" b="1" dirty="0"/>
              <a:t>Applications of HPC and HTC Systems: </a:t>
            </a:r>
            <a:endParaRPr lang="en-IN" sz="3600" dirty="0"/>
          </a:p>
        </p:txBody>
      </p:sp>
      <p:sp>
        <p:nvSpPr>
          <p:cNvPr id="3" name="Content Placeholder 2"/>
          <p:cNvSpPr>
            <a:spLocks noGrp="1"/>
          </p:cNvSpPr>
          <p:nvPr>
            <p:ph idx="1"/>
          </p:nvPr>
        </p:nvSpPr>
        <p:spPr/>
        <p:txBody>
          <a:bodyPr/>
          <a:lstStyle/>
          <a:p>
            <a:endParaRPr lang="en-IN"/>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1700808"/>
            <a:ext cx="8677275" cy="410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3961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Problem with Fixed Workload </a:t>
            </a:r>
          </a:p>
        </p:txBody>
      </p:sp>
      <p:sp>
        <p:nvSpPr>
          <p:cNvPr id="3" name="Content Placeholder 2"/>
          <p:cNvSpPr>
            <a:spLocks noGrp="1"/>
          </p:cNvSpPr>
          <p:nvPr>
            <p:ph idx="1"/>
          </p:nvPr>
        </p:nvSpPr>
        <p:spPr/>
        <p:txBody>
          <a:bodyPr/>
          <a:lstStyle/>
          <a:p>
            <a:pPr algn="just"/>
            <a:r>
              <a:rPr lang="en-US" dirty="0"/>
              <a:t>In Amdahl’s law, we have assumed the same amount of workload for both sequential and parallel execution of the program with a fixed problem size or data set. This was called fixed-workload speedup. </a:t>
            </a:r>
          </a:p>
          <a:p>
            <a:pPr algn="just"/>
            <a:r>
              <a:rPr lang="en-US" dirty="0"/>
              <a:t>To execute a fixed work-load on n processors, parallel processing may lead to a system efficiency defined as follows: </a:t>
            </a:r>
          </a:p>
        </p:txBody>
      </p:sp>
      <p:pic>
        <p:nvPicPr>
          <p:cNvPr id="4" name="Picture 3"/>
          <p:cNvPicPr>
            <a:picLocks noChangeAspect="1"/>
          </p:cNvPicPr>
          <p:nvPr/>
        </p:nvPicPr>
        <p:blipFill>
          <a:blip r:embed="rId2"/>
          <a:stretch>
            <a:fillRect/>
          </a:stretch>
        </p:blipFill>
        <p:spPr>
          <a:xfrm>
            <a:off x="2133600" y="6071537"/>
            <a:ext cx="4335188" cy="474375"/>
          </a:xfrm>
          <a:prstGeom prst="rect">
            <a:avLst/>
          </a:prstGeom>
        </p:spPr>
      </p:pic>
    </p:spTree>
    <p:extLst>
      <p:ext uri="{BB962C8B-B14F-4D97-AF65-F5344CB8AC3E}">
        <p14:creationId xmlns:p14="http://schemas.microsoft.com/office/powerpoint/2010/main" val="6530285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a:t>Very often the system efficiency is rather low, especially when the cluster size is very large. To execute the aforementioned program on a cluster with n = 256 nodes, extremely low efficiency E = 1/[0.25 × 256 + 0.75] = 1.5% is observed. This is because only a few processors (say, 4) are kept busy, while the majority of the nodes are left idling. </a:t>
            </a:r>
          </a:p>
        </p:txBody>
      </p:sp>
    </p:spTree>
    <p:extLst>
      <p:ext uri="{BB962C8B-B14F-4D97-AF65-F5344CB8AC3E}">
        <p14:creationId xmlns:p14="http://schemas.microsoft.com/office/powerpoint/2010/main" val="29310090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 solve scaled problems, users should apply Gustafson’s </a:t>
            </a:r>
            <a:r>
              <a:rPr lang="en-US" dirty="0" smtClean="0"/>
              <a:t>law</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pPr algn="just"/>
            <a:r>
              <a:rPr lang="en-US" dirty="0"/>
              <a:t>To achieve higher efficiency when using a large cluster, we must consider scaling the problem size to match the cluster capability</a:t>
            </a:r>
            <a:r>
              <a:rPr lang="en-US" dirty="0" smtClean="0"/>
              <a:t>. This </a:t>
            </a:r>
            <a:r>
              <a:rPr lang="en-US" dirty="0"/>
              <a:t>leads to the following speedup law proposed by John Gustafson, referred as scaled-workload speedup. Let W be the workload in a given program. When using an n-processor system, the user scales the workload to W′ = αW + (1− α)</a:t>
            </a:r>
            <a:r>
              <a:rPr lang="en-US" dirty="0" err="1"/>
              <a:t>nW.</a:t>
            </a:r>
            <a:r>
              <a:rPr lang="en-US" dirty="0"/>
              <a:t> </a:t>
            </a:r>
            <a:r>
              <a:rPr lang="en-US" dirty="0" smtClean="0"/>
              <a:t>This </a:t>
            </a:r>
            <a:r>
              <a:rPr lang="en-US" dirty="0"/>
              <a:t>scaled workload W′ is essentially the sequential execution time on a single processor. The parallel execution time of a scaled workload W′ on n processors is defined by a scaled-workload speedup as follows: </a:t>
            </a:r>
          </a:p>
        </p:txBody>
      </p:sp>
    </p:spTree>
    <p:extLst>
      <p:ext uri="{BB962C8B-B14F-4D97-AF65-F5344CB8AC3E}">
        <p14:creationId xmlns:p14="http://schemas.microsoft.com/office/powerpoint/2010/main" val="17084932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endParaRPr lang="en-US" dirty="0" smtClean="0"/>
          </a:p>
          <a:p>
            <a:pPr algn="just"/>
            <a:endParaRPr lang="en-US" dirty="0"/>
          </a:p>
          <a:p>
            <a:pPr marL="0" indent="0" algn="just">
              <a:buNone/>
            </a:pPr>
            <a:r>
              <a:rPr lang="en-US" dirty="0" smtClean="0"/>
              <a:t>This </a:t>
            </a:r>
            <a:r>
              <a:rPr lang="en-US" dirty="0"/>
              <a:t>speedup is known as Gustafson’s law. By fixing the parallel execution time at level W, the following efficiency expression is obtained: </a:t>
            </a:r>
          </a:p>
        </p:txBody>
      </p:sp>
      <p:pic>
        <p:nvPicPr>
          <p:cNvPr id="4" name="Picture 3"/>
          <p:cNvPicPr>
            <a:picLocks noChangeAspect="1"/>
          </p:cNvPicPr>
          <p:nvPr/>
        </p:nvPicPr>
        <p:blipFill>
          <a:blip r:embed="rId2"/>
          <a:stretch>
            <a:fillRect/>
          </a:stretch>
        </p:blipFill>
        <p:spPr>
          <a:xfrm>
            <a:off x="326081" y="2057400"/>
            <a:ext cx="8360719" cy="646875"/>
          </a:xfrm>
          <a:prstGeom prst="rect">
            <a:avLst/>
          </a:prstGeom>
        </p:spPr>
      </p:pic>
      <p:pic>
        <p:nvPicPr>
          <p:cNvPr id="5" name="Picture 4"/>
          <p:cNvPicPr>
            <a:picLocks noChangeAspect="1"/>
          </p:cNvPicPr>
          <p:nvPr/>
        </p:nvPicPr>
        <p:blipFill>
          <a:blip r:embed="rId3"/>
          <a:stretch>
            <a:fillRect/>
          </a:stretch>
        </p:blipFill>
        <p:spPr>
          <a:xfrm>
            <a:off x="2133600" y="4876800"/>
            <a:ext cx="4128750" cy="517500"/>
          </a:xfrm>
          <a:prstGeom prst="rect">
            <a:avLst/>
          </a:prstGeom>
        </p:spPr>
      </p:pic>
    </p:spTree>
    <p:extLst>
      <p:ext uri="{BB962C8B-B14F-4D97-AF65-F5344CB8AC3E}">
        <p14:creationId xmlns:p14="http://schemas.microsoft.com/office/powerpoint/2010/main" val="26634991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09600" y="2057400"/>
            <a:ext cx="7741407" cy="506719"/>
          </a:xfrm>
          <a:prstGeom prst="rect">
            <a:avLst/>
          </a:prstGeom>
        </p:spPr>
      </p:pic>
    </p:spTree>
    <p:extLst>
      <p:ext uri="{BB962C8B-B14F-4D97-AF65-F5344CB8AC3E}">
        <p14:creationId xmlns:p14="http://schemas.microsoft.com/office/powerpoint/2010/main" val="42171738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different threats to systems and networks in cyberspace </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a:t>Information leaks lead to a loss of confidentiality. </a:t>
            </a:r>
            <a:endParaRPr lang="en-US" dirty="0" smtClean="0"/>
          </a:p>
          <a:p>
            <a:pPr algn="just"/>
            <a:r>
              <a:rPr lang="en-US" dirty="0" smtClean="0"/>
              <a:t>Loss </a:t>
            </a:r>
            <a:r>
              <a:rPr lang="en-US" dirty="0"/>
              <a:t>of data integrity may be caused by user alteration, Trojan horses, and service spoofing attacks. </a:t>
            </a:r>
            <a:endParaRPr lang="en-US" dirty="0" smtClean="0"/>
          </a:p>
          <a:p>
            <a:pPr algn="just"/>
            <a:r>
              <a:rPr lang="en-US" dirty="0"/>
              <a:t>A denial of service (</a:t>
            </a:r>
            <a:r>
              <a:rPr lang="en-US" dirty="0" err="1"/>
              <a:t>DoS</a:t>
            </a:r>
            <a:r>
              <a:rPr lang="en-US" dirty="0"/>
              <a:t>) results in a loss of system operation and Internet connections. </a:t>
            </a:r>
          </a:p>
          <a:p>
            <a:pPr algn="just"/>
            <a:r>
              <a:rPr lang="en-US" dirty="0"/>
              <a:t>Lack of authentication or authorization leads to attackers’ illegitimate use of computing resources. </a:t>
            </a:r>
            <a:endParaRPr lang="en-US" dirty="0" smtClean="0"/>
          </a:p>
          <a:p>
            <a:pPr algn="just"/>
            <a:r>
              <a:rPr lang="en-US" dirty="0"/>
              <a:t>Malicious intrusions to these systems may destroy valuable hosts, as well as network and storage resources. </a:t>
            </a:r>
          </a:p>
          <a:p>
            <a:pPr algn="just"/>
            <a:r>
              <a:rPr lang="en-US" dirty="0"/>
              <a:t>Internet anomalies found in routers, gateways, and distributed hosts may hinder the acceptance of these public-resource computing services. </a:t>
            </a:r>
          </a:p>
        </p:txBody>
      </p:sp>
    </p:spTree>
    <p:extLst>
      <p:ext uri="{BB962C8B-B14F-4D97-AF65-F5344CB8AC3E}">
        <p14:creationId xmlns:p14="http://schemas.microsoft.com/office/powerpoint/2010/main" val="38806608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52400" y="533400"/>
            <a:ext cx="8665056" cy="5668962"/>
          </a:xfrm>
          <a:prstGeom prst="rect">
            <a:avLst/>
          </a:prstGeom>
        </p:spPr>
      </p:pic>
    </p:spTree>
    <p:extLst>
      <p:ext uri="{BB962C8B-B14F-4D97-AF65-F5344CB8AC3E}">
        <p14:creationId xmlns:p14="http://schemas.microsoft.com/office/powerpoint/2010/main" val="12800065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just"/>
            <a:r>
              <a:rPr lang="en-US" b="1" dirty="0"/>
              <a:t>Application Layer: </a:t>
            </a:r>
            <a:r>
              <a:rPr lang="en-US" dirty="0"/>
              <a:t>Until now, most user applications in science, business, engineering, and financial areas tend to increase a system’s speed or quality. </a:t>
            </a:r>
            <a:endParaRPr lang="en-US" dirty="0" smtClean="0"/>
          </a:p>
          <a:p>
            <a:pPr algn="just"/>
            <a:r>
              <a:rPr lang="en-US" b="1" dirty="0"/>
              <a:t>Middleware Layer: </a:t>
            </a:r>
            <a:r>
              <a:rPr lang="en-US" dirty="0"/>
              <a:t>The middleware layer acts as a bridge between the application layer and the resource layer. This layer provides resource broker, communication service, task analyzer, task scheduler, security access, reliability control, and information service capabilities. </a:t>
            </a:r>
          </a:p>
        </p:txBody>
      </p:sp>
    </p:spTree>
    <p:extLst>
      <p:ext uri="{BB962C8B-B14F-4D97-AF65-F5344CB8AC3E}">
        <p14:creationId xmlns:p14="http://schemas.microsoft.com/office/powerpoint/2010/main" val="5921260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pPr algn="just"/>
            <a:r>
              <a:rPr lang="en-US" b="1" dirty="0"/>
              <a:t>Resource Layer: </a:t>
            </a:r>
            <a:r>
              <a:rPr lang="en-US" dirty="0"/>
              <a:t>The resource layer consists of a wide range of resources including computing nodes and storage units. This layer generally interacts with hardware devices and the operating system; therefore, it is responsible for controlling all distributed resources in distributed computing systems. </a:t>
            </a:r>
            <a:endParaRPr lang="en-US" dirty="0" smtClean="0"/>
          </a:p>
          <a:p>
            <a:pPr algn="just"/>
            <a:r>
              <a:rPr lang="en-US" b="1" dirty="0"/>
              <a:t>Dynamic power management </a:t>
            </a:r>
            <a:r>
              <a:rPr lang="en-US" dirty="0"/>
              <a:t>(DPM) and dynamic voltage-frequency scaling (DVFS) are two popular methods incorporated into recent computer hardware systems. </a:t>
            </a:r>
            <a:endParaRPr lang="en-US" dirty="0" smtClean="0"/>
          </a:p>
          <a:p>
            <a:pPr algn="just"/>
            <a:r>
              <a:rPr lang="en-US" b="1" dirty="0"/>
              <a:t>Network Layer: </a:t>
            </a:r>
            <a:r>
              <a:rPr lang="en-US" dirty="0"/>
              <a:t>Routing and transferring packets and enabling network services to the resource layer are the main responsibility of the network layer in distributed computing systems. </a:t>
            </a:r>
          </a:p>
        </p:txBody>
      </p:sp>
    </p:spTree>
    <p:extLst>
      <p:ext uri="{BB962C8B-B14F-4D97-AF65-F5344CB8AC3E}">
        <p14:creationId xmlns:p14="http://schemas.microsoft.com/office/powerpoint/2010/main" val="3789121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Centralized computing </a:t>
            </a:r>
            <a:endParaRPr lang="en-IN" dirty="0"/>
          </a:p>
        </p:txBody>
      </p:sp>
      <p:sp>
        <p:nvSpPr>
          <p:cNvPr id="3" name="Content Placeholder 2"/>
          <p:cNvSpPr>
            <a:spLocks noGrp="1"/>
          </p:cNvSpPr>
          <p:nvPr>
            <p:ph idx="1"/>
          </p:nvPr>
        </p:nvSpPr>
        <p:spPr/>
        <p:txBody>
          <a:bodyPr/>
          <a:lstStyle/>
          <a:p>
            <a:pPr algn="just"/>
            <a:r>
              <a:rPr lang="en-US" dirty="0"/>
              <a:t>This is a computing paradigm by which all computer resources are centralized in one physical system. All resources (processors, memory, and storage) are fully shared and tightly coupled within one integrated OS. Many data centers and supercomputers are centralized systems, but they are used in parallel, distributed, and cloud computing applications </a:t>
            </a:r>
            <a:endParaRPr lang="en-IN" dirty="0"/>
          </a:p>
        </p:txBody>
      </p:sp>
    </p:spTree>
    <p:extLst>
      <p:ext uri="{BB962C8B-B14F-4D97-AF65-F5344CB8AC3E}">
        <p14:creationId xmlns:p14="http://schemas.microsoft.com/office/powerpoint/2010/main" val="1925701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Parallel computing </a:t>
            </a:r>
            <a:endParaRPr lang="en-IN" dirty="0"/>
          </a:p>
        </p:txBody>
      </p:sp>
      <p:sp>
        <p:nvSpPr>
          <p:cNvPr id="3" name="Content Placeholder 2"/>
          <p:cNvSpPr>
            <a:spLocks noGrp="1"/>
          </p:cNvSpPr>
          <p:nvPr>
            <p:ph idx="1"/>
          </p:nvPr>
        </p:nvSpPr>
        <p:spPr/>
        <p:txBody>
          <a:bodyPr/>
          <a:lstStyle/>
          <a:p>
            <a:pPr algn="just"/>
            <a:r>
              <a:rPr lang="en-US" dirty="0"/>
              <a:t>In parallel computing, all processors are either tightly coupled with centralized shared memory or loosely coupled with distributed memory. </a:t>
            </a:r>
            <a:r>
              <a:rPr lang="en-US" dirty="0" err="1"/>
              <a:t>Interprocessor</a:t>
            </a:r>
            <a:r>
              <a:rPr lang="en-US" dirty="0"/>
              <a:t> communication is accomplished through shared memory or via message passing. </a:t>
            </a:r>
            <a:endParaRPr lang="en-IN" dirty="0"/>
          </a:p>
        </p:txBody>
      </p:sp>
    </p:spTree>
    <p:extLst>
      <p:ext uri="{BB962C8B-B14F-4D97-AF65-F5344CB8AC3E}">
        <p14:creationId xmlns:p14="http://schemas.microsoft.com/office/powerpoint/2010/main" val="1954803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Distributed computing </a:t>
            </a:r>
            <a:endParaRPr lang="en-IN" dirty="0"/>
          </a:p>
        </p:txBody>
      </p:sp>
      <p:sp>
        <p:nvSpPr>
          <p:cNvPr id="3" name="Content Placeholder 2"/>
          <p:cNvSpPr>
            <a:spLocks noGrp="1"/>
          </p:cNvSpPr>
          <p:nvPr>
            <p:ph idx="1"/>
          </p:nvPr>
        </p:nvSpPr>
        <p:spPr/>
        <p:txBody>
          <a:bodyPr/>
          <a:lstStyle/>
          <a:p>
            <a:pPr algn="just"/>
            <a:r>
              <a:rPr lang="en-US" dirty="0"/>
              <a:t>A </a:t>
            </a:r>
            <a:r>
              <a:rPr lang="en-US" i="1" dirty="0"/>
              <a:t>distributed system </a:t>
            </a:r>
            <a:r>
              <a:rPr lang="en-US" dirty="0" smtClean="0"/>
              <a:t>consists </a:t>
            </a:r>
            <a:r>
              <a:rPr lang="en-US" dirty="0"/>
              <a:t>of multiple autonomous computers, each having its own private memory, communicating through a computer network. Information exchange in a distributed system is accomplished through </a:t>
            </a:r>
            <a:r>
              <a:rPr lang="en-US" i="1" dirty="0"/>
              <a:t>message passing</a:t>
            </a:r>
            <a:r>
              <a:rPr lang="en-US" dirty="0"/>
              <a:t>. </a:t>
            </a:r>
            <a:endParaRPr lang="en-IN" dirty="0"/>
          </a:p>
        </p:txBody>
      </p:sp>
    </p:spTree>
    <p:extLst>
      <p:ext uri="{BB962C8B-B14F-4D97-AF65-F5344CB8AC3E}">
        <p14:creationId xmlns:p14="http://schemas.microsoft.com/office/powerpoint/2010/main" val="862110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Cloud computing </a:t>
            </a:r>
            <a:endParaRPr lang="en-IN" dirty="0"/>
          </a:p>
        </p:txBody>
      </p:sp>
      <p:sp>
        <p:nvSpPr>
          <p:cNvPr id="3" name="Content Placeholder 2"/>
          <p:cNvSpPr>
            <a:spLocks noGrp="1"/>
          </p:cNvSpPr>
          <p:nvPr>
            <p:ph idx="1"/>
          </p:nvPr>
        </p:nvSpPr>
        <p:spPr/>
        <p:txBody>
          <a:bodyPr/>
          <a:lstStyle/>
          <a:p>
            <a:pPr algn="just"/>
            <a:r>
              <a:rPr lang="en-US" dirty="0"/>
              <a:t>An </a:t>
            </a:r>
            <a:r>
              <a:rPr lang="en-US" i="1" dirty="0"/>
              <a:t>Internet cloud </a:t>
            </a:r>
            <a:r>
              <a:rPr lang="en-US" dirty="0"/>
              <a:t>of resources can be either a centralized or a distributed computing system. The cloud applies parallel or distributed computing, or both. Clouds can be built with physical or virtualized resources over large data centers that are centralized or distributed. Some authors consider cloud computing to be a form </a:t>
            </a:r>
            <a:r>
              <a:rPr lang="en-US" b="1" dirty="0"/>
              <a:t>of </a:t>
            </a:r>
            <a:r>
              <a:rPr lang="en-US" b="1" i="1" dirty="0"/>
              <a:t>utility computing </a:t>
            </a:r>
            <a:r>
              <a:rPr lang="en-US" dirty="0"/>
              <a:t>or </a:t>
            </a:r>
            <a:r>
              <a:rPr lang="en-US" i="1" dirty="0"/>
              <a:t>service computing. </a:t>
            </a:r>
            <a:endParaRPr lang="en-IN" dirty="0"/>
          </a:p>
        </p:txBody>
      </p:sp>
    </p:spTree>
    <p:extLst>
      <p:ext uri="{BB962C8B-B14F-4D97-AF65-F5344CB8AC3E}">
        <p14:creationId xmlns:p14="http://schemas.microsoft.com/office/powerpoint/2010/main" val="3298928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TotalTime>
  <Words>2704</Words>
  <Application>Microsoft Office PowerPoint</Application>
  <PresentationFormat>On-screen Show (4:3)</PresentationFormat>
  <Paragraphs>125</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Unit I – Chapter 1</vt:lpstr>
      <vt:lpstr>HPC </vt:lpstr>
      <vt:lpstr>HTC</vt:lpstr>
      <vt:lpstr>  Following are design objectives: </vt:lpstr>
      <vt:lpstr>  Applications of HPC and HTC Systems: </vt:lpstr>
      <vt:lpstr>Centralized computing </vt:lpstr>
      <vt:lpstr>Parallel computing </vt:lpstr>
      <vt:lpstr>Distributed computing </vt:lpstr>
      <vt:lpstr>Cloud computing </vt:lpstr>
      <vt:lpstr>Ubiquitous computing </vt:lpstr>
      <vt:lpstr>Internet computing </vt:lpstr>
      <vt:lpstr>Different degrees of parallelism. </vt:lpstr>
      <vt:lpstr>PowerPoint Presentation</vt:lpstr>
      <vt:lpstr>PowerPoint Presentation</vt:lpstr>
      <vt:lpstr>Internet of Things </vt:lpstr>
      <vt:lpstr>Cyber-Physical System </vt:lpstr>
      <vt:lpstr>PowerPoint Presentation</vt:lpstr>
      <vt:lpstr>PowerPoint Presentation</vt:lpstr>
      <vt:lpstr>Computer Cluster </vt:lpstr>
      <vt:lpstr>Architecture</vt:lpstr>
      <vt:lpstr>Grid Computing</vt:lpstr>
      <vt:lpstr>PowerPoint Presentation</vt:lpstr>
      <vt:lpstr>PowerPoint Presentation</vt:lpstr>
      <vt:lpstr>PowerPoint Presentation</vt:lpstr>
      <vt:lpstr>peer-to-peer systems </vt:lpstr>
      <vt:lpstr>Overlay Network</vt:lpstr>
      <vt:lpstr>PowerPoint Presentation</vt:lpstr>
      <vt:lpstr>PowerPoint Presentation</vt:lpstr>
      <vt:lpstr>Internet Clouds </vt:lpstr>
      <vt:lpstr>three service models of cloud </vt:lpstr>
      <vt:lpstr>PowerPoint Presentation</vt:lpstr>
      <vt:lpstr>PowerPoint Presentation</vt:lpstr>
      <vt:lpstr>PowerPoint Presentation</vt:lpstr>
      <vt:lpstr>service oriented architecture(SOA) </vt:lpstr>
      <vt:lpstr>PowerPoint Presentation</vt:lpstr>
      <vt:lpstr>evolution of service oriented architecture </vt:lpstr>
      <vt:lpstr>Compare grids and clouds</vt:lpstr>
      <vt:lpstr>concept of transparent computing environments for computing platforms.</vt:lpstr>
      <vt:lpstr>PowerPoint Presentation</vt:lpstr>
      <vt:lpstr>different programming models for parallel and distributed computing</vt:lpstr>
      <vt:lpstr>PowerPoint Presentation</vt:lpstr>
      <vt:lpstr>PowerPoint Presentation</vt:lpstr>
      <vt:lpstr>different performance metrics in distributed systems </vt:lpstr>
      <vt:lpstr>The following dimensions of scalability are characterized in parallel and distributed systems: </vt:lpstr>
      <vt:lpstr>PowerPoint Presentation</vt:lpstr>
      <vt:lpstr>State Amdahl’s Law</vt:lpstr>
      <vt:lpstr>PowerPoint Presentation</vt:lpstr>
      <vt:lpstr>PowerPoint Presentation</vt:lpstr>
      <vt:lpstr>PowerPoint Presentation</vt:lpstr>
      <vt:lpstr>Problem with Fixed Workload </vt:lpstr>
      <vt:lpstr>PowerPoint Presentation</vt:lpstr>
      <vt:lpstr>To solve scaled problems, users should apply Gustafson’s law</vt:lpstr>
      <vt:lpstr>PowerPoint Presentation</vt:lpstr>
      <vt:lpstr>PowerPoint Presentation</vt:lpstr>
      <vt:lpstr>different threats to systems and networks in cyberspace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I – Chapter 1</dc:title>
  <dc:creator>Vinay</dc:creator>
  <cp:lastModifiedBy>Vinay</cp:lastModifiedBy>
  <cp:revision>48</cp:revision>
  <dcterms:created xsi:type="dcterms:W3CDTF">2019-02-14T13:57:29Z</dcterms:created>
  <dcterms:modified xsi:type="dcterms:W3CDTF">2019-03-07T14:26:32Z</dcterms:modified>
</cp:coreProperties>
</file>