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05E8-05FA-468E-952F-9A0B2DA1EDC1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6357-A525-46FA-AD23-B0351333B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837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05E8-05FA-468E-952F-9A0B2DA1EDC1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6357-A525-46FA-AD23-B0351333B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754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05E8-05FA-468E-952F-9A0B2DA1EDC1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6357-A525-46FA-AD23-B0351333B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197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05E8-05FA-468E-952F-9A0B2DA1EDC1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6357-A525-46FA-AD23-B0351333B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52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05E8-05FA-468E-952F-9A0B2DA1EDC1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6357-A525-46FA-AD23-B0351333B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527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05E8-05FA-468E-952F-9A0B2DA1EDC1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6357-A525-46FA-AD23-B0351333B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422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05E8-05FA-468E-952F-9A0B2DA1EDC1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6357-A525-46FA-AD23-B0351333B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859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05E8-05FA-468E-952F-9A0B2DA1EDC1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6357-A525-46FA-AD23-B0351333B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71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05E8-05FA-468E-952F-9A0B2DA1EDC1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6357-A525-46FA-AD23-B0351333B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559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05E8-05FA-468E-952F-9A0B2DA1EDC1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6357-A525-46FA-AD23-B0351333B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51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05E8-05FA-468E-952F-9A0B2DA1EDC1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46357-A525-46FA-AD23-B0351333B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834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105E8-05FA-468E-952F-9A0B2DA1EDC1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46357-A525-46FA-AD23-B0351333B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353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Unit </a:t>
            </a:r>
            <a:r>
              <a:rPr lang="en-US" smtClean="0"/>
              <a:t>II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Chapter 1: </a:t>
            </a:r>
            <a:r>
              <a:rPr lang="en-US" dirty="0">
                <a:solidFill>
                  <a:schemeClr val="tx1"/>
                </a:solidFill>
              </a:rPr>
              <a:t>Minimizing Power Usage</a:t>
            </a:r>
          </a:p>
        </p:txBody>
      </p:sp>
    </p:spTree>
    <p:extLst>
      <p:ext uri="{BB962C8B-B14F-4D97-AF65-F5344CB8AC3E}">
        <p14:creationId xmlns:p14="http://schemas.microsoft.com/office/powerpoint/2010/main" xmlns="" val="2547653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Bigger Drives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Another </a:t>
            </a:r>
            <a:r>
              <a:rPr lang="en-US" dirty="0"/>
              <a:t>technological boon that can help you conserve power is to ditch all your </a:t>
            </a:r>
            <a:r>
              <a:rPr lang="en-US" dirty="0" smtClean="0"/>
              <a:t>older, smaller </a:t>
            </a:r>
            <a:r>
              <a:rPr lang="en-US" dirty="0"/>
              <a:t>hard drives and install a new, bigger one.</a:t>
            </a:r>
          </a:p>
          <a:p>
            <a:pPr algn="just"/>
            <a:r>
              <a:rPr lang="en-US" dirty="0"/>
              <a:t>Serial ATA (SATA) drives use about 50 percent less power per terabyte (TB) than </a:t>
            </a:r>
            <a:r>
              <a:rPr lang="en-US" dirty="0" err="1" smtClean="0"/>
              <a:t>Fibre</a:t>
            </a:r>
            <a:r>
              <a:rPr lang="en-US" dirty="0" smtClean="0"/>
              <a:t> Channel </a:t>
            </a:r>
            <a:r>
              <a:rPr lang="en-US" dirty="0"/>
              <a:t>drives. They are also higher in storage density, which also helps reduce </a:t>
            </a:r>
            <a:r>
              <a:rPr lang="en-US" dirty="0" smtClean="0"/>
              <a:t>power consumption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040860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Involving Your Utility Company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Sellback </a:t>
            </a:r>
            <a:r>
              <a:rPr lang="en-US" dirty="0" smtClean="0"/>
              <a:t>Opportunities</a:t>
            </a:r>
          </a:p>
          <a:p>
            <a:pPr algn="just"/>
            <a:r>
              <a:rPr lang="en-US" dirty="0"/>
              <a:t>If your organization is considering relying on the sun for its power, and possibly to </a:t>
            </a:r>
            <a:r>
              <a:rPr lang="en-US" dirty="0" smtClean="0"/>
              <a:t>sell back </a:t>
            </a:r>
            <a:r>
              <a:rPr lang="en-US" dirty="0"/>
              <a:t>power to the utility company, you’ll need a few things: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/>
              <a:t>Photovoltaic panels </a:t>
            </a:r>
            <a:r>
              <a:rPr lang="en-US" dirty="0"/>
              <a:t>These panels absorb solar radiation. They are made of </a:t>
            </a:r>
            <a:r>
              <a:rPr lang="en-US" dirty="0" smtClean="0"/>
              <a:t>silicon and </a:t>
            </a:r>
            <a:r>
              <a:rPr lang="en-US" dirty="0"/>
              <a:t>coated with tempered glass. Panels are typically </a:t>
            </a:r>
            <a:r>
              <a:rPr lang="en-US" dirty="0" smtClean="0"/>
              <a:t>mounted </a:t>
            </a:r>
            <a:r>
              <a:rPr lang="en-US" dirty="0"/>
              <a:t>on the roof or on </a:t>
            </a:r>
            <a:r>
              <a:rPr lang="en-US" dirty="0" smtClean="0"/>
              <a:t>a free-standing </a:t>
            </a:r>
            <a:r>
              <a:rPr lang="en-US" dirty="0"/>
              <a:t>pole.</a:t>
            </a:r>
          </a:p>
        </p:txBody>
      </p:sp>
    </p:spTree>
    <p:extLst>
      <p:ext uri="{BB962C8B-B14F-4D97-AF65-F5344CB8AC3E}">
        <p14:creationId xmlns:p14="http://schemas.microsoft.com/office/powerpoint/2010/main" xmlns="" val="1732008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730" y="1143000"/>
            <a:ext cx="8012696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65385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Low-Power 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PCs</a:t>
            </a:r>
          </a:p>
          <a:p>
            <a:r>
              <a:rPr lang="en-US" dirty="0"/>
              <a:t>Windows-based PCs are the backbone of industry. Sure, there are some Macs and </a:t>
            </a:r>
            <a:r>
              <a:rPr lang="en-US" dirty="0" smtClean="0"/>
              <a:t>Linux boxes </a:t>
            </a:r>
            <a:r>
              <a:rPr lang="en-US" dirty="0"/>
              <a:t>out there, but most companies run on Windows. There aren’t too many </a:t>
            </a:r>
            <a:r>
              <a:rPr lang="en-US" dirty="0" smtClean="0"/>
              <a:t>low-power models </a:t>
            </a:r>
            <a:r>
              <a:rPr lang="en-US" dirty="0"/>
              <a:t>out there, but 2008 saw a number of new models </a:t>
            </a:r>
            <a:r>
              <a:rPr lang="en-US" dirty="0" smtClean="0"/>
              <a:t>introduced.</a:t>
            </a:r>
          </a:p>
          <a:p>
            <a:r>
              <a:rPr lang="en-US" b="1" dirty="0" smtClean="0"/>
              <a:t>Intel</a:t>
            </a:r>
          </a:p>
          <a:p>
            <a:r>
              <a:rPr lang="en-US" b="1" dirty="0" smtClean="0"/>
              <a:t>HP</a:t>
            </a:r>
          </a:p>
          <a:p>
            <a:r>
              <a:rPr lang="en-US" b="1" dirty="0" smtClean="0"/>
              <a:t>Linux</a:t>
            </a:r>
          </a:p>
          <a:p>
            <a:r>
              <a:rPr lang="en-US" b="1" dirty="0" err="1" smtClean="0"/>
              <a:t>NorhTec</a:t>
            </a:r>
            <a:r>
              <a:rPr lang="en-US" dirty="0" smtClean="0"/>
              <a:t>: The </a:t>
            </a:r>
            <a:r>
              <a:rPr lang="en-US" dirty="0"/>
              <a:t>Bangkok-based </a:t>
            </a:r>
            <a:r>
              <a:rPr lang="en-US" dirty="0" err="1"/>
              <a:t>NorhTec</a:t>
            </a:r>
            <a:r>
              <a:rPr lang="en-US" dirty="0"/>
              <a:t> offers a tiny PC (for less than US$100) capable of </a:t>
            </a:r>
            <a:r>
              <a:rPr lang="en-US" dirty="0" smtClean="0"/>
              <a:t>running Puppy </a:t>
            </a:r>
            <a:r>
              <a:rPr lang="en-US" dirty="0"/>
              <a:t>and other lightweight Linux distributions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Excito</a:t>
            </a:r>
            <a:r>
              <a:rPr lang="en-US" b="1" dirty="0" smtClean="0"/>
              <a:t>: </a:t>
            </a:r>
            <a:r>
              <a:rPr lang="en-US" dirty="0" smtClean="0"/>
              <a:t>Swedish </a:t>
            </a:r>
            <a:r>
              <a:rPr lang="en-US" dirty="0"/>
              <a:t>company </a:t>
            </a:r>
            <a:r>
              <a:rPr lang="en-US" dirty="0" err="1"/>
              <a:t>Excito</a:t>
            </a:r>
            <a:r>
              <a:rPr lang="en-US" dirty="0"/>
              <a:t> offers a low-power, quiet Linux file and print server based on</a:t>
            </a:r>
          </a:p>
          <a:p>
            <a:r>
              <a:rPr lang="en-US" b="1" dirty="0" err="1"/>
              <a:t>Debian</a:t>
            </a:r>
            <a:r>
              <a:rPr lang="en-US" b="1" dirty="0"/>
              <a:t> Linux.</a:t>
            </a:r>
          </a:p>
        </p:txBody>
      </p:sp>
    </p:spTree>
    <p:extLst>
      <p:ext uri="{BB962C8B-B14F-4D97-AF65-F5344CB8AC3E}">
        <p14:creationId xmlns:p14="http://schemas.microsoft.com/office/powerpoint/2010/main" xmlns="" val="4234379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The big power draw is your server room, that’s no secret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b="1" dirty="0"/>
              <a:t>Servers</a:t>
            </a:r>
          </a:p>
          <a:p>
            <a:pPr algn="just"/>
            <a:r>
              <a:rPr lang="en-US" dirty="0"/>
              <a:t>You can reduce the amount of energy your servers use by deploying blade servers and </a:t>
            </a:r>
            <a:r>
              <a:rPr lang="en-US" dirty="0" smtClean="0"/>
              <a:t>by virtualizing </a:t>
            </a:r>
            <a:r>
              <a:rPr lang="en-US" dirty="0"/>
              <a:t>your servers.</a:t>
            </a:r>
          </a:p>
          <a:p>
            <a:pPr algn="just"/>
            <a:r>
              <a:rPr lang="en-US" dirty="0"/>
              <a:t>Blades are entire computers contained on a card that can be inserted into a larger device.</a:t>
            </a:r>
          </a:p>
          <a:p>
            <a:pPr algn="just"/>
            <a:r>
              <a:rPr lang="en-US" dirty="0"/>
              <a:t>As such, rather than one server taking an entire rack, 20 blades can be installed into one unit.</a:t>
            </a:r>
          </a:p>
        </p:txBody>
      </p:sp>
    </p:spTree>
    <p:extLst>
      <p:ext uri="{BB962C8B-B14F-4D97-AF65-F5344CB8AC3E}">
        <p14:creationId xmlns:p14="http://schemas.microsoft.com/office/powerpoint/2010/main" xmlns="" val="1180708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Ask.com has taken a unique tack in its efforts to maximize what its servers do and what </a:t>
            </a:r>
            <a:r>
              <a:rPr lang="en-US" dirty="0" smtClean="0"/>
              <a:t>it gets </a:t>
            </a:r>
            <a:r>
              <a:rPr lang="en-US" dirty="0"/>
              <a:t>from them in return. The company asked its server vendor, Dell, to build servers that </a:t>
            </a:r>
            <a:r>
              <a:rPr lang="en-US" dirty="0" smtClean="0"/>
              <a:t>are customized </a:t>
            </a:r>
            <a:r>
              <a:rPr lang="en-US" dirty="0"/>
              <a:t>for its very specific functions. That is, each server is built with specific </a:t>
            </a:r>
            <a:r>
              <a:rPr lang="en-US" dirty="0" smtClean="0"/>
              <a:t>memory, processors</a:t>
            </a:r>
            <a:r>
              <a:rPr lang="en-US" dirty="0"/>
              <a:t>, disk space, and power supplies, all tuned to the application the server supports.</a:t>
            </a:r>
          </a:p>
        </p:txBody>
      </p:sp>
    </p:spTree>
    <p:extLst>
      <p:ext uri="{BB962C8B-B14F-4D97-AF65-F5344CB8AC3E}">
        <p14:creationId xmlns:p14="http://schemas.microsoft.com/office/powerpoint/2010/main" xmlns="" val="2939048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1140" y="568036"/>
            <a:ext cx="868426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36901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Polling: </a:t>
            </a:r>
            <a:r>
              <a:rPr lang="en-US" i="1" dirty="0"/>
              <a:t>If a computer is in an idle state, allow it to remain idle as much as possible. The more </a:t>
            </a:r>
            <a:r>
              <a:rPr lang="en-US" i="1" dirty="0" smtClean="0"/>
              <a:t>the computer </a:t>
            </a:r>
            <a:r>
              <a:rPr lang="en-US" i="1" dirty="0"/>
              <a:t>wakes up (for polling or from someone moving the mouse), the more energy it </a:t>
            </a:r>
            <a:r>
              <a:rPr lang="en-US" i="1" dirty="0" smtClean="0"/>
              <a:t>will consume.</a:t>
            </a:r>
          </a:p>
          <a:p>
            <a:pPr algn="just"/>
            <a:r>
              <a:rPr lang="en-US" dirty="0"/>
              <a:t>Turn Off Unused </a:t>
            </a:r>
            <a:r>
              <a:rPr lang="en-US" dirty="0" smtClean="0"/>
              <a:t>Devices</a:t>
            </a:r>
          </a:p>
          <a:p>
            <a:pPr algn="just"/>
            <a:r>
              <a:rPr lang="en-US" dirty="0"/>
              <a:t>Use Large </a:t>
            </a:r>
            <a:r>
              <a:rPr lang="en-US" dirty="0" smtClean="0"/>
              <a:t>Buffers</a:t>
            </a:r>
          </a:p>
          <a:p>
            <a:pPr algn="just"/>
            <a:r>
              <a:rPr lang="en-US" dirty="0" smtClean="0"/>
              <a:t>Storage</a:t>
            </a:r>
          </a:p>
          <a:p>
            <a:pPr algn="just"/>
            <a:r>
              <a:rPr lang="en-US" dirty="0"/>
              <a:t>Green </a:t>
            </a:r>
            <a:r>
              <a:rPr lang="en-US" dirty="0" smtClean="0"/>
              <a:t>Drives: </a:t>
            </a:r>
            <a:r>
              <a:rPr lang="en-US" dirty="0"/>
              <a:t>Western Digital is a major producer of green hard drives and estimates that its </a:t>
            </a:r>
            <a:r>
              <a:rPr lang="en-US" dirty="0" smtClean="0"/>
              <a:t>green drives </a:t>
            </a:r>
            <a:r>
              <a:rPr lang="en-US" dirty="0"/>
              <a:t>can shave off US$10 per drive, per year in electricity costs.</a:t>
            </a:r>
          </a:p>
        </p:txBody>
      </p:sp>
    </p:spTree>
    <p:extLst>
      <p:ext uri="{BB962C8B-B14F-4D97-AF65-F5344CB8AC3E}">
        <p14:creationId xmlns:p14="http://schemas.microsoft.com/office/powerpoint/2010/main" xmlns="" val="29481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Problems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5332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Power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4525963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Servers: </a:t>
            </a:r>
            <a:r>
              <a:rPr lang="en-US" sz="2400" dirty="0"/>
              <a:t>To monitor power consumption yourself, you need to use power-monitoring </a:t>
            </a:r>
            <a:r>
              <a:rPr lang="en-US" sz="2400" dirty="0" smtClean="0"/>
              <a:t>software. Without </a:t>
            </a:r>
            <a:r>
              <a:rPr lang="en-US" sz="2400" dirty="0"/>
              <a:t>knowledge of where you’re starting, it’s impossible to tell how much of a </a:t>
            </a:r>
            <a:r>
              <a:rPr lang="en-US" sz="2400" dirty="0" smtClean="0"/>
              <a:t>problem you </a:t>
            </a:r>
            <a:r>
              <a:rPr lang="en-US" sz="2400" dirty="0"/>
              <a:t>have and to what degree your fixes are helping.</a:t>
            </a:r>
          </a:p>
          <a:p>
            <a:pPr algn="just"/>
            <a:r>
              <a:rPr lang="en-US" sz="2400" dirty="0"/>
              <a:t>Several vendors offer tools that help monitor datacenter power. For instance, </a:t>
            </a:r>
            <a:r>
              <a:rPr lang="en-US" sz="2400" dirty="0" smtClean="0"/>
              <a:t>IBM’s </a:t>
            </a:r>
            <a:r>
              <a:rPr lang="en-US" sz="2400" dirty="0" err="1" smtClean="0"/>
              <a:t>PowerExecutive</a:t>
            </a:r>
            <a:r>
              <a:rPr lang="en-US" sz="2400" dirty="0" smtClean="0"/>
              <a:t> </a:t>
            </a:r>
            <a:r>
              <a:rPr lang="en-US" sz="2400" dirty="0"/>
              <a:t>provides the tools needed to monitor and manage power </a:t>
            </a:r>
            <a:r>
              <a:rPr lang="en-US" sz="2400" dirty="0" smtClean="0"/>
              <a:t>consumption accurately</a:t>
            </a:r>
            <a:r>
              <a:rPr lang="en-US" sz="2400" dirty="0"/>
              <a:t>. It can measure real-time power consumption and heat emission by individual </a:t>
            </a:r>
            <a:r>
              <a:rPr lang="en-US" sz="2400" dirty="0" smtClean="0"/>
              <a:t>server, server </a:t>
            </a:r>
            <a:r>
              <a:rPr lang="en-US" sz="2400" dirty="0"/>
              <a:t>group, or location. </a:t>
            </a:r>
            <a:endParaRPr lang="en-US" sz="2400" dirty="0" smtClean="0"/>
          </a:p>
          <a:p>
            <a:pPr algn="just"/>
            <a:r>
              <a:rPr lang="en-US" sz="2400" dirty="0" smtClean="0"/>
              <a:t>It </a:t>
            </a:r>
            <a:r>
              <a:rPr lang="en-US" sz="2400" dirty="0"/>
              <a:t>allows for the optimization of energy use and the lowering of </a:t>
            </a:r>
            <a:r>
              <a:rPr lang="en-US" sz="2400" dirty="0" smtClean="0"/>
              <a:t>power consumption </a:t>
            </a:r>
            <a:r>
              <a:rPr lang="en-US" sz="2400" dirty="0"/>
              <a:t>when low utilization can provide cost savings. These power monitoring </a:t>
            </a:r>
            <a:r>
              <a:rPr lang="en-US" sz="2400" dirty="0" smtClean="0"/>
              <a:t>and management </a:t>
            </a:r>
            <a:r>
              <a:rPr lang="en-US" sz="2400" dirty="0"/>
              <a:t>capabilities are an important tool in achieving energy efficiency in the datacenter.</a:t>
            </a:r>
          </a:p>
        </p:txBody>
      </p:sp>
    </p:spTree>
    <p:extLst>
      <p:ext uri="{BB962C8B-B14F-4D97-AF65-F5344CB8AC3E}">
        <p14:creationId xmlns:p14="http://schemas.microsoft.com/office/powerpoint/2010/main" xmlns="" val="2523811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Low-Cost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Kill A </a:t>
            </a:r>
            <a:r>
              <a:rPr lang="en-US" dirty="0" smtClean="0"/>
              <a:t>Watt:</a:t>
            </a:r>
            <a:endParaRPr lang="en-US" dirty="0"/>
          </a:p>
          <a:p>
            <a:pPr algn="just"/>
            <a:r>
              <a:rPr lang="en-US" dirty="0"/>
              <a:t>The Kill A Watt device is a US$25 product that you plug into the wall and then plug </a:t>
            </a:r>
            <a:r>
              <a:rPr lang="en-US" dirty="0" smtClean="0"/>
              <a:t>your computer </a:t>
            </a:r>
            <a:r>
              <a:rPr lang="en-US" dirty="0"/>
              <a:t>or monitor into the device. The result is that it will show you how much </a:t>
            </a:r>
            <a:r>
              <a:rPr lang="en-US" dirty="0" smtClean="0"/>
              <a:t>power your </a:t>
            </a:r>
            <a:r>
              <a:rPr lang="en-US" dirty="0"/>
              <a:t>device is using.</a:t>
            </a:r>
          </a:p>
          <a:p>
            <a:pPr algn="just"/>
            <a:r>
              <a:rPr lang="en-US" dirty="0"/>
              <a:t>True, it’s not really practical in an environment with hundreds of workstations to </a:t>
            </a:r>
            <a:r>
              <a:rPr lang="en-US" dirty="0" smtClean="0"/>
              <a:t>run around </a:t>
            </a:r>
            <a:r>
              <a:rPr lang="en-US" dirty="0"/>
              <a:t>and plug in this device. However, assuming all the devices’ settings are the </a:t>
            </a:r>
            <a:r>
              <a:rPr lang="en-US" dirty="0" smtClean="0"/>
              <a:t>same (or </a:t>
            </a:r>
            <a:r>
              <a:rPr lang="en-US" dirty="0"/>
              <a:t>similar), you can measure a couple workstations and make some easy (and </a:t>
            </a:r>
            <a:r>
              <a:rPr lang="en-US" dirty="0" smtClean="0"/>
              <a:t>inexpensive) assumptions </a:t>
            </a:r>
            <a:r>
              <a:rPr lang="en-US" dirty="0"/>
              <a:t>about power usage.</a:t>
            </a:r>
          </a:p>
        </p:txBody>
      </p:sp>
    </p:spTree>
    <p:extLst>
      <p:ext uri="{BB962C8B-B14F-4D97-AF65-F5344CB8AC3E}">
        <p14:creationId xmlns:p14="http://schemas.microsoft.com/office/powerpoint/2010/main" xmlns="" val="2090572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655" y="0"/>
            <a:ext cx="8520545" cy="679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32319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Calculator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/>
              <a:t>Tech </a:t>
            </a:r>
            <a:r>
              <a:rPr lang="en-US" sz="2400" dirty="0"/>
              <a:t>Republic offers a free worksheet to help you determine various costs for </a:t>
            </a:r>
            <a:r>
              <a:rPr lang="en-US" sz="2400" dirty="0" smtClean="0"/>
              <a:t>monitor power</a:t>
            </a:r>
            <a:r>
              <a:rPr lang="en-US" sz="2400" dirty="0"/>
              <a:t>. It allows you to do the following:</a:t>
            </a:r>
          </a:p>
          <a:p>
            <a:pPr marL="0" indent="0" algn="just">
              <a:buNone/>
            </a:pPr>
            <a:r>
              <a:rPr lang="en-US" sz="2400" dirty="0"/>
              <a:t>• Determine how much you spend on electricity to power your existing monitors.</a:t>
            </a:r>
          </a:p>
          <a:p>
            <a:pPr marL="0" indent="0" algn="just">
              <a:buNone/>
            </a:pPr>
            <a:r>
              <a:rPr lang="en-US" sz="2400" dirty="0"/>
              <a:t>• Compare new LCD and CRT monitors to determine which option is less expensive.</a:t>
            </a:r>
          </a:p>
          <a:p>
            <a:pPr marL="0" indent="0" algn="just">
              <a:buNone/>
            </a:pPr>
            <a:r>
              <a:rPr lang="en-US" sz="2400" dirty="0"/>
              <a:t>• Compare different models of the same type of monitor to determine which </a:t>
            </a:r>
            <a:r>
              <a:rPr lang="en-US" sz="2400" dirty="0" smtClean="0"/>
              <a:t>one carries </a:t>
            </a:r>
            <a:r>
              <a:rPr lang="en-US" sz="2400" dirty="0"/>
              <a:t>the lowest total cost, when power is considered.</a:t>
            </a:r>
          </a:p>
          <a:p>
            <a:pPr marL="0" indent="0" algn="just">
              <a:buNone/>
            </a:pPr>
            <a:r>
              <a:rPr lang="en-US" sz="2400" dirty="0"/>
              <a:t>• Compare the same monitor under two different operating scenarios. For </a:t>
            </a:r>
            <a:r>
              <a:rPr lang="en-US" sz="2400" dirty="0" smtClean="0"/>
              <a:t>example, see </a:t>
            </a:r>
            <a:r>
              <a:rPr lang="en-US" sz="2400" dirty="0"/>
              <a:t>how much cost savings you could achieve by implementing a monitor’s </a:t>
            </a:r>
            <a:r>
              <a:rPr lang="en-US" sz="2400" dirty="0" smtClean="0"/>
              <a:t>sleep mode </a:t>
            </a:r>
            <a:r>
              <a:rPr lang="en-US" sz="2400" dirty="0"/>
              <a:t>instead of leaving it running at full power when not in use.</a:t>
            </a:r>
          </a:p>
        </p:txBody>
      </p:sp>
    </p:spTree>
    <p:extLst>
      <p:ext uri="{BB962C8B-B14F-4D97-AF65-F5344CB8AC3E}">
        <p14:creationId xmlns:p14="http://schemas.microsoft.com/office/powerpoint/2010/main" xmlns="" val="4213648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Power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4525963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Data </a:t>
            </a:r>
            <a:r>
              <a:rPr lang="en-US" sz="2400" dirty="0" smtClean="0"/>
              <a:t>De-Duplication: </a:t>
            </a:r>
          </a:p>
          <a:p>
            <a:pPr algn="just"/>
            <a:r>
              <a:rPr lang="en-US" sz="2400" dirty="0"/>
              <a:t>The mantra of computer use has been (and likely will continue to be) “Back up your data</a:t>
            </a:r>
            <a:r>
              <a:rPr lang="en-US" sz="2400" dirty="0" smtClean="0"/>
              <a:t>.” And </a:t>
            </a:r>
            <a:r>
              <a:rPr lang="en-US" sz="2400" dirty="0"/>
              <a:t>that’s good advice. It’s like “Wear your seatbelt</a:t>
            </a:r>
            <a:r>
              <a:rPr lang="en-US" sz="2400" dirty="0" smtClean="0"/>
              <a:t>”. So-called </a:t>
            </a:r>
            <a:r>
              <a:rPr lang="en-US" sz="2400" dirty="0"/>
              <a:t>“data de-duplication” is a tool for reducing storage and bandwidth </a:t>
            </a:r>
            <a:r>
              <a:rPr lang="en-US" sz="2400" dirty="0" smtClean="0"/>
              <a:t>consumed from </a:t>
            </a:r>
            <a:r>
              <a:rPr lang="en-US" sz="2400" dirty="0"/>
              <a:t>disk-based backup. By eliminating the need to constantly back up the same file </a:t>
            </a:r>
            <a:r>
              <a:rPr lang="en-US" sz="2400" dirty="0" smtClean="0"/>
              <a:t>over and </a:t>
            </a:r>
            <a:r>
              <a:rPr lang="en-US" sz="2400" dirty="0"/>
              <a:t>over again, backup storage consumption is reduced 10 to 50 times. Because less data </a:t>
            </a:r>
            <a:r>
              <a:rPr lang="en-US" sz="2400" dirty="0" smtClean="0"/>
              <a:t>is sent </a:t>
            </a:r>
            <a:r>
              <a:rPr lang="en-US" sz="2400" dirty="0"/>
              <a:t>across your network, overall bandwidth consumption is reduced by almost 500 times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/>
              <a:t>The obvious benefit is freeing up storage space, but there are energy implications </a:t>
            </a:r>
            <a:r>
              <a:rPr lang="en-US" sz="2400" dirty="0" smtClean="0"/>
              <a:t>that affect </a:t>
            </a:r>
            <a:r>
              <a:rPr lang="en-US" sz="2400" dirty="0"/>
              <a:t>your corporate ledger. Reducing the number of data copies reduces storage </a:t>
            </a:r>
            <a:r>
              <a:rPr lang="en-US" sz="2400" dirty="0" smtClean="0"/>
              <a:t>capacity needs </a:t>
            </a:r>
            <a:r>
              <a:rPr lang="en-US" sz="2400" dirty="0"/>
              <a:t>and storage power consumption. Further, once data storage has been </a:t>
            </a:r>
            <a:r>
              <a:rPr lang="en-US" sz="2400" dirty="0" smtClean="0"/>
              <a:t>reduced, snapshots </a:t>
            </a:r>
            <a:r>
              <a:rPr lang="en-US" sz="2400" dirty="0"/>
              <a:t>and other copies from high-performance disks can be shifted to </a:t>
            </a:r>
            <a:r>
              <a:rPr lang="en-US" sz="2400" dirty="0" smtClean="0"/>
              <a:t>lower-performance, energy-efficient disks.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608799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869344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98018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/>
              <a:t>Storage</a:t>
            </a:r>
          </a:p>
          <a:p>
            <a:pPr algn="just"/>
            <a:r>
              <a:rPr lang="en-US" dirty="0"/>
              <a:t>If your organization uses a lot of direct-attached storage, you will see a huge power </a:t>
            </a:r>
            <a:r>
              <a:rPr lang="en-US" dirty="0" smtClean="0"/>
              <a:t>savings if </a:t>
            </a:r>
            <a:r>
              <a:rPr lang="en-US" dirty="0"/>
              <a:t>you switch over to a storage area network (SAN). By removing file servers, you see </a:t>
            </a:r>
            <a:r>
              <a:rPr lang="en-US" dirty="0" smtClean="0"/>
              <a:t>an instant </a:t>
            </a:r>
            <a:r>
              <a:rPr lang="en-US" dirty="0"/>
              <a:t>reduction in power usage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Management</a:t>
            </a:r>
          </a:p>
          <a:p>
            <a:pPr algn="just"/>
            <a:r>
              <a:rPr lang="en-US" dirty="0"/>
              <a:t>In most organizations, computers are used for just 4 hours a day. The additional 20 </a:t>
            </a:r>
            <a:r>
              <a:rPr lang="en-US" dirty="0" smtClean="0"/>
              <a:t>hours, those </a:t>
            </a:r>
            <a:r>
              <a:rPr lang="en-US" dirty="0"/>
              <a:t>idle machines are still using energy.</a:t>
            </a:r>
          </a:p>
          <a:p>
            <a:pPr algn="just"/>
            <a:r>
              <a:rPr lang="en-US" dirty="0"/>
              <a:t>Some estimates say that 65 percent of the energy used by computers and monitors </a:t>
            </a:r>
            <a:r>
              <a:rPr lang="en-US" dirty="0" smtClean="0"/>
              <a:t>is wasted </a:t>
            </a:r>
            <a:r>
              <a:rPr lang="en-US" dirty="0"/>
              <a:t>because workers don’t turn off computers when they leave for the day. </a:t>
            </a:r>
            <a:r>
              <a:rPr lang="en-US" dirty="0" smtClean="0"/>
              <a:t>Additionally, half </a:t>
            </a:r>
            <a:r>
              <a:rPr lang="en-US" dirty="0"/>
              <a:t>of computer monitors do not have a power management scheme applied, so </a:t>
            </a:r>
            <a:r>
              <a:rPr lang="en-US" dirty="0" smtClean="0"/>
              <a:t>more money </a:t>
            </a:r>
            <a:r>
              <a:rPr lang="en-US" dirty="0"/>
              <a:t>is wasted when they fail to automatically switch off</a:t>
            </a:r>
            <a:r>
              <a:rPr lang="en-US" dirty="0" smtClean="0"/>
              <a:t>.</a:t>
            </a:r>
          </a:p>
          <a:p>
            <a:r>
              <a:rPr lang="en-US" dirty="0"/>
              <a:t>A number of utilities are available that enable system administrators to easily </a:t>
            </a:r>
            <a:r>
              <a:rPr lang="en-US" dirty="0" smtClean="0"/>
              <a:t>manage power </a:t>
            </a:r>
            <a:r>
              <a:rPr lang="en-US" dirty="0"/>
              <a:t>settings. These utilities usually enable sleep features built into prevalent </a:t>
            </a:r>
            <a:r>
              <a:rPr lang="en-US" dirty="0" smtClean="0"/>
              <a:t>operating systems </a:t>
            </a:r>
            <a:r>
              <a:rPr lang="en-US" dirty="0"/>
              <a:t>and allow a computer to go into low-power-consuming sleep mode.</a:t>
            </a:r>
          </a:p>
        </p:txBody>
      </p:sp>
    </p:spTree>
    <p:extLst>
      <p:ext uri="{BB962C8B-B14F-4D97-AF65-F5344CB8AC3E}">
        <p14:creationId xmlns:p14="http://schemas.microsoft.com/office/powerpoint/2010/main" xmlns="" val="3622107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1160</Words>
  <Application>Microsoft Office PowerPoint</Application>
  <PresentationFormat>On-screen Show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Unit II </vt:lpstr>
      <vt:lpstr>Power Problems</vt:lpstr>
      <vt:lpstr>Monitoring Power Usage</vt:lpstr>
      <vt:lpstr>Low-Cost Options</vt:lpstr>
      <vt:lpstr>Slide 5</vt:lpstr>
      <vt:lpstr>Calculator </vt:lpstr>
      <vt:lpstr>Reducing Power Use</vt:lpstr>
      <vt:lpstr>Virtualization</vt:lpstr>
      <vt:lpstr>Slide 9</vt:lpstr>
      <vt:lpstr>Bigger Drives </vt:lpstr>
      <vt:lpstr>Involving Your Utility Company</vt:lpstr>
      <vt:lpstr>Slide 12</vt:lpstr>
      <vt:lpstr>Low-Power Computers</vt:lpstr>
      <vt:lpstr>Components</vt:lpstr>
      <vt:lpstr>Slide 15</vt:lpstr>
      <vt:lpstr>Slide 16</vt:lpstr>
      <vt:lpstr>Computer Settings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III</dc:title>
  <dc:creator>123</dc:creator>
  <cp:lastModifiedBy>admin</cp:lastModifiedBy>
  <cp:revision>19</cp:revision>
  <dcterms:created xsi:type="dcterms:W3CDTF">2016-12-20T12:16:58Z</dcterms:created>
  <dcterms:modified xsi:type="dcterms:W3CDTF">2016-12-21T03:53:19Z</dcterms:modified>
</cp:coreProperties>
</file>