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3F79-F873-49E9-ADE8-FF549F8258F1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5E90-8D56-4D75-9706-0101BF55E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uru99.com/images/uploads/2012/07/java-command-line-argumen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uru99.com/images/uploads/2012/07/java-command-line-argument-1.jp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Unit II-Chapter 3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Classes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/>
              <a:t>Declaration</a:t>
            </a:r>
            <a:r>
              <a:rPr lang="en-US" dirty="0"/>
              <a:t> − A variable declaration with a variable name with an object type.</a:t>
            </a:r>
          </a:p>
          <a:p>
            <a:pPr lvl="0" algn="just"/>
            <a:r>
              <a:rPr lang="en-US" b="1" dirty="0"/>
              <a:t>Instantiation</a:t>
            </a:r>
            <a:r>
              <a:rPr lang="en-US" dirty="0"/>
              <a:t> − The 'new' keyword is used to create the object.</a:t>
            </a:r>
          </a:p>
          <a:p>
            <a:pPr lvl="0" algn="just"/>
            <a:r>
              <a:rPr lang="en-US" b="1" dirty="0"/>
              <a:t>Initialization</a:t>
            </a:r>
            <a:r>
              <a:rPr lang="en-US" dirty="0"/>
              <a:t> − The 'new' keyword is followed by a call to a constructor. This call initializes the new object.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364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Example </a:t>
            </a:r>
          </a:p>
          <a:p>
            <a:pPr>
              <a:buNone/>
            </a:pPr>
            <a:r>
              <a:rPr lang="en-US" dirty="0"/>
              <a:t>public class Puppy </a:t>
            </a:r>
          </a:p>
          <a:p>
            <a:pPr>
              <a:buNone/>
            </a:pPr>
            <a:r>
              <a:rPr lang="en-US" dirty="0"/>
              <a:t>{ </a:t>
            </a:r>
          </a:p>
          <a:p>
            <a:pPr>
              <a:buNone/>
            </a:pPr>
            <a:r>
              <a:rPr lang="en-US" dirty="0"/>
              <a:t>public </a:t>
            </a:r>
            <a:r>
              <a:rPr lang="en-US" dirty="0" smtClean="0"/>
              <a:t> Puppy(String name</a:t>
            </a:r>
            <a:r>
              <a:rPr lang="en-US" dirty="0"/>
              <a:t>) </a:t>
            </a:r>
            <a:r>
              <a:rPr lang="en-US" dirty="0" smtClean="0"/>
              <a:t> // </a:t>
            </a:r>
            <a:r>
              <a:rPr lang="en-US" dirty="0"/>
              <a:t>This constructor has one </a:t>
            </a:r>
            <a:r>
              <a:rPr lang="en-US" dirty="0" smtClean="0"/>
              <a:t>					parameter</a:t>
            </a:r>
            <a:r>
              <a:rPr lang="en-US" dirty="0"/>
              <a:t>, </a:t>
            </a:r>
            <a:r>
              <a:rPr lang="en-US" i="1" dirty="0"/>
              <a:t>name. </a:t>
            </a:r>
          </a:p>
          <a:p>
            <a:pPr>
              <a:buNone/>
            </a:pPr>
            <a:r>
              <a:rPr lang="en-US" dirty="0"/>
              <a:t>{ </a:t>
            </a:r>
          </a:p>
          <a:p>
            <a:pPr>
              <a:buNone/>
            </a:pPr>
            <a:r>
              <a:rPr lang="en-US" dirty="0" err="1"/>
              <a:t>System.out.println</a:t>
            </a:r>
            <a:r>
              <a:rPr lang="en-US" dirty="0"/>
              <a:t>("Passed Name is :"+ name ); </a:t>
            </a:r>
          </a:p>
          <a:p>
            <a:pPr>
              <a:buNone/>
            </a:pPr>
            <a:r>
              <a:rPr lang="en-US" dirty="0"/>
              <a:t>} </a:t>
            </a:r>
          </a:p>
          <a:p>
            <a:pPr>
              <a:buNone/>
            </a:pPr>
            <a:r>
              <a:rPr lang="en-US" dirty="0"/>
              <a:t>public static void main(String</a:t>
            </a:r>
            <a:r>
              <a:rPr lang="en-US" dirty="0" smtClean="0"/>
              <a:t>[] </a:t>
            </a:r>
            <a:r>
              <a:rPr lang="en-US" dirty="0" err="1" smtClean="0"/>
              <a:t>args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{ </a:t>
            </a:r>
          </a:p>
          <a:p>
            <a:pPr>
              <a:buNone/>
            </a:pPr>
            <a:r>
              <a:rPr lang="en-US" dirty="0"/>
              <a:t>Puppy </a:t>
            </a:r>
            <a:r>
              <a:rPr lang="en-US" dirty="0" err="1" smtClean="0"/>
              <a:t>myPuppy</a:t>
            </a:r>
            <a:r>
              <a:rPr lang="en-US" dirty="0" smtClean="0"/>
              <a:t>=new Puppy</a:t>
            </a:r>
            <a:r>
              <a:rPr lang="en-US" dirty="0"/>
              <a:t>("tommy") // Following </a:t>
            </a:r>
            <a:r>
              <a:rPr lang="en-US" dirty="0" smtClean="0"/>
              <a:t>	statement </a:t>
            </a:r>
            <a:r>
              <a:rPr lang="en-US" dirty="0"/>
              <a:t>would create an object </a:t>
            </a:r>
          </a:p>
          <a:p>
            <a:pPr>
              <a:buNone/>
            </a:pPr>
            <a:r>
              <a:rPr lang="en-US" dirty="0"/>
              <a:t>}}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Class Methods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u="sng" dirty="0"/>
              <a:t>Syntax </a:t>
            </a:r>
            <a:endParaRPr lang="en-IN" u="sng" dirty="0"/>
          </a:p>
          <a:p>
            <a:pPr marL="0" indent="0"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methodName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// body </a:t>
            </a:r>
          </a:p>
          <a:p>
            <a:pPr marL="0" indent="0">
              <a:buNone/>
            </a:pPr>
            <a:r>
              <a:rPr lang="en-IN" dirty="0"/>
              <a:t>}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Here, </a:t>
            </a:r>
          </a:p>
          <a:p>
            <a:pPr marL="0" indent="0">
              <a:buNone/>
            </a:pPr>
            <a:r>
              <a:rPr lang="en-IN" dirty="0" smtClean="0"/>
              <a:t>public </a:t>
            </a:r>
            <a:r>
              <a:rPr lang="en-IN" dirty="0"/>
              <a:t>static − modifier </a:t>
            </a:r>
          </a:p>
          <a:p>
            <a:pPr marL="0" indent="0">
              <a:buNone/>
            </a:pP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/>
              <a:t>− return type </a:t>
            </a:r>
          </a:p>
          <a:p>
            <a:pPr marL="0" indent="0">
              <a:buNone/>
            </a:pPr>
            <a:r>
              <a:rPr lang="en-US" dirty="0" err="1" smtClean="0"/>
              <a:t>methodName</a:t>
            </a:r>
            <a:r>
              <a:rPr lang="en-US" dirty="0" smtClean="0"/>
              <a:t> </a:t>
            </a:r>
            <a:r>
              <a:rPr lang="en-US" dirty="0"/>
              <a:t>− name of the method </a:t>
            </a:r>
          </a:p>
          <a:p>
            <a:pPr marL="0" indent="0">
              <a:buNone/>
            </a:pPr>
            <a:r>
              <a:rPr lang="en-IN" dirty="0" smtClean="0"/>
              <a:t>a</a:t>
            </a:r>
            <a:r>
              <a:rPr lang="en-IN" dirty="0"/>
              <a:t>, b − formal parameters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a, </a:t>
            </a:r>
            <a:r>
              <a:rPr lang="en-US" dirty="0" err="1"/>
              <a:t>int</a:t>
            </a:r>
            <a:r>
              <a:rPr lang="en-US" dirty="0"/>
              <a:t> b − list of parameters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631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minFunction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n1, </a:t>
            </a:r>
            <a:r>
              <a:rPr lang="en-US" dirty="0" err="1"/>
              <a:t>int</a:t>
            </a:r>
            <a:r>
              <a:rPr lang="en-US" dirty="0"/>
              <a:t> n2)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min; </a:t>
            </a:r>
          </a:p>
          <a:p>
            <a:pPr marL="0" indent="0">
              <a:buNone/>
            </a:pPr>
            <a:r>
              <a:rPr lang="en-IN" dirty="0"/>
              <a:t>if (n1 &gt; n2) </a:t>
            </a:r>
          </a:p>
          <a:p>
            <a:pPr marL="0" indent="0">
              <a:buNone/>
            </a:pPr>
            <a:r>
              <a:rPr lang="en-IN" dirty="0"/>
              <a:t>min = n2; </a:t>
            </a:r>
          </a:p>
          <a:p>
            <a:pPr marL="0" indent="0">
              <a:buNone/>
            </a:pPr>
            <a:r>
              <a:rPr lang="en-IN" dirty="0"/>
              <a:t>else </a:t>
            </a:r>
          </a:p>
          <a:p>
            <a:pPr marL="0" indent="0">
              <a:buNone/>
            </a:pPr>
            <a:r>
              <a:rPr lang="en-IN" dirty="0"/>
              <a:t>min = n1; </a:t>
            </a:r>
          </a:p>
          <a:p>
            <a:pPr marL="0" indent="0">
              <a:buNone/>
            </a:pPr>
            <a:r>
              <a:rPr lang="en-IN" dirty="0"/>
              <a:t>return min;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3410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b="1" dirty="0"/>
              <a:t>Method Calling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public </a:t>
            </a:r>
            <a:r>
              <a:rPr lang="en-IN" dirty="0"/>
              <a:t>class </a:t>
            </a:r>
            <a:r>
              <a:rPr lang="en-IN" dirty="0" err="1"/>
              <a:t>ExampleMinNumber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  <a:r>
              <a:rPr lang="en-IN" dirty="0" smtClean="0"/>
              <a:t>{ 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a = 11; 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b = 6; 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c = </a:t>
            </a:r>
            <a:r>
              <a:rPr lang="en-IN" dirty="0" err="1"/>
              <a:t>minFunction</a:t>
            </a:r>
            <a:r>
              <a:rPr lang="en-IN" dirty="0"/>
              <a:t>(a, b);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("Minimum Value = " + c);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minFunction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n1,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n2) </a:t>
            </a:r>
            <a:r>
              <a:rPr lang="en-IN" dirty="0" smtClean="0"/>
              <a:t>{ 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min; </a:t>
            </a:r>
          </a:p>
          <a:p>
            <a:pPr marL="0" indent="0">
              <a:buNone/>
            </a:pPr>
            <a:r>
              <a:rPr lang="en-IN" dirty="0"/>
              <a:t>if (n1 &gt; n2) </a:t>
            </a:r>
          </a:p>
          <a:p>
            <a:pPr marL="0" indent="0">
              <a:buNone/>
            </a:pPr>
            <a:r>
              <a:rPr lang="en-IN" dirty="0"/>
              <a:t>min = n2; </a:t>
            </a:r>
          </a:p>
          <a:p>
            <a:pPr marL="0" indent="0">
              <a:buNone/>
            </a:pPr>
            <a:r>
              <a:rPr lang="en-IN" dirty="0"/>
              <a:t>else </a:t>
            </a:r>
          </a:p>
          <a:p>
            <a:pPr marL="0" indent="0">
              <a:buNone/>
            </a:pPr>
            <a:r>
              <a:rPr lang="en-IN" dirty="0"/>
              <a:t>min = n1; </a:t>
            </a:r>
          </a:p>
          <a:p>
            <a:pPr marL="0" indent="0">
              <a:buNone/>
            </a:pPr>
            <a:r>
              <a:rPr lang="en-IN" dirty="0"/>
              <a:t>return min;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 smtClean="0"/>
              <a:t>Output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Minimum value = 6 </a:t>
            </a:r>
          </a:p>
        </p:txBody>
      </p:sp>
    </p:spTree>
    <p:extLst>
      <p:ext uri="{BB962C8B-B14F-4D97-AF65-F5344CB8AC3E}">
        <p14:creationId xmlns:p14="http://schemas.microsoft.com/office/powerpoint/2010/main" val="173120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The void Keyword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/>
          </a:p>
          <a:p>
            <a:pPr algn="just"/>
            <a:r>
              <a:rPr lang="en-US" dirty="0"/>
              <a:t>The void keyword allows us to create methods which do not return a value. </a:t>
            </a:r>
            <a:r>
              <a:rPr lang="en-US" dirty="0" smtClean="0"/>
              <a:t>It </a:t>
            </a:r>
            <a:r>
              <a:rPr lang="en-US" dirty="0"/>
              <a:t>is a Java statement which ends with a semicolon as shown in the following example.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608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public class </a:t>
            </a:r>
            <a:r>
              <a:rPr lang="en-IN" dirty="0" err="1"/>
              <a:t>ExampleVoid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methodRankPoints</a:t>
            </a:r>
            <a:r>
              <a:rPr lang="en-IN" dirty="0"/>
              <a:t>(255.7);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public static void </a:t>
            </a:r>
            <a:r>
              <a:rPr lang="en-IN" dirty="0" err="1"/>
              <a:t>methodRankPoints</a:t>
            </a:r>
            <a:r>
              <a:rPr lang="en-IN" dirty="0"/>
              <a:t>(double points)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if (points &gt;= 202.5)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("Rank:A1"); </a:t>
            </a:r>
          </a:p>
          <a:p>
            <a:pPr marL="0" indent="0">
              <a:buNone/>
            </a:pPr>
            <a:r>
              <a:rPr lang="en-IN" dirty="0"/>
              <a:t>} else if (points &gt;= 122.4)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("Rank:A2");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else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("Rank:A3"); </a:t>
            </a:r>
          </a:p>
          <a:p>
            <a:pPr marL="0" indent="0">
              <a:buNone/>
            </a:pPr>
            <a:r>
              <a:rPr lang="en-IN" dirty="0"/>
              <a:t>} }} 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/>
              <a:t>Output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Rank:A1 </a:t>
            </a:r>
          </a:p>
        </p:txBody>
      </p:sp>
    </p:spTree>
    <p:extLst>
      <p:ext uri="{BB962C8B-B14F-4D97-AF65-F5344CB8AC3E}">
        <p14:creationId xmlns:p14="http://schemas.microsoft.com/office/powerpoint/2010/main" val="64039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Passing Parameters by Value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Pass by Value</a:t>
            </a:r>
            <a:r>
              <a:rPr lang="en-US" dirty="0"/>
              <a:t>: The method parameter values are copied to another variable and then the copied object is passed, that’s why it’s called pass by value.</a:t>
            </a:r>
          </a:p>
          <a:p>
            <a:pPr algn="just"/>
            <a:r>
              <a:rPr lang="en-US" b="1" dirty="0"/>
              <a:t>Pass by Reference</a:t>
            </a:r>
            <a:r>
              <a:rPr lang="en-US" dirty="0"/>
              <a:t>: </a:t>
            </a:r>
            <a:r>
              <a:rPr lang="en-US" dirty="0" smtClean="0"/>
              <a:t>A reference </a:t>
            </a:r>
            <a:r>
              <a:rPr lang="en-US" dirty="0"/>
              <a:t>to the actual parameter is passed to the method, that’s why it’s called pass by reference</a:t>
            </a:r>
            <a:r>
              <a:rPr lang="en-US" dirty="0" smtClean="0"/>
              <a:t>.(Java does not support this)</a:t>
            </a:r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4223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Example: Swapping of values (passing by value)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932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Using Command-Line Arguments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Command Line Argument is information passed to the program when you run the program. The passed information is stored as a string array in the main method. Later, you can use the command line arguments in your program.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453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 class is a template for manufacturing objects. You declare a class by specifying the class keyword followed by a non-reserved identifier that names it. </a:t>
            </a:r>
            <a:endParaRPr lang="en-US" dirty="0" smtClean="0"/>
          </a:p>
          <a:p>
            <a:pPr algn="just">
              <a:buNone/>
            </a:pPr>
            <a:r>
              <a:rPr lang="en-US" b="1" dirty="0"/>
              <a:t>class</a:t>
            </a:r>
            <a:r>
              <a:rPr lang="en-US" dirty="0"/>
              <a:t> identifier</a:t>
            </a:r>
          </a:p>
          <a:p>
            <a:pPr algn="just">
              <a:buNone/>
            </a:pPr>
            <a:r>
              <a:rPr lang="en-US" dirty="0"/>
              <a:t>{</a:t>
            </a:r>
          </a:p>
          <a:p>
            <a:pPr algn="just">
              <a:buNone/>
            </a:pPr>
            <a:r>
              <a:rPr lang="en-US" dirty="0"/>
              <a:t>   // class body</a:t>
            </a:r>
          </a:p>
          <a:p>
            <a:pPr algn="just">
              <a:buNone/>
            </a:pPr>
            <a:r>
              <a:rPr lang="en-US" dirty="0"/>
              <a:t>}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class Demo{</a:t>
            </a:r>
          </a:p>
          <a:p>
            <a:pPr marL="0" indent="0">
              <a:buNone/>
            </a:pPr>
            <a:r>
              <a:rPr lang="en-IN" dirty="0"/>
              <a:t>     public static void main(String b[]){</a:t>
            </a:r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en-IN" dirty="0" err="1" smtClean="0"/>
              <a:t>System.out.println</a:t>
            </a:r>
            <a:r>
              <a:rPr lang="en-IN" dirty="0"/>
              <a:t>("Argument one = "+b[0]);</a:t>
            </a:r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en-IN" dirty="0" err="1" smtClean="0"/>
              <a:t>System.out.println</a:t>
            </a:r>
            <a:r>
              <a:rPr lang="en-IN" dirty="0"/>
              <a:t>("Argument two = "+b[1]);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47111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/>
              <a:t>Step 2)</a:t>
            </a:r>
            <a:r>
              <a:rPr lang="en-US" dirty="0"/>
              <a:t> Save &amp; Compile the code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Step 3)</a:t>
            </a:r>
            <a:r>
              <a:rPr lang="en-US" dirty="0"/>
              <a:t> Run the code as </a:t>
            </a:r>
            <a:r>
              <a:rPr lang="en-US" b="1" dirty="0"/>
              <a:t>java Demo apple orange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b="1" dirty="0"/>
              <a:t>Step 4)</a:t>
            </a:r>
            <a:r>
              <a:rPr lang="en-US" dirty="0"/>
              <a:t> You must get an output as below.</a:t>
            </a:r>
          </a:p>
          <a:p>
            <a:endParaRPr lang="en-IN" dirty="0"/>
          </a:p>
        </p:txBody>
      </p:sp>
      <p:pic>
        <p:nvPicPr>
          <p:cNvPr id="1026" name="Picture 2" descr="Java Command Line Argumen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057400"/>
            <a:ext cx="429725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ava Command Line Argumen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49" y="4038600"/>
            <a:ext cx="513513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73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 Overloading in Java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/>
          </a:p>
          <a:p>
            <a:pPr algn="just"/>
            <a:r>
              <a:rPr lang="en-US" dirty="0"/>
              <a:t>If a class has multiple methods having same name but different in parameters, it is known as </a:t>
            </a:r>
            <a:r>
              <a:rPr lang="en-US" b="1" dirty="0"/>
              <a:t>Method Overloading</a:t>
            </a:r>
            <a:r>
              <a:rPr lang="en-US" dirty="0"/>
              <a:t>. </a:t>
            </a:r>
          </a:p>
          <a:p>
            <a:pPr algn="just"/>
            <a:r>
              <a:rPr lang="en-US" smtClean="0"/>
              <a:t>If </a:t>
            </a:r>
            <a:r>
              <a:rPr lang="en-US" dirty="0"/>
              <a:t>we have to perform only one operation, having same name of the methods increases the readability of the program.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6779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/>
          </a:p>
          <a:p>
            <a:pPr algn="just"/>
            <a:r>
              <a:rPr lang="en-US" dirty="0"/>
              <a:t>Method overloading increases the readability of the program</a:t>
            </a:r>
            <a:r>
              <a:rPr lang="en-US" i="1" dirty="0"/>
              <a:t>. </a:t>
            </a:r>
            <a:endParaRPr lang="en-US" dirty="0"/>
          </a:p>
          <a:p>
            <a:pPr algn="just"/>
            <a:r>
              <a:rPr lang="en-US" dirty="0" smtClean="0"/>
              <a:t>Different </a:t>
            </a:r>
            <a:r>
              <a:rPr lang="en-US" dirty="0"/>
              <a:t>ways to overload the method. There are two ways to overload the method in java </a:t>
            </a:r>
          </a:p>
          <a:p>
            <a:pPr algn="just"/>
            <a:r>
              <a:rPr lang="en-US" dirty="0"/>
              <a:t>1. By changing number of arguments </a:t>
            </a:r>
          </a:p>
          <a:p>
            <a:pPr algn="just"/>
            <a:r>
              <a:rPr lang="en-US" dirty="0"/>
              <a:t>2. By changing the data type </a:t>
            </a:r>
          </a:p>
        </p:txBody>
      </p:sp>
    </p:spTree>
    <p:extLst>
      <p:ext uri="{BB962C8B-B14F-4D97-AF65-F5344CB8AC3E}">
        <p14:creationId xmlns:p14="http://schemas.microsoft.com/office/powerpoint/2010/main" val="220195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Number of parameters.</a:t>
            </a:r>
            <a:br>
              <a:rPr lang="en-US" dirty="0"/>
            </a:br>
            <a:r>
              <a:rPr lang="en-US" dirty="0"/>
              <a:t>For example: This is a valid case of overloading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add(</a:t>
            </a:r>
            <a:r>
              <a:rPr lang="en-IN" dirty="0" err="1" smtClean="0"/>
              <a:t>int</a:t>
            </a:r>
            <a:r>
              <a:rPr lang="en-IN" dirty="0"/>
              <a:t>, </a:t>
            </a:r>
            <a:r>
              <a:rPr lang="en-IN" dirty="0" err="1"/>
              <a:t>int</a:t>
            </a:r>
            <a:r>
              <a:rPr lang="en-IN" dirty="0"/>
              <a:t>)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add(</a:t>
            </a:r>
            <a:r>
              <a:rPr lang="en-IN" dirty="0" err="1" smtClean="0"/>
              <a:t>int</a:t>
            </a:r>
            <a:r>
              <a:rPr lang="en-IN" dirty="0"/>
              <a:t>, </a:t>
            </a:r>
            <a:r>
              <a:rPr lang="en-IN" dirty="0" err="1"/>
              <a:t>int</a:t>
            </a:r>
            <a:r>
              <a:rPr lang="en-IN" dirty="0"/>
              <a:t>, </a:t>
            </a:r>
            <a:r>
              <a:rPr lang="en-IN" dirty="0" err="1"/>
              <a:t>int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endParaRPr lang="en-IN" dirty="0"/>
          </a:p>
          <a:p>
            <a:r>
              <a:rPr lang="en-US" dirty="0"/>
              <a:t>2. Data type of parameters.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r>
              <a:rPr lang="en-IN" dirty="0" smtClean="0"/>
              <a:t>add(</a:t>
            </a:r>
            <a:r>
              <a:rPr lang="en-IN" dirty="0" err="1" smtClean="0"/>
              <a:t>int</a:t>
            </a:r>
            <a:r>
              <a:rPr lang="en-IN" dirty="0"/>
              <a:t>, </a:t>
            </a:r>
            <a:r>
              <a:rPr lang="en-IN" dirty="0" err="1"/>
              <a:t>int</a:t>
            </a:r>
            <a:r>
              <a:rPr lang="en-IN" dirty="0"/>
              <a:t>) </a:t>
            </a:r>
            <a:endParaRPr lang="en-IN" dirty="0" smtClean="0"/>
          </a:p>
          <a:p>
            <a:r>
              <a:rPr lang="en-IN" dirty="0" smtClean="0"/>
              <a:t>add(</a:t>
            </a:r>
            <a:r>
              <a:rPr lang="en-IN" dirty="0" err="1" smtClean="0"/>
              <a:t>int</a:t>
            </a:r>
            <a:r>
              <a:rPr lang="en-IN" dirty="0"/>
              <a:t>, float)</a:t>
            </a:r>
          </a:p>
        </p:txBody>
      </p:sp>
    </p:spTree>
    <p:extLst>
      <p:ext uri="{BB962C8B-B14F-4D97-AF65-F5344CB8AC3E}">
        <p14:creationId xmlns:p14="http://schemas.microsoft.com/office/powerpoint/2010/main" val="2132182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IN" dirty="0"/>
              <a:t>public class Sum { </a:t>
            </a:r>
          </a:p>
          <a:p>
            <a:pPr marL="0" indent="0" fontAlgn="base">
              <a:buNone/>
            </a:pPr>
            <a:r>
              <a:rPr lang="en-IN" dirty="0"/>
              <a:t>          public </a:t>
            </a:r>
            <a:r>
              <a:rPr lang="en-IN" dirty="0" err="1"/>
              <a:t>int</a:t>
            </a:r>
            <a:r>
              <a:rPr lang="en-IN" dirty="0"/>
              <a:t> sum(</a:t>
            </a:r>
            <a:r>
              <a:rPr lang="en-IN" dirty="0" err="1"/>
              <a:t>int</a:t>
            </a:r>
            <a:r>
              <a:rPr lang="en-IN" dirty="0"/>
              <a:t> x, </a:t>
            </a:r>
            <a:r>
              <a:rPr lang="en-IN" dirty="0" err="1"/>
              <a:t>int</a:t>
            </a:r>
            <a:r>
              <a:rPr lang="en-IN" dirty="0"/>
              <a:t> y) </a:t>
            </a:r>
          </a:p>
          <a:p>
            <a:pPr marL="0" indent="0" fontAlgn="base">
              <a:buNone/>
            </a:pPr>
            <a:r>
              <a:rPr lang="en-IN" dirty="0"/>
              <a:t>    { </a:t>
            </a:r>
          </a:p>
          <a:p>
            <a:pPr marL="0" indent="0" fontAlgn="base">
              <a:buNone/>
            </a:pPr>
            <a:r>
              <a:rPr lang="en-IN" dirty="0"/>
              <a:t>        return (x + y); </a:t>
            </a:r>
          </a:p>
          <a:p>
            <a:pPr marL="0" indent="0" fontAlgn="base">
              <a:buNone/>
            </a:pPr>
            <a:r>
              <a:rPr lang="en-IN" dirty="0"/>
              <a:t>    } </a:t>
            </a:r>
          </a:p>
          <a:p>
            <a:pPr marL="0" indent="0" fontAlgn="base">
              <a:buNone/>
            </a:pPr>
            <a:r>
              <a:rPr lang="en-IN" dirty="0"/>
              <a:t>         public </a:t>
            </a:r>
            <a:r>
              <a:rPr lang="en-IN" dirty="0" err="1"/>
              <a:t>int</a:t>
            </a:r>
            <a:r>
              <a:rPr lang="en-IN" dirty="0"/>
              <a:t> sum(</a:t>
            </a:r>
            <a:r>
              <a:rPr lang="en-IN" dirty="0" err="1"/>
              <a:t>int</a:t>
            </a:r>
            <a:r>
              <a:rPr lang="en-IN" dirty="0"/>
              <a:t> x, </a:t>
            </a:r>
            <a:r>
              <a:rPr lang="en-IN" dirty="0" err="1"/>
              <a:t>int</a:t>
            </a:r>
            <a:r>
              <a:rPr lang="en-IN" dirty="0"/>
              <a:t> y, </a:t>
            </a:r>
            <a:r>
              <a:rPr lang="en-IN" dirty="0" err="1"/>
              <a:t>int</a:t>
            </a:r>
            <a:r>
              <a:rPr lang="en-IN" dirty="0"/>
              <a:t> z) </a:t>
            </a:r>
          </a:p>
          <a:p>
            <a:pPr marL="0" indent="0" fontAlgn="base">
              <a:buNone/>
            </a:pPr>
            <a:r>
              <a:rPr lang="en-IN" dirty="0"/>
              <a:t>    { </a:t>
            </a:r>
          </a:p>
          <a:p>
            <a:pPr marL="0" indent="0" fontAlgn="base">
              <a:buNone/>
            </a:pPr>
            <a:r>
              <a:rPr lang="en-IN" dirty="0"/>
              <a:t>        return (x + y + z); </a:t>
            </a:r>
          </a:p>
          <a:p>
            <a:pPr marL="0" indent="0" fontAlgn="base">
              <a:buNone/>
            </a:pPr>
            <a:r>
              <a:rPr lang="en-IN" dirty="0"/>
              <a:t>    } </a:t>
            </a:r>
          </a:p>
          <a:p>
            <a:pPr marL="0" indent="0" fontAlgn="base">
              <a:buNone/>
            </a:pPr>
            <a:r>
              <a:rPr lang="en-IN" dirty="0"/>
              <a:t>    public double sum(double x, double y) </a:t>
            </a:r>
          </a:p>
          <a:p>
            <a:pPr marL="0" indent="0" fontAlgn="base">
              <a:buNone/>
            </a:pPr>
            <a:r>
              <a:rPr lang="en-IN" dirty="0"/>
              <a:t>    { </a:t>
            </a:r>
          </a:p>
          <a:p>
            <a:pPr marL="0" indent="0" fontAlgn="base">
              <a:buNone/>
            </a:pPr>
            <a:r>
              <a:rPr lang="en-IN" dirty="0"/>
              <a:t>        return (x + y); </a:t>
            </a:r>
          </a:p>
          <a:p>
            <a:pPr marL="0" indent="0" fontAlgn="base">
              <a:buNone/>
            </a:pPr>
            <a:r>
              <a:rPr lang="en-IN" dirty="0"/>
              <a:t>    } </a:t>
            </a:r>
          </a:p>
          <a:p>
            <a:pPr marL="0" indent="0" fontAlgn="base">
              <a:buNone/>
            </a:pPr>
            <a:r>
              <a:rPr lang="en-IN" dirty="0"/>
              <a:t>      public static void main(String </a:t>
            </a:r>
            <a:r>
              <a:rPr lang="en-IN" dirty="0" err="1"/>
              <a:t>args</a:t>
            </a:r>
            <a:r>
              <a:rPr lang="en-IN" dirty="0"/>
              <a:t>[]) </a:t>
            </a:r>
          </a:p>
          <a:p>
            <a:pPr marL="0" indent="0" fontAlgn="base">
              <a:buNone/>
            </a:pPr>
            <a:r>
              <a:rPr lang="en-IN" dirty="0"/>
              <a:t>    { </a:t>
            </a:r>
          </a:p>
          <a:p>
            <a:pPr marL="0" indent="0" fontAlgn="base">
              <a:buNone/>
            </a:pPr>
            <a:r>
              <a:rPr lang="en-IN" dirty="0"/>
              <a:t>        Sum s = new Sum(); </a:t>
            </a:r>
          </a:p>
          <a:p>
            <a:pPr marL="0" indent="0" fontAlgn="base">
              <a:buNone/>
            </a:pPr>
            <a:r>
              <a:rPr lang="en-IN" dirty="0"/>
              <a:t>        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s.sum</a:t>
            </a:r>
            <a:r>
              <a:rPr lang="en-IN" dirty="0"/>
              <a:t>(10, 20)); </a:t>
            </a:r>
          </a:p>
          <a:p>
            <a:pPr marL="0" indent="0" fontAlgn="base">
              <a:buNone/>
            </a:pPr>
            <a:r>
              <a:rPr lang="en-IN" dirty="0"/>
              <a:t>        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s.sum</a:t>
            </a:r>
            <a:r>
              <a:rPr lang="en-IN" dirty="0"/>
              <a:t>(10, 20, 30)); </a:t>
            </a:r>
          </a:p>
          <a:p>
            <a:pPr marL="0" indent="0" fontAlgn="base">
              <a:buNone/>
            </a:pPr>
            <a:r>
              <a:rPr lang="en-IN" dirty="0"/>
              <a:t>        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s.sum</a:t>
            </a:r>
            <a:r>
              <a:rPr lang="en-IN" dirty="0"/>
              <a:t>(10.5, 20.5)); </a:t>
            </a:r>
          </a:p>
          <a:p>
            <a:pPr marL="0" indent="0" fontAlgn="base">
              <a:buNone/>
            </a:pPr>
            <a:r>
              <a:rPr lang="en-IN" dirty="0"/>
              <a:t>    } </a:t>
            </a:r>
            <a:r>
              <a:rPr lang="en-IN" dirty="0" smtClean="0"/>
              <a:t>} 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1897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Method Overriding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US" dirty="0"/>
              <a:t>If a class inherits a method from its superclass, then there is a chance to override the method provided that it is not marked final.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4710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 smtClean="0"/>
              <a:t>Class  Animal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public void move()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("Animals can move"); </a:t>
            </a:r>
            <a:endParaRPr lang="en-US" dirty="0" smtClean="0"/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class Dog extends Animal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public void move()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("Dogs can walk and run");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public class </a:t>
            </a:r>
            <a:r>
              <a:rPr lang="en-IN" dirty="0" err="1"/>
              <a:t>TestDog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dirty="0"/>
              <a:t>Animal a =new Animal(); </a:t>
            </a:r>
            <a:r>
              <a:rPr lang="en-US" dirty="0" smtClean="0"/>
              <a:t>	// </a:t>
            </a:r>
            <a:r>
              <a:rPr lang="en-US" dirty="0"/>
              <a:t>Animal reference and object </a:t>
            </a:r>
          </a:p>
          <a:p>
            <a:pPr marL="0" indent="0">
              <a:buNone/>
            </a:pPr>
            <a:r>
              <a:rPr lang="en-US" dirty="0"/>
              <a:t>Animal b =new Dog(); </a:t>
            </a:r>
            <a:r>
              <a:rPr lang="en-US" dirty="0" smtClean="0"/>
              <a:t>	// </a:t>
            </a:r>
            <a:r>
              <a:rPr lang="en-US" dirty="0"/>
              <a:t>Animal reference but Dog object </a:t>
            </a:r>
          </a:p>
          <a:p>
            <a:pPr marL="0" indent="0">
              <a:buNone/>
            </a:pPr>
            <a:r>
              <a:rPr lang="en-US" dirty="0"/>
              <a:t>a. move(); </a:t>
            </a:r>
            <a:r>
              <a:rPr lang="en-US" dirty="0" smtClean="0"/>
              <a:t>		// </a:t>
            </a:r>
            <a:r>
              <a:rPr lang="en-US" dirty="0"/>
              <a:t>runs the method in Animal class </a:t>
            </a:r>
          </a:p>
          <a:p>
            <a:pPr marL="0" indent="0">
              <a:buNone/>
            </a:pPr>
            <a:r>
              <a:rPr lang="en-US" dirty="0"/>
              <a:t>b. move(); </a:t>
            </a:r>
            <a:r>
              <a:rPr lang="en-US" dirty="0" smtClean="0"/>
              <a:t>		//</a:t>
            </a:r>
            <a:r>
              <a:rPr lang="en-US" dirty="0"/>
              <a:t>Runs the method in Dog class </a:t>
            </a:r>
          </a:p>
          <a:p>
            <a:pPr marL="0" indent="0">
              <a:buNone/>
            </a:pPr>
            <a:r>
              <a:rPr lang="en-IN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620182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Variable Arguments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dirty="0"/>
          </a:p>
          <a:p>
            <a:pPr algn="just"/>
            <a:r>
              <a:rPr lang="en-US" dirty="0"/>
              <a:t>The </a:t>
            </a:r>
            <a:r>
              <a:rPr lang="en-US" dirty="0" err="1"/>
              <a:t>varrags</a:t>
            </a:r>
            <a:r>
              <a:rPr lang="en-US" dirty="0"/>
              <a:t> allows the method to accept zero or </a:t>
            </a:r>
            <a:r>
              <a:rPr lang="en-US" dirty="0" smtClean="0"/>
              <a:t>multiple </a:t>
            </a:r>
            <a:r>
              <a:rPr lang="en-US" dirty="0"/>
              <a:t>arguments. Before </a:t>
            </a:r>
            <a:r>
              <a:rPr lang="en-US" dirty="0" err="1"/>
              <a:t>varargs</a:t>
            </a:r>
            <a:r>
              <a:rPr lang="en-US" dirty="0"/>
              <a:t> either we use overloaded method or take an array as the method parameter but it was not considered good because it leads to the maintenance problem. </a:t>
            </a:r>
          </a:p>
          <a:p>
            <a:pPr algn="just"/>
            <a:r>
              <a:rPr lang="en-US" dirty="0"/>
              <a:t>We don't have to provide overloaded methods so less code.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83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VarargsExample2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b="1" dirty="0"/>
              <a:t>static void </a:t>
            </a:r>
            <a:r>
              <a:rPr lang="en-IN" dirty="0"/>
              <a:t>display(String... values)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("display method invoked "); </a:t>
            </a:r>
          </a:p>
          <a:p>
            <a:pPr marL="0" indent="0">
              <a:buNone/>
            </a:pPr>
            <a:r>
              <a:rPr lang="en-IN" b="1" dirty="0"/>
              <a:t>for</a:t>
            </a:r>
            <a:r>
              <a:rPr lang="en-IN" dirty="0"/>
              <a:t>(String s:values){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(s);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public static void </a:t>
            </a:r>
            <a:r>
              <a:rPr lang="en-US" dirty="0"/>
              <a:t>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display();//zero argument </a:t>
            </a:r>
          </a:p>
          <a:p>
            <a:pPr marL="0" indent="0">
              <a:buNone/>
            </a:pPr>
            <a:r>
              <a:rPr lang="en-IN" dirty="0"/>
              <a:t>display("hello</a:t>
            </a:r>
            <a:r>
              <a:rPr lang="en-IN" dirty="0" smtClean="0"/>
              <a:t>"); //</a:t>
            </a:r>
            <a:r>
              <a:rPr lang="en-IN" dirty="0"/>
              <a:t>one argument </a:t>
            </a:r>
          </a:p>
          <a:p>
            <a:pPr marL="0" indent="0">
              <a:buNone/>
            </a:pPr>
            <a:r>
              <a:rPr lang="en-US" dirty="0"/>
              <a:t>display("my","name","is","</a:t>
            </a:r>
            <a:r>
              <a:rPr lang="en-US" dirty="0" err="1"/>
              <a:t>varargs</a:t>
            </a:r>
            <a:r>
              <a:rPr lang="en-US" dirty="0"/>
              <a:t>"); //four arguments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49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Multi-class applications and main()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class</a:t>
            </a:r>
            <a:r>
              <a:rPr lang="en-US" dirty="0"/>
              <a:t> A</a:t>
            </a:r>
          </a:p>
          <a:p>
            <a:pPr>
              <a:buNone/>
            </a:pPr>
            <a:r>
              <a:rPr lang="en-US" dirty="0"/>
              <a:t>{}</a:t>
            </a:r>
          </a:p>
          <a:p>
            <a:pPr>
              <a:buNone/>
            </a:pPr>
            <a:r>
              <a:rPr lang="en-US" b="1" dirty="0"/>
              <a:t>class</a:t>
            </a:r>
            <a:r>
              <a:rPr lang="en-US" dirty="0"/>
              <a:t> B</a:t>
            </a:r>
          </a:p>
          <a:p>
            <a:pPr>
              <a:buNone/>
            </a:pPr>
            <a:r>
              <a:rPr lang="en-US" dirty="0"/>
              <a:t>{}</a:t>
            </a:r>
          </a:p>
          <a:p>
            <a:pPr>
              <a:buNone/>
            </a:pPr>
            <a:r>
              <a:rPr lang="en-US" b="1" dirty="0"/>
              <a:t>class</a:t>
            </a:r>
            <a:r>
              <a:rPr lang="en-US" dirty="0"/>
              <a:t> C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b="1" dirty="0" smtClean="0"/>
              <a:t>public static void</a:t>
            </a:r>
            <a:r>
              <a:rPr lang="en-US" dirty="0" smtClean="0"/>
              <a:t> </a:t>
            </a:r>
            <a:r>
              <a:rPr lang="en-US" dirty="0"/>
              <a:t>main(</a:t>
            </a:r>
            <a:r>
              <a:rPr lang="en-US" b="1" dirty="0"/>
              <a:t>String</a:t>
            </a:r>
            <a:r>
              <a:rPr lang="en-US" dirty="0"/>
              <a:t>[]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b="1" dirty="0" err="1"/>
              <a:t>System</a:t>
            </a:r>
            <a:r>
              <a:rPr lang="en-US" dirty="0" err="1"/>
              <a:t>.</a:t>
            </a:r>
            <a:r>
              <a:rPr lang="en-US" b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("Application C entry point");</a:t>
            </a:r>
          </a:p>
          <a:p>
            <a:pPr>
              <a:buNone/>
            </a:pPr>
            <a:r>
              <a:rPr lang="en-US" dirty="0"/>
              <a:t>}}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/>
              <a:t>Output: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display method invoked </a:t>
            </a:r>
          </a:p>
          <a:p>
            <a:pPr marL="0" indent="0">
              <a:buNone/>
            </a:pPr>
            <a:r>
              <a:rPr lang="en-IN" dirty="0" smtClean="0"/>
              <a:t>hello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display method invoked </a:t>
            </a:r>
          </a:p>
          <a:p>
            <a:pPr marL="0" indent="0">
              <a:buNone/>
            </a:pPr>
            <a:r>
              <a:rPr lang="en-IN" dirty="0"/>
              <a:t>my </a:t>
            </a:r>
          </a:p>
          <a:p>
            <a:pPr marL="0" indent="0">
              <a:buNone/>
            </a:pPr>
            <a:r>
              <a:rPr lang="en-IN" dirty="0"/>
              <a:t>name </a:t>
            </a:r>
          </a:p>
          <a:p>
            <a:pPr marL="0" indent="0">
              <a:buNone/>
            </a:pPr>
            <a:r>
              <a:rPr lang="en-IN" dirty="0"/>
              <a:t>is </a:t>
            </a:r>
          </a:p>
          <a:p>
            <a:pPr marL="0" indent="0">
              <a:buNone/>
            </a:pPr>
            <a:r>
              <a:rPr lang="en-IN" dirty="0" err="1"/>
              <a:t>varargs</a:t>
            </a:r>
            <a:r>
              <a:rPr lang="en-IN" dirty="0"/>
              <a:t> 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2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Copying values without constructor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Student7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/>
              <a:t>id; </a:t>
            </a:r>
          </a:p>
          <a:p>
            <a:pPr marL="0" indent="0">
              <a:buNone/>
            </a:pPr>
            <a:r>
              <a:rPr lang="en-IN" dirty="0"/>
              <a:t>String name; </a:t>
            </a:r>
          </a:p>
          <a:p>
            <a:pPr marL="0" indent="0">
              <a:buNone/>
            </a:pPr>
            <a:r>
              <a:rPr lang="en-IN" dirty="0"/>
              <a:t>Student7(</a:t>
            </a: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i,String</a:t>
            </a:r>
            <a:r>
              <a:rPr lang="en-IN" dirty="0"/>
              <a:t> n)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id = i; </a:t>
            </a:r>
          </a:p>
          <a:p>
            <a:pPr marL="0" indent="0">
              <a:buNone/>
            </a:pPr>
            <a:r>
              <a:rPr lang="en-IN" dirty="0"/>
              <a:t>name = n;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dirty="0"/>
              <a:t>Student7(){} </a:t>
            </a:r>
          </a:p>
          <a:p>
            <a:pPr marL="0" indent="0">
              <a:buNone/>
            </a:pPr>
            <a:r>
              <a:rPr lang="en-IN" b="1" dirty="0"/>
              <a:t>void </a:t>
            </a:r>
            <a:r>
              <a:rPr lang="en-IN" dirty="0"/>
              <a:t>display(){</a:t>
            </a:r>
            <a:r>
              <a:rPr lang="en-IN" dirty="0" err="1"/>
              <a:t>System.out.println</a:t>
            </a:r>
            <a:r>
              <a:rPr lang="en-IN" dirty="0"/>
              <a:t>(id+" "+name);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US" b="1" dirty="0"/>
              <a:t>public static void </a:t>
            </a:r>
            <a:r>
              <a:rPr lang="en-US" dirty="0"/>
              <a:t>main(String </a:t>
            </a:r>
            <a:r>
              <a:rPr lang="en-US" dirty="0" err="1"/>
              <a:t>args</a:t>
            </a:r>
            <a:r>
              <a:rPr lang="en-US" dirty="0"/>
              <a:t>[]){ </a:t>
            </a:r>
          </a:p>
          <a:p>
            <a:pPr marL="0" indent="0">
              <a:buNone/>
            </a:pPr>
            <a:r>
              <a:rPr lang="en-IN" dirty="0"/>
              <a:t>Student7 s1 = </a:t>
            </a:r>
            <a:r>
              <a:rPr lang="en-IN" b="1" dirty="0"/>
              <a:t>new </a:t>
            </a:r>
            <a:r>
              <a:rPr lang="en-IN" dirty="0"/>
              <a:t>Student7(111,"Karan"); </a:t>
            </a:r>
          </a:p>
          <a:p>
            <a:pPr marL="0" indent="0">
              <a:buNone/>
            </a:pPr>
            <a:r>
              <a:rPr lang="en-IN" dirty="0"/>
              <a:t>Student7 s2 = </a:t>
            </a:r>
            <a:r>
              <a:rPr lang="en-IN" b="1" dirty="0"/>
              <a:t>new </a:t>
            </a:r>
            <a:r>
              <a:rPr lang="en-IN" dirty="0"/>
              <a:t>Student7(); </a:t>
            </a:r>
          </a:p>
          <a:p>
            <a:pPr marL="0" indent="0">
              <a:buNone/>
            </a:pPr>
            <a:r>
              <a:rPr lang="en-IN" dirty="0"/>
              <a:t>s2.id=s1.id; </a:t>
            </a:r>
          </a:p>
          <a:p>
            <a:pPr marL="0" indent="0">
              <a:buNone/>
            </a:pPr>
            <a:r>
              <a:rPr lang="en-IN" dirty="0"/>
              <a:t>s2.name=s1.name; </a:t>
            </a:r>
          </a:p>
          <a:p>
            <a:pPr marL="0" indent="0">
              <a:buNone/>
            </a:pPr>
            <a:r>
              <a:rPr lang="en-IN" dirty="0"/>
              <a:t>s1.display(); </a:t>
            </a:r>
          </a:p>
          <a:p>
            <a:pPr marL="0" indent="0">
              <a:buNone/>
            </a:pPr>
            <a:r>
              <a:rPr lang="en-IN" dirty="0"/>
              <a:t>s2.display();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71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This instance in Java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Keyword THIS is a reference variable in Java that refers to the current object.</a:t>
            </a:r>
          </a:p>
          <a:p>
            <a:pPr algn="just"/>
            <a:r>
              <a:rPr lang="en-US" dirty="0"/>
              <a:t>The various usages of 'THIS' keyword in Java are as follows:</a:t>
            </a:r>
          </a:p>
          <a:p>
            <a:pPr algn="just"/>
            <a:r>
              <a:rPr lang="en-US" dirty="0"/>
              <a:t>It can be used to refer instance variable of current class</a:t>
            </a:r>
          </a:p>
          <a:p>
            <a:pPr algn="just"/>
            <a:r>
              <a:rPr lang="en-US" dirty="0"/>
              <a:t>It can be used to invoke or initiate current class constructor</a:t>
            </a:r>
          </a:p>
          <a:p>
            <a:pPr algn="just"/>
            <a:r>
              <a:rPr lang="en-US" dirty="0"/>
              <a:t>It can be passed as an argument in the method call</a:t>
            </a:r>
          </a:p>
          <a:p>
            <a:pPr algn="just"/>
            <a:r>
              <a:rPr lang="en-US" dirty="0"/>
              <a:t>It can be passed as argument in the constructor call</a:t>
            </a:r>
          </a:p>
          <a:p>
            <a:pPr algn="just"/>
            <a:r>
              <a:rPr lang="en-US" dirty="0"/>
              <a:t>It can be used to return the current class instance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20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Understanding the problem without this keyword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Student </a:t>
            </a:r>
            <a:r>
              <a:rPr lang="en-IN" dirty="0" smtClean="0"/>
              <a:t> { </a:t>
            </a:r>
            <a:endParaRPr lang="en-IN" dirty="0"/>
          </a:p>
          <a:p>
            <a:pPr marL="0" indent="0">
              <a:buNone/>
            </a:pP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rollno</a:t>
            </a:r>
            <a:r>
              <a:rPr lang="en-IN" dirty="0"/>
              <a:t>; </a:t>
            </a:r>
          </a:p>
          <a:p>
            <a:pPr marL="0" indent="0">
              <a:buNone/>
            </a:pPr>
            <a:r>
              <a:rPr lang="en-IN" dirty="0"/>
              <a:t>String name; </a:t>
            </a:r>
          </a:p>
          <a:p>
            <a:pPr marL="0" indent="0">
              <a:buNone/>
            </a:pPr>
            <a:r>
              <a:rPr lang="en-IN" b="1" dirty="0"/>
              <a:t>float </a:t>
            </a:r>
            <a:r>
              <a:rPr lang="en-IN" dirty="0"/>
              <a:t>fee; </a:t>
            </a:r>
          </a:p>
          <a:p>
            <a:pPr marL="0" indent="0">
              <a:buNone/>
            </a:pPr>
            <a:r>
              <a:rPr lang="en-IN" dirty="0"/>
              <a:t>Student(</a:t>
            </a: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rollno,String</a:t>
            </a:r>
            <a:r>
              <a:rPr lang="en-IN" dirty="0"/>
              <a:t> </a:t>
            </a:r>
            <a:r>
              <a:rPr lang="en-IN" dirty="0" err="1"/>
              <a:t>name,</a:t>
            </a:r>
            <a:r>
              <a:rPr lang="en-IN" b="1" dirty="0" err="1"/>
              <a:t>float</a:t>
            </a:r>
            <a:r>
              <a:rPr lang="en-IN" b="1" dirty="0"/>
              <a:t> </a:t>
            </a:r>
            <a:r>
              <a:rPr lang="en-IN" dirty="0"/>
              <a:t>fee) </a:t>
            </a:r>
            <a:r>
              <a:rPr lang="en-IN" dirty="0" smtClean="0"/>
              <a:t> { 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rollno</a:t>
            </a:r>
            <a:r>
              <a:rPr lang="en-IN" dirty="0"/>
              <a:t>=</a:t>
            </a:r>
            <a:r>
              <a:rPr lang="en-IN" dirty="0" err="1"/>
              <a:t>rollno</a:t>
            </a:r>
            <a:r>
              <a:rPr lang="en-IN" dirty="0"/>
              <a:t>; </a:t>
            </a:r>
          </a:p>
          <a:p>
            <a:pPr marL="0" indent="0">
              <a:buNone/>
            </a:pPr>
            <a:r>
              <a:rPr lang="en-IN" dirty="0"/>
              <a:t>name=name; </a:t>
            </a:r>
          </a:p>
          <a:p>
            <a:pPr marL="0" indent="0">
              <a:buNone/>
            </a:pPr>
            <a:r>
              <a:rPr lang="en-IN" dirty="0"/>
              <a:t>fee=fee;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b="1" dirty="0"/>
              <a:t>void </a:t>
            </a:r>
            <a:r>
              <a:rPr lang="en-IN" dirty="0"/>
              <a:t>display(){</a:t>
            </a: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rollno</a:t>
            </a:r>
            <a:r>
              <a:rPr lang="en-IN" dirty="0"/>
              <a:t>+" "+name+" "+fee);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  <a:endParaRPr lang="en-IN" dirty="0"/>
          </a:p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TestThis1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US" b="1" dirty="0"/>
              <a:t>public static void </a:t>
            </a:r>
            <a:r>
              <a:rPr lang="en-US" dirty="0"/>
              <a:t>main(String </a:t>
            </a:r>
            <a:r>
              <a:rPr lang="en-US" dirty="0" err="1"/>
              <a:t>args</a:t>
            </a:r>
            <a:r>
              <a:rPr lang="en-US" dirty="0"/>
              <a:t>[]){ </a:t>
            </a:r>
          </a:p>
          <a:p>
            <a:pPr marL="0" indent="0">
              <a:buNone/>
            </a:pPr>
            <a:r>
              <a:rPr lang="en-IN" dirty="0"/>
              <a:t>Student s1=</a:t>
            </a:r>
            <a:r>
              <a:rPr lang="en-IN" b="1" dirty="0"/>
              <a:t>new </a:t>
            </a:r>
            <a:r>
              <a:rPr lang="en-IN" dirty="0"/>
              <a:t>Student(111,"ankit",5000f); </a:t>
            </a:r>
          </a:p>
          <a:p>
            <a:pPr marL="0" indent="0">
              <a:buNone/>
            </a:pPr>
            <a:r>
              <a:rPr lang="en-US" dirty="0"/>
              <a:t>Student s2=</a:t>
            </a:r>
            <a:r>
              <a:rPr lang="en-US" b="1" dirty="0"/>
              <a:t>new </a:t>
            </a:r>
            <a:r>
              <a:rPr lang="en-US" dirty="0"/>
              <a:t>Student(112,"sumit",6000f); </a:t>
            </a:r>
          </a:p>
          <a:p>
            <a:pPr marL="0" indent="0">
              <a:buNone/>
            </a:pPr>
            <a:r>
              <a:rPr lang="en-IN" dirty="0"/>
              <a:t>s1.display(); </a:t>
            </a:r>
          </a:p>
          <a:p>
            <a:pPr marL="0" indent="0">
              <a:buNone/>
            </a:pPr>
            <a:r>
              <a:rPr lang="en-IN" dirty="0"/>
              <a:t>s2.display();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}}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62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Output: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0 null 0.0 </a:t>
            </a:r>
          </a:p>
          <a:p>
            <a:pPr marL="0" indent="0">
              <a:buNone/>
            </a:pPr>
            <a:r>
              <a:rPr lang="en-IN" dirty="0"/>
              <a:t>0 null 0.0 </a:t>
            </a:r>
          </a:p>
        </p:txBody>
      </p:sp>
    </p:spTree>
    <p:extLst>
      <p:ext uri="{BB962C8B-B14F-4D97-AF65-F5344CB8AC3E}">
        <p14:creationId xmlns:p14="http://schemas.microsoft.com/office/powerpoint/2010/main" val="33411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Solution of the above problem by this keyword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Student </a:t>
            </a:r>
            <a:r>
              <a:rPr lang="en-IN" dirty="0" smtClean="0"/>
              <a:t>{ </a:t>
            </a:r>
            <a:endParaRPr lang="en-IN" dirty="0"/>
          </a:p>
          <a:p>
            <a:pPr marL="0" indent="0">
              <a:buNone/>
            </a:pP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rollno</a:t>
            </a:r>
            <a:r>
              <a:rPr lang="en-IN" dirty="0"/>
              <a:t>; </a:t>
            </a:r>
          </a:p>
          <a:p>
            <a:pPr marL="0" indent="0">
              <a:buNone/>
            </a:pPr>
            <a:r>
              <a:rPr lang="en-IN" dirty="0"/>
              <a:t>String name; </a:t>
            </a:r>
          </a:p>
          <a:p>
            <a:pPr marL="0" indent="0">
              <a:buNone/>
            </a:pPr>
            <a:r>
              <a:rPr lang="en-IN" b="1" dirty="0"/>
              <a:t>float </a:t>
            </a:r>
            <a:r>
              <a:rPr lang="en-IN" dirty="0"/>
              <a:t>fee; </a:t>
            </a:r>
          </a:p>
          <a:p>
            <a:pPr marL="0" indent="0">
              <a:buNone/>
            </a:pPr>
            <a:r>
              <a:rPr lang="en-IN" dirty="0"/>
              <a:t>Student(</a:t>
            </a:r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dirty="0" err="1"/>
              <a:t>rollno,String</a:t>
            </a:r>
            <a:r>
              <a:rPr lang="en-IN" dirty="0"/>
              <a:t> </a:t>
            </a:r>
            <a:r>
              <a:rPr lang="en-IN" dirty="0" err="1"/>
              <a:t>name,</a:t>
            </a:r>
            <a:r>
              <a:rPr lang="en-IN" b="1" dirty="0" err="1"/>
              <a:t>float</a:t>
            </a:r>
            <a:r>
              <a:rPr lang="en-IN" b="1" dirty="0"/>
              <a:t> </a:t>
            </a:r>
            <a:r>
              <a:rPr lang="en-IN" dirty="0"/>
              <a:t>fee) </a:t>
            </a:r>
            <a:r>
              <a:rPr lang="en-IN" dirty="0" smtClean="0"/>
              <a:t>{ </a:t>
            </a:r>
            <a:endParaRPr lang="en-IN" dirty="0"/>
          </a:p>
          <a:p>
            <a:pPr marL="0" indent="0">
              <a:buNone/>
            </a:pPr>
            <a:r>
              <a:rPr lang="en-IN" b="1" dirty="0" err="1"/>
              <a:t>this</a:t>
            </a:r>
            <a:r>
              <a:rPr lang="en-IN" dirty="0" err="1"/>
              <a:t>.rollno</a:t>
            </a:r>
            <a:r>
              <a:rPr lang="en-IN" dirty="0"/>
              <a:t>=</a:t>
            </a:r>
            <a:r>
              <a:rPr lang="en-IN" dirty="0" err="1"/>
              <a:t>rollno</a:t>
            </a:r>
            <a:r>
              <a:rPr lang="en-IN" dirty="0"/>
              <a:t>; </a:t>
            </a:r>
          </a:p>
          <a:p>
            <a:pPr marL="0" indent="0">
              <a:buNone/>
            </a:pPr>
            <a:r>
              <a:rPr lang="en-IN" b="1" dirty="0"/>
              <a:t>this</a:t>
            </a:r>
            <a:r>
              <a:rPr lang="en-IN" dirty="0"/>
              <a:t>.name=name; </a:t>
            </a:r>
          </a:p>
          <a:p>
            <a:pPr marL="0" indent="0">
              <a:buNone/>
            </a:pPr>
            <a:r>
              <a:rPr lang="en-IN" b="1" dirty="0" err="1"/>
              <a:t>this</a:t>
            </a:r>
            <a:r>
              <a:rPr lang="en-IN" dirty="0" err="1"/>
              <a:t>.fee</a:t>
            </a:r>
            <a:r>
              <a:rPr lang="en-IN" dirty="0"/>
              <a:t>=fee; </a:t>
            </a:r>
          </a:p>
          <a:p>
            <a:pPr marL="0" indent="0"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r>
              <a:rPr lang="en-IN" b="1" dirty="0"/>
              <a:t>void </a:t>
            </a:r>
            <a:r>
              <a:rPr lang="en-IN" dirty="0"/>
              <a:t>display() 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 err="1"/>
              <a:t>System.out.println</a:t>
            </a:r>
            <a:r>
              <a:rPr lang="en-IN" dirty="0"/>
              <a:t>(</a:t>
            </a:r>
            <a:r>
              <a:rPr lang="en-IN" dirty="0" err="1"/>
              <a:t>rollno</a:t>
            </a:r>
            <a:r>
              <a:rPr lang="en-IN" dirty="0"/>
              <a:t>+" "+name+" "+fee); </a:t>
            </a:r>
          </a:p>
          <a:p>
            <a:pPr marL="0" indent="0">
              <a:buNone/>
            </a:pPr>
            <a:r>
              <a:rPr lang="en-IN" dirty="0"/>
              <a:t>} </a:t>
            </a:r>
            <a:r>
              <a:rPr lang="en-IN" dirty="0" smtClean="0"/>
              <a:t>} </a:t>
            </a:r>
            <a:endParaRPr lang="en-IN" dirty="0"/>
          </a:p>
          <a:p>
            <a:pPr marL="0" indent="0">
              <a:buNone/>
            </a:pPr>
            <a:r>
              <a:rPr lang="en-IN" b="1" dirty="0"/>
              <a:t>class </a:t>
            </a:r>
            <a:r>
              <a:rPr lang="en-IN" dirty="0"/>
              <a:t>TestThis2 </a:t>
            </a:r>
            <a:r>
              <a:rPr lang="en-IN" dirty="0" smtClean="0"/>
              <a:t>{ 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public static void </a:t>
            </a:r>
            <a:r>
              <a:rPr lang="en-US" dirty="0"/>
              <a:t>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  <a:r>
              <a:rPr lang="en-US" dirty="0" smtClean="0"/>
              <a:t> </a:t>
            </a:r>
            <a:r>
              <a:rPr lang="en-IN" dirty="0" smtClean="0"/>
              <a:t>{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Student s1=</a:t>
            </a:r>
            <a:r>
              <a:rPr lang="en-IN" b="1" dirty="0"/>
              <a:t>new </a:t>
            </a:r>
            <a:r>
              <a:rPr lang="en-IN" dirty="0"/>
              <a:t>Student(111,"ankit",5000f); </a:t>
            </a:r>
          </a:p>
          <a:p>
            <a:pPr marL="0" indent="0">
              <a:buNone/>
            </a:pPr>
            <a:r>
              <a:rPr lang="en-US" dirty="0"/>
              <a:t>Student s2=</a:t>
            </a:r>
            <a:r>
              <a:rPr lang="en-US" b="1" dirty="0"/>
              <a:t>new </a:t>
            </a:r>
            <a:r>
              <a:rPr lang="en-US" dirty="0"/>
              <a:t>Student(112,"sumit",6000f); </a:t>
            </a:r>
          </a:p>
          <a:p>
            <a:pPr marL="0" indent="0">
              <a:buNone/>
            </a:pPr>
            <a:r>
              <a:rPr lang="en-IN" dirty="0"/>
              <a:t>s1.display(); </a:t>
            </a:r>
          </a:p>
          <a:p>
            <a:pPr marL="0" indent="0">
              <a:buNone/>
            </a:pPr>
            <a:r>
              <a:rPr lang="en-IN" dirty="0"/>
              <a:t>s2.display(); </a:t>
            </a:r>
          </a:p>
          <a:p>
            <a:pPr marL="0" indent="0">
              <a:buNone/>
            </a:pPr>
            <a:r>
              <a:rPr lang="en-IN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8096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Output: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111 </a:t>
            </a:r>
            <a:r>
              <a:rPr lang="en-IN" dirty="0" err="1"/>
              <a:t>ankit</a:t>
            </a:r>
            <a:r>
              <a:rPr lang="en-IN" dirty="0"/>
              <a:t> 5000 </a:t>
            </a:r>
          </a:p>
          <a:p>
            <a:pPr marL="0" indent="0">
              <a:buNone/>
            </a:pPr>
            <a:r>
              <a:rPr lang="en-IN" dirty="0"/>
              <a:t>112 </a:t>
            </a:r>
            <a:r>
              <a:rPr lang="en-IN" dirty="0" err="1"/>
              <a:t>sumit</a:t>
            </a:r>
            <a:r>
              <a:rPr lang="en-IN" dirty="0"/>
              <a:t> 6000 </a:t>
            </a:r>
          </a:p>
        </p:txBody>
      </p:sp>
    </p:spTree>
    <p:extLst>
      <p:ext uri="{BB962C8B-B14F-4D97-AF65-F5344CB8AC3E}">
        <p14:creationId xmlns:p14="http://schemas.microsoft.com/office/powerpoint/2010/main" val="41609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Scope Rules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/>
              <a:t>We can declare variables </a:t>
            </a:r>
            <a:r>
              <a:rPr lang="en-US" b="1" dirty="0"/>
              <a:t>within any block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Block is begun with an </a:t>
            </a:r>
            <a:r>
              <a:rPr lang="en-US" b="1" dirty="0"/>
              <a:t>opening curly brace and ended by a closing curly brace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1 block equal to 1 new scope in Java thus each time you start a new block, you are </a:t>
            </a:r>
            <a:r>
              <a:rPr lang="en-US" b="1" dirty="0"/>
              <a:t>creating a new scope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A scope determines what objects are visible to other parts of your program. It also determines the </a:t>
            </a:r>
            <a:r>
              <a:rPr lang="en-US" b="1" dirty="0"/>
              <a:t>lifetime of those objects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Example 1: Variable Scope in Java Programming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class Scope {</a:t>
            </a:r>
          </a:p>
          <a:p>
            <a:pPr>
              <a:buNone/>
            </a:pPr>
            <a:r>
              <a:rPr lang="en-US" dirty="0" smtClean="0"/>
              <a:t>public static void </a:t>
            </a:r>
            <a:r>
              <a:rPr lang="en-US" dirty="0"/>
              <a:t>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>
              <a:buNone/>
            </a:pPr>
            <a:r>
              <a:rPr lang="en-US" dirty="0"/>
              <a:t>  {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n1; 		// Visible in main</a:t>
            </a:r>
          </a:p>
          <a:p>
            <a:pPr>
              <a:buNone/>
            </a:pPr>
            <a:r>
              <a:rPr lang="en-US" dirty="0"/>
              <a:t>n1 = 10;</a:t>
            </a:r>
          </a:p>
          <a:p>
            <a:pPr>
              <a:buNone/>
            </a:pPr>
            <a:r>
              <a:rPr lang="en-US" dirty="0"/>
              <a:t>if(n1 == 10)</a:t>
            </a:r>
          </a:p>
          <a:p>
            <a:pPr>
              <a:buNone/>
            </a:pPr>
            <a:r>
              <a:rPr lang="en-US" dirty="0"/>
              <a:t>   {		   </a:t>
            </a:r>
            <a:r>
              <a:rPr lang="en-US" dirty="0" smtClean="0"/>
              <a:t>	// </a:t>
            </a:r>
            <a:r>
              <a:rPr lang="en-US" dirty="0"/>
              <a:t>start new scope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n2 = 20; </a:t>
            </a:r>
            <a:r>
              <a:rPr lang="en-US" dirty="0" smtClean="0"/>
              <a:t>	// </a:t>
            </a:r>
            <a:r>
              <a:rPr lang="en-US" dirty="0"/>
              <a:t>visible only to this block</a:t>
            </a:r>
          </a:p>
          <a:p>
            <a:pPr>
              <a:buNone/>
            </a:pPr>
            <a:r>
              <a:rPr lang="en-US" dirty="0" err="1"/>
              <a:t>System.out.println</a:t>
            </a:r>
            <a:r>
              <a:rPr lang="en-US" dirty="0"/>
              <a:t>("n1 and n2 : "+ n1 +""+ n2</a:t>
            </a:r>
            <a:r>
              <a:rPr lang="en-US" dirty="0" smtClean="0"/>
              <a:t>);  </a:t>
            </a:r>
            <a:endParaRPr lang="en-US" dirty="0"/>
          </a:p>
          <a:p>
            <a:pPr>
              <a:buNone/>
            </a:pPr>
            <a:r>
              <a:rPr lang="en-US" dirty="0"/>
              <a:t>   }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/>
              <a:t>("n1 is " + n1);</a:t>
            </a:r>
          </a:p>
          <a:p>
            <a:pPr>
              <a:buNone/>
            </a:pPr>
            <a:r>
              <a:rPr lang="en-US" dirty="0"/>
              <a:t>  }}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Output :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n1and n2 : 10 20</a:t>
            </a:r>
          </a:p>
          <a:p>
            <a:pPr>
              <a:buNone/>
            </a:pPr>
            <a:r>
              <a:rPr lang="en-US" dirty="0"/>
              <a:t>n1 is 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Access Modifier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295399"/>
          <a:ext cx="8686800" cy="4190998"/>
        </p:xfrm>
        <a:graphic>
          <a:graphicData uri="http://schemas.openxmlformats.org/drawingml/2006/table">
            <a:tbl>
              <a:tblPr/>
              <a:tblGrid>
                <a:gridCol w="1726066"/>
                <a:gridCol w="1027167"/>
                <a:gridCol w="1989033"/>
                <a:gridCol w="1473685"/>
                <a:gridCol w="2470849"/>
              </a:tblGrid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Modifier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class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Constructor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method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Data/variables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Public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Protected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Default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Private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Static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Final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Object in Java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object in jav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4953000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/>
              <a:t>If you compare the software object with a real-world object, they have very similar characteristics</a:t>
            </a:r>
            <a:r>
              <a:rPr lang="en-US" dirty="0" smtClean="0"/>
              <a:t>.</a:t>
            </a:r>
          </a:p>
          <a:p>
            <a:pPr lvl="0" algn="just"/>
            <a:r>
              <a:rPr lang="en-US" b="1" dirty="0"/>
              <a:t>An object has three </a:t>
            </a:r>
            <a:r>
              <a:rPr lang="en-US" b="1" dirty="0" smtClean="0"/>
              <a:t>characteristics:</a:t>
            </a:r>
          </a:p>
          <a:p>
            <a:pPr lvl="0" algn="just"/>
            <a:r>
              <a:rPr lang="en-US" b="1" dirty="0"/>
              <a:t>state:</a:t>
            </a:r>
            <a:r>
              <a:rPr lang="en-US" dirty="0"/>
              <a:t> represents data (value) of an object.</a:t>
            </a:r>
          </a:p>
          <a:p>
            <a:pPr lvl="0" algn="just"/>
            <a:r>
              <a:rPr lang="en-US" b="1" dirty="0"/>
              <a:t>behavior:</a:t>
            </a:r>
            <a:r>
              <a:rPr lang="en-US" dirty="0"/>
              <a:t> represents the behavior (functionality) of an object such as deposit, withdraw etc.</a:t>
            </a:r>
          </a:p>
          <a:p>
            <a:pPr lvl="0" algn="just"/>
            <a:r>
              <a:rPr lang="en-US" b="1" dirty="0"/>
              <a:t>identity:</a:t>
            </a:r>
            <a:r>
              <a:rPr lang="en-US" dirty="0"/>
              <a:t> Object identity is typically implemented via a unique ID. The value of the ID is not visible to the external user. But, it is used internally by the JVM to identify each object uniquely.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1164</Words>
  <Application>Microsoft Office PowerPoint</Application>
  <PresentationFormat>On-screen Show (4:3)</PresentationFormat>
  <Paragraphs>369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Unit II-Chapter 3</vt:lpstr>
      <vt:lpstr>Class</vt:lpstr>
      <vt:lpstr>Multi-class applications and main() </vt:lpstr>
      <vt:lpstr>Scope Rules  </vt:lpstr>
      <vt:lpstr>Example 1: Variable Scope in Java Programming </vt:lpstr>
      <vt:lpstr>PowerPoint Presentation</vt:lpstr>
      <vt:lpstr>Access Modifier </vt:lpstr>
      <vt:lpstr>Object in Java </vt:lpstr>
      <vt:lpstr>PowerPoint Presentation</vt:lpstr>
      <vt:lpstr>Creating an Object</vt:lpstr>
      <vt:lpstr>PowerPoint Presentation</vt:lpstr>
      <vt:lpstr> Class Methods  </vt:lpstr>
      <vt:lpstr>PowerPoint Presentation</vt:lpstr>
      <vt:lpstr>Method Calling </vt:lpstr>
      <vt:lpstr>The void Keyword </vt:lpstr>
      <vt:lpstr>PowerPoint Presentation</vt:lpstr>
      <vt:lpstr>Passing Parameters by Value </vt:lpstr>
      <vt:lpstr>PowerPoint Presentation</vt:lpstr>
      <vt:lpstr>Using Command-Line Arguments </vt:lpstr>
      <vt:lpstr>PowerPoint Presentation</vt:lpstr>
      <vt:lpstr>PowerPoint Presentation</vt:lpstr>
      <vt:lpstr>Method Overloading in Java </vt:lpstr>
      <vt:lpstr>PowerPoint Presentation</vt:lpstr>
      <vt:lpstr>PowerPoint Presentation</vt:lpstr>
      <vt:lpstr>PowerPoint Presentation</vt:lpstr>
      <vt:lpstr>Method Overriding</vt:lpstr>
      <vt:lpstr>PowerPoint Presentation</vt:lpstr>
      <vt:lpstr> Variable Arguments  </vt:lpstr>
      <vt:lpstr>PowerPoint Presentation</vt:lpstr>
      <vt:lpstr>PowerPoint Presentation</vt:lpstr>
      <vt:lpstr>Copying values without constructor </vt:lpstr>
      <vt:lpstr> This instance in Java  </vt:lpstr>
      <vt:lpstr>Understanding the problem without this keyword </vt:lpstr>
      <vt:lpstr>PowerPoint Presentation</vt:lpstr>
      <vt:lpstr>Solution of the above problem by this keyword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II-Chapter 3</dc:title>
  <dc:creator>5itlab</dc:creator>
  <cp:lastModifiedBy>Windows User</cp:lastModifiedBy>
  <cp:revision>44</cp:revision>
  <dcterms:created xsi:type="dcterms:W3CDTF">2019-01-16T02:07:40Z</dcterms:created>
  <dcterms:modified xsi:type="dcterms:W3CDTF">2019-12-21T03:00:49Z</dcterms:modified>
</cp:coreProperties>
</file>