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312" r:id="rId6"/>
    <p:sldId id="261" r:id="rId7"/>
    <p:sldId id="262" r:id="rId8"/>
    <p:sldId id="263" r:id="rId9"/>
    <p:sldId id="264" r:id="rId10"/>
    <p:sldId id="265" r:id="rId11"/>
    <p:sldId id="267" r:id="rId12"/>
    <p:sldId id="268" r:id="rId13"/>
    <p:sldId id="269" r:id="rId14"/>
    <p:sldId id="270" r:id="rId15"/>
    <p:sldId id="271" r:id="rId16"/>
    <p:sldId id="272" r:id="rId17"/>
    <p:sldId id="313" r:id="rId18"/>
    <p:sldId id="314" r:id="rId19"/>
    <p:sldId id="273" r:id="rId20"/>
    <p:sldId id="277" r:id="rId21"/>
    <p:sldId id="278" r:id="rId22"/>
    <p:sldId id="279" r:id="rId23"/>
    <p:sldId id="280" r:id="rId24"/>
    <p:sldId id="281" r:id="rId25"/>
    <p:sldId id="283" r:id="rId26"/>
    <p:sldId id="284" r:id="rId27"/>
    <p:sldId id="285"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5" r:id="rId41"/>
    <p:sldId id="306" r:id="rId42"/>
    <p:sldId id="307" r:id="rId43"/>
    <p:sldId id="309"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C36F43-49F8-4BE5-A34C-C9893070AA64}"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2C53E-A213-4824-8A43-3F0402B9795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C36F43-49F8-4BE5-A34C-C9893070AA64}"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2C53E-A213-4824-8A43-3F0402B979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C36F43-49F8-4BE5-A34C-C9893070AA64}"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2C53E-A213-4824-8A43-3F0402B9795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C36F43-49F8-4BE5-A34C-C9893070AA64}"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2C53E-A213-4824-8A43-3F0402B9795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C36F43-49F8-4BE5-A34C-C9893070AA64}"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2C53E-A213-4824-8A43-3F0402B9795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C36F43-49F8-4BE5-A34C-C9893070AA64}" type="datetimeFigureOut">
              <a:rPr lang="en-US" smtClean="0"/>
              <a:pPr/>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2C53E-A213-4824-8A43-3F0402B9795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C36F43-49F8-4BE5-A34C-C9893070AA64}" type="datetimeFigureOut">
              <a:rPr lang="en-US" smtClean="0"/>
              <a:pPr/>
              <a:t>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32C53E-A213-4824-8A43-3F0402B9795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C36F43-49F8-4BE5-A34C-C9893070AA64}" type="datetimeFigureOut">
              <a:rPr lang="en-US" smtClean="0"/>
              <a:pPr/>
              <a:t>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32C53E-A213-4824-8A43-3F0402B979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C36F43-49F8-4BE5-A34C-C9893070AA64}" type="datetimeFigureOut">
              <a:rPr lang="en-US" smtClean="0"/>
              <a:pPr/>
              <a:t>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32C53E-A213-4824-8A43-3F0402B979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C36F43-49F8-4BE5-A34C-C9893070AA64}" type="datetimeFigureOut">
              <a:rPr lang="en-US" smtClean="0"/>
              <a:pPr/>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2C53E-A213-4824-8A43-3F0402B9795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C36F43-49F8-4BE5-A34C-C9893070AA64}" type="datetimeFigureOut">
              <a:rPr lang="en-US" smtClean="0"/>
              <a:pPr/>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2C53E-A213-4824-8A43-3F0402B9795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C36F43-49F8-4BE5-A34C-C9893070AA64}" type="datetimeFigureOut">
              <a:rPr lang="en-US" smtClean="0"/>
              <a:pPr/>
              <a:t>1/18/2020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32C53E-A213-4824-8A43-3F0402B9795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II – Chapter 2</a:t>
            </a:r>
            <a:endParaRPr lang="en-US" dirty="0"/>
          </a:p>
        </p:txBody>
      </p:sp>
      <p:sp>
        <p:nvSpPr>
          <p:cNvPr id="3" name="Subtitle 2"/>
          <p:cNvSpPr>
            <a:spLocks noGrp="1"/>
          </p:cNvSpPr>
          <p:nvPr>
            <p:ph type="subTitle" idx="1"/>
          </p:nvPr>
        </p:nvSpPr>
        <p:spPr/>
        <p:txBody>
          <a:bodyPr>
            <a:normAutofit/>
          </a:bodyPr>
          <a:lstStyle/>
          <a:p>
            <a:r>
              <a:rPr lang="en-US" sz="4400" b="1" dirty="0">
                <a:solidFill>
                  <a:srgbClr val="FF0000"/>
                </a:solidFill>
              </a:rPr>
              <a:t>Creating Division-</a:t>
            </a:r>
          </a:p>
          <a:p>
            <a:r>
              <a:rPr lang="en-US" sz="4400" b="1" dirty="0">
                <a:solidFill>
                  <a:srgbClr val="FF0000"/>
                </a:solidFill>
              </a:rPr>
              <a:t>Based Layouts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srcRect/>
          <a:stretch>
            <a:fillRect/>
          </a:stretch>
        </p:blipFill>
        <p:spPr bwMode="auto">
          <a:xfrm>
            <a:off x="0" y="0"/>
            <a:ext cx="4203700" cy="25146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2362200" y="2209800"/>
            <a:ext cx="6213535" cy="4267200"/>
          </a:xfrm>
          <a:prstGeom prst="rect">
            <a:avLst/>
          </a:prstGeom>
          <a:noFill/>
          <a:ln w="9525">
            <a:noFill/>
            <a:miter lim="800000"/>
            <a:headEnd/>
            <a:tailEnd/>
          </a:ln>
          <a:effectLst/>
        </p:spPr>
      </p:pic>
      <p:cxnSp>
        <p:nvCxnSpPr>
          <p:cNvPr id="7" name="Straight Arrow Connector 6"/>
          <p:cNvCxnSpPr/>
          <p:nvPr/>
        </p:nvCxnSpPr>
        <p:spPr>
          <a:xfrm rot="16200000" flipH="1">
            <a:off x="38100" y="495300"/>
            <a:ext cx="2514600" cy="1981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a:t>Replace the </a:t>
            </a:r>
            <a:r>
              <a:rPr lang="en-US" i="1" dirty="0"/>
              <a:t>&lt;div id=”masthead”&gt; tag with &lt;header&gt;, and change its </a:t>
            </a:r>
            <a:r>
              <a:rPr lang="en-US" i="1" dirty="0" smtClean="0"/>
              <a:t>closing &lt;/</a:t>
            </a:r>
            <a:r>
              <a:rPr lang="en-US" i="1" dirty="0"/>
              <a:t>div&gt; tag to &lt;/header&gt;.</a:t>
            </a:r>
          </a:p>
          <a:p>
            <a:pPr algn="just"/>
            <a:r>
              <a:rPr lang="en-US" dirty="0"/>
              <a:t>&lt;body&gt;</a:t>
            </a:r>
          </a:p>
          <a:p>
            <a:pPr algn="just"/>
            <a:r>
              <a:rPr lang="en-US" b="1" dirty="0"/>
              <a:t>&lt;header&gt;</a:t>
            </a:r>
          </a:p>
          <a:p>
            <a:pPr algn="just"/>
            <a:r>
              <a:rPr lang="en-US" dirty="0"/>
              <a:t>&lt;a </a:t>
            </a:r>
            <a:r>
              <a:rPr lang="en-US" dirty="0" err="1"/>
              <a:t>href</a:t>
            </a:r>
            <a:r>
              <a:rPr lang="en-US" dirty="0"/>
              <a:t>="http://www.contoso.com" title="Home page"&gt;</a:t>
            </a:r>
          </a:p>
          <a:p>
            <a:pPr algn="just"/>
            <a:r>
              <a:rPr lang="en-US" dirty="0"/>
              <a:t>&lt;</a:t>
            </a:r>
            <a:r>
              <a:rPr lang="en-US" dirty="0" err="1"/>
              <a:t>img</a:t>
            </a:r>
            <a:r>
              <a:rPr lang="en-US" dirty="0"/>
              <a:t> </a:t>
            </a:r>
            <a:r>
              <a:rPr lang="en-US" dirty="0" err="1"/>
              <a:t>src</a:t>
            </a:r>
            <a:r>
              <a:rPr lang="en-US" dirty="0"/>
              <a:t>="images/leaf.gif class="logo""&gt;&lt;/a&gt;</a:t>
            </a:r>
          </a:p>
          <a:p>
            <a:pPr algn="just"/>
            <a:r>
              <a:rPr lang="en-US" dirty="0"/>
              <a:t>&lt;h1 class="</a:t>
            </a:r>
            <a:r>
              <a:rPr lang="en-US" dirty="0" err="1"/>
              <a:t>pagetitle</a:t>
            </a:r>
            <a:r>
              <a:rPr lang="en-US" dirty="0"/>
              <a:t>"&gt;The Garden Company&lt;/h1&gt;</a:t>
            </a:r>
          </a:p>
          <a:p>
            <a:pPr algn="just"/>
            <a:r>
              <a:rPr lang="en-US" dirty="0"/>
              <a:t>&lt;h5 class="tagline"&gt;&lt;</a:t>
            </a:r>
            <a:r>
              <a:rPr lang="en-US" dirty="0" err="1"/>
              <a:t>i</a:t>
            </a:r>
            <a:r>
              <a:rPr lang="en-US" dirty="0"/>
              <a:t>&gt;Helping you help your gardens grow since</a:t>
            </a:r>
          </a:p>
          <a:p>
            <a:pPr algn="just"/>
            <a:r>
              <a:rPr lang="en-US" dirty="0"/>
              <a:t>1975&lt;/</a:t>
            </a:r>
            <a:r>
              <a:rPr lang="en-US" dirty="0" err="1"/>
              <a:t>i</a:t>
            </a:r>
            <a:r>
              <a:rPr lang="en-US" dirty="0"/>
              <a:t>&gt;&lt;/h5&gt;</a:t>
            </a:r>
          </a:p>
          <a:p>
            <a:pPr algn="just"/>
            <a:r>
              <a:rPr lang="en-US" b="1" dirty="0"/>
              <a:t>&lt;/header&gt;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Positioning Divisions</a:t>
            </a:r>
            <a:endParaRPr lang="en-US" dirty="0"/>
          </a:p>
        </p:txBody>
      </p:sp>
      <p:sp>
        <p:nvSpPr>
          <p:cNvPr id="3" name="Content Placeholder 2"/>
          <p:cNvSpPr>
            <a:spLocks noGrp="1"/>
          </p:cNvSpPr>
          <p:nvPr>
            <p:ph idx="1"/>
          </p:nvPr>
        </p:nvSpPr>
        <p:spPr/>
        <p:txBody>
          <a:bodyPr/>
          <a:lstStyle/>
          <a:p>
            <a:pPr algn="just"/>
            <a:r>
              <a:rPr lang="en-US" dirty="0"/>
              <a:t>There are two ways of positioning a division (or equivalent semantic-tagged block): </a:t>
            </a:r>
            <a:r>
              <a:rPr lang="en-US" dirty="0" smtClean="0"/>
              <a:t>you can </a:t>
            </a:r>
            <a:r>
              <a:rPr lang="en-US" dirty="0"/>
              <a:t>use the </a:t>
            </a:r>
            <a:r>
              <a:rPr lang="en-US" b="1" i="1" dirty="0"/>
              <a:t>float style rule</a:t>
            </a:r>
            <a:r>
              <a:rPr lang="en-US" i="1" dirty="0" smtClean="0"/>
              <a:t>, </a:t>
            </a:r>
            <a:r>
              <a:rPr lang="en-US" dirty="0" smtClean="0"/>
              <a:t>or </a:t>
            </a:r>
            <a:r>
              <a:rPr lang="en-US" dirty="0"/>
              <a:t>you can use the </a:t>
            </a:r>
            <a:r>
              <a:rPr lang="en-US" b="1" i="1" dirty="0"/>
              <a:t>position style rule</a:t>
            </a:r>
            <a:r>
              <a:rPr lang="en-US" i="1" dirty="0"/>
              <a:t>. The following sections explain each of </a:t>
            </a:r>
            <a:r>
              <a:rPr lang="en-US" i="1" dirty="0" smtClean="0"/>
              <a:t>these </a:t>
            </a:r>
            <a:r>
              <a:rPr lang="en-US" dirty="0" smtClean="0"/>
              <a:t>methods</a:t>
            </a:r>
            <a:r>
              <a:rPr lang="en-US" dirty="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Floating a Division to the Right or Left</a:t>
            </a:r>
          </a:p>
        </p:txBody>
      </p:sp>
      <p:sp>
        <p:nvSpPr>
          <p:cNvPr id="3" name="Content Placeholder 2"/>
          <p:cNvSpPr>
            <a:spLocks noGrp="1"/>
          </p:cNvSpPr>
          <p:nvPr>
            <p:ph idx="1"/>
          </p:nvPr>
        </p:nvSpPr>
        <p:spPr/>
        <p:txBody>
          <a:bodyPr>
            <a:normAutofit fontScale="92500" lnSpcReduction="20000"/>
          </a:bodyPr>
          <a:lstStyle/>
          <a:p>
            <a:pPr algn="just"/>
            <a:r>
              <a:rPr lang="en-US" dirty="0"/>
              <a:t>The easiest way to place one division beside another is to use the </a:t>
            </a:r>
            <a:r>
              <a:rPr lang="en-US" i="1" dirty="0"/>
              <a:t>float style rule. </a:t>
            </a:r>
            <a:r>
              <a:rPr lang="en-US" i="1" dirty="0" smtClean="0"/>
              <a:t>For </a:t>
            </a:r>
            <a:r>
              <a:rPr lang="en-US" dirty="0" smtClean="0"/>
              <a:t>example</a:t>
            </a:r>
            <a:r>
              <a:rPr lang="en-US" dirty="0"/>
              <a:t>, to make a navigation bar that floats to the left of the main body text, you </a:t>
            </a:r>
            <a:r>
              <a:rPr lang="en-US" dirty="0" smtClean="0"/>
              <a:t>can set </a:t>
            </a:r>
            <a:r>
              <a:rPr lang="en-US" dirty="0"/>
              <a:t>the navigation bar’s division to a certain width (perhaps 150 pixels or so), and </a:t>
            </a:r>
            <a:r>
              <a:rPr lang="en-US" dirty="0" smtClean="0"/>
              <a:t>then float </a:t>
            </a:r>
            <a:r>
              <a:rPr lang="en-US" dirty="0"/>
              <a:t>it like this:</a:t>
            </a:r>
          </a:p>
          <a:p>
            <a:pPr algn="just"/>
            <a:r>
              <a:rPr lang="en-US" b="1" dirty="0"/>
              <a:t>&lt;div id="</a:t>
            </a:r>
            <a:r>
              <a:rPr lang="en-US" b="1" dirty="0" err="1"/>
              <a:t>topnav</a:t>
            </a:r>
            <a:r>
              <a:rPr lang="en-US" b="1" dirty="0"/>
              <a:t>" style="width: 150px; float: left"&gt;</a:t>
            </a:r>
          </a:p>
          <a:p>
            <a:pPr algn="just"/>
            <a:r>
              <a:rPr lang="en-US" dirty="0"/>
              <a:t>Alternatively, if you were using the </a:t>
            </a:r>
            <a:r>
              <a:rPr lang="en-US" i="1" dirty="0"/>
              <a:t>&lt;</a:t>
            </a:r>
            <a:r>
              <a:rPr lang="en-US" i="1" dirty="0" err="1"/>
              <a:t>nav</a:t>
            </a:r>
            <a:r>
              <a:rPr lang="en-US" i="1" dirty="0"/>
              <a:t>&gt; tag for the navigation bar, it would look </a:t>
            </a:r>
            <a:r>
              <a:rPr lang="en-US" i="1" dirty="0" smtClean="0"/>
              <a:t>like </a:t>
            </a:r>
            <a:r>
              <a:rPr lang="en-US" dirty="0" smtClean="0"/>
              <a:t>this</a:t>
            </a:r>
            <a:r>
              <a:rPr lang="en-US" dirty="0"/>
              <a:t>:</a:t>
            </a:r>
          </a:p>
          <a:p>
            <a:pPr algn="just"/>
            <a:r>
              <a:rPr lang="en-US" b="1" dirty="0"/>
              <a:t>&lt;</a:t>
            </a:r>
            <a:r>
              <a:rPr lang="en-US" b="1" dirty="0" err="1"/>
              <a:t>nav</a:t>
            </a:r>
            <a:r>
              <a:rPr lang="en-US" b="1" dirty="0"/>
              <a:t> style="width: 150px; float: left"&gt;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a:srcRect/>
          <a:stretch>
            <a:fillRect/>
          </a:stretch>
        </p:blipFill>
        <p:spPr bwMode="auto">
          <a:xfrm>
            <a:off x="609600" y="609600"/>
            <a:ext cx="7543800" cy="50196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In a style sheet, you precede the names of unique elements such as divisions with </a:t>
            </a:r>
            <a:r>
              <a:rPr lang="en-US" dirty="0" smtClean="0"/>
              <a:t>a pound </a:t>
            </a:r>
            <a:r>
              <a:rPr lang="en-US" dirty="0"/>
              <a:t>sign (#), as shown in the following:</a:t>
            </a:r>
          </a:p>
          <a:p>
            <a:pPr algn="just"/>
            <a:r>
              <a:rPr lang="en-US" b="1" dirty="0" smtClean="0"/>
              <a:t>#</a:t>
            </a:r>
            <a:r>
              <a:rPr lang="en-US" b="1" dirty="0" err="1" smtClean="0"/>
              <a:t>topnav</a:t>
            </a:r>
            <a:r>
              <a:rPr lang="en-US" b="1" dirty="0" smtClean="0"/>
              <a:t> {width: 150px; float: left}</a:t>
            </a:r>
          </a:p>
          <a:p>
            <a:pPr algn="just"/>
            <a:r>
              <a:rPr lang="en-US" dirty="0" smtClean="0"/>
              <a:t>Alternatively, if you were using the </a:t>
            </a:r>
            <a:r>
              <a:rPr lang="en-US" i="1" dirty="0" smtClean="0"/>
              <a:t>&lt;</a:t>
            </a:r>
            <a:r>
              <a:rPr lang="en-US" i="1" dirty="0" err="1" smtClean="0"/>
              <a:t>nav</a:t>
            </a:r>
            <a:r>
              <a:rPr lang="en-US" i="1" dirty="0" smtClean="0"/>
              <a:t>&gt; tag for the navigation bar, the style rule in the </a:t>
            </a:r>
            <a:r>
              <a:rPr lang="en-US" dirty="0" smtClean="0"/>
              <a:t>style sheet would look like this:</a:t>
            </a:r>
          </a:p>
          <a:p>
            <a:pPr algn="just"/>
            <a:r>
              <a:rPr lang="en-US" b="1" dirty="0" err="1" smtClean="0"/>
              <a:t>nav</a:t>
            </a:r>
            <a:r>
              <a:rPr lang="en-US" b="1" dirty="0" smtClean="0"/>
              <a:t> </a:t>
            </a:r>
            <a:r>
              <a:rPr lang="en-US" b="1" dirty="0"/>
              <a:t>{width: 150px; float: left}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Positioning a Division on the Page</a:t>
            </a:r>
          </a:p>
        </p:txBody>
      </p:sp>
      <p:sp>
        <p:nvSpPr>
          <p:cNvPr id="3" name="Content Placeholder 2"/>
          <p:cNvSpPr>
            <a:spLocks noGrp="1"/>
          </p:cNvSpPr>
          <p:nvPr>
            <p:ph idx="1"/>
          </p:nvPr>
        </p:nvSpPr>
        <p:spPr/>
        <p:txBody>
          <a:bodyPr>
            <a:normAutofit/>
          </a:bodyPr>
          <a:lstStyle/>
          <a:p>
            <a:pPr algn="just"/>
            <a:r>
              <a:rPr lang="en-US" b="1" dirty="0"/>
              <a:t>position: absolute </a:t>
            </a:r>
            <a:r>
              <a:rPr lang="en-US" dirty="0"/>
              <a:t>This value </a:t>
            </a:r>
            <a:r>
              <a:rPr lang="en-US" b="1" dirty="0"/>
              <a:t>specifies a fixed position </a:t>
            </a:r>
            <a:r>
              <a:rPr lang="en-US" dirty="0"/>
              <a:t>with respect to the </a:t>
            </a:r>
            <a:r>
              <a:rPr lang="en-US" dirty="0" smtClean="0"/>
              <a:t>parent element</a:t>
            </a:r>
            <a:r>
              <a:rPr lang="en-US" dirty="0"/>
              <a:t>. Unless the element is within some other tag, the parent element is </a:t>
            </a:r>
            <a:r>
              <a:rPr lang="en-US" dirty="0" smtClean="0"/>
              <a:t>generally the </a:t>
            </a:r>
            <a:r>
              <a:rPr lang="en-US" dirty="0"/>
              <a:t>&lt;body&gt; tag; in this case, the element would have a fixed position relative </a:t>
            </a:r>
            <a:r>
              <a:rPr lang="en-US" dirty="0" smtClean="0"/>
              <a:t>to the </a:t>
            </a:r>
            <a:r>
              <a:rPr lang="en-US" dirty="0"/>
              <a:t>upper-left corner of the page</a:t>
            </a:r>
            <a:r>
              <a:rPr lang="en-US" dirty="0" smtClean="0"/>
              <a:t>.</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200400" y="4572000"/>
            <a:ext cx="4423144" cy="228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US" b="1" dirty="0"/>
              <a:t>position: relative </a:t>
            </a:r>
            <a:r>
              <a:rPr lang="en-US" dirty="0"/>
              <a:t>Setting the top, right, bottom, and left properties of a relatively-positioned element will cause it to be adjusted away from its normal position</a:t>
            </a:r>
            <a:r>
              <a:rPr lang="en-US" dirty="0" smtClean="0"/>
              <a:t>.</a:t>
            </a:r>
          </a:p>
          <a:p>
            <a:pPr algn="just"/>
            <a:r>
              <a:rPr lang="en-US" b="1" dirty="0" smtClean="0"/>
              <a:t>position</a:t>
            </a:r>
            <a:r>
              <a:rPr lang="en-US" b="1" dirty="0"/>
              <a:t>: fixed </a:t>
            </a:r>
            <a:r>
              <a:rPr lang="en-US" dirty="0"/>
              <a:t>An element with position: fixed; is positioned relative to the viewport, which means it always stays in the same place even if the page is scrolled. The top, right, bottom, and left properties are used to position the element.</a:t>
            </a:r>
          </a:p>
        </p:txBody>
      </p:sp>
    </p:spTree>
    <p:extLst>
      <p:ext uri="{BB962C8B-B14F-4D97-AF65-F5344CB8AC3E}">
        <p14:creationId xmlns:p14="http://schemas.microsoft.com/office/powerpoint/2010/main" xmlns="" val="19280941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Sticky: </a:t>
            </a:r>
            <a:r>
              <a:rPr lang="en-US" dirty="0" smtClean="0"/>
              <a:t>An </a:t>
            </a:r>
            <a:r>
              <a:rPr lang="en-US" dirty="0"/>
              <a:t>element with position: sticky; is positioned based on the user's scroll position.</a:t>
            </a:r>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52400" y="3067050"/>
            <a:ext cx="8439150" cy="1790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762511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smtClean="0"/>
              <a:t>#</a:t>
            </a:r>
            <a:r>
              <a:rPr lang="en-US" b="1" dirty="0" err="1"/>
              <a:t>topnav</a:t>
            </a:r>
            <a:r>
              <a:rPr lang="en-US" b="1" dirty="0"/>
              <a:t> {position: absolute; top: 100px; width: 150px</a:t>
            </a:r>
            <a:r>
              <a:rPr lang="en-US" b="1" dirty="0" smtClean="0"/>
              <a:t>}</a:t>
            </a:r>
          </a:p>
          <a:p>
            <a:pPr algn="just"/>
            <a:r>
              <a:rPr lang="en-US" b="1" dirty="0" err="1"/>
              <a:t>nav</a:t>
            </a:r>
            <a:r>
              <a:rPr lang="en-US" b="1" dirty="0"/>
              <a:t> {position: absolute; top: 100px; width: 150px</a:t>
            </a:r>
            <a:r>
              <a:rPr lang="en-US" dirty="0"/>
              <a:t>}</a:t>
            </a:r>
          </a:p>
          <a:p>
            <a:pPr algn="just"/>
            <a:endParaRPr lang="en-US" b="1" dirty="0"/>
          </a:p>
          <a:p>
            <a:pPr algn="just"/>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229600" cy="5943600"/>
          </a:xfrm>
        </p:spPr>
        <p:txBody>
          <a:bodyPr>
            <a:normAutofit fontScale="85000" lnSpcReduction="10000"/>
          </a:bodyPr>
          <a:lstStyle/>
          <a:p>
            <a:pPr algn="just"/>
            <a:r>
              <a:rPr lang="en-US" dirty="0"/>
              <a:t>A </a:t>
            </a:r>
            <a:r>
              <a:rPr lang="en-US" i="1" dirty="0" smtClean="0"/>
              <a:t>division-based </a:t>
            </a:r>
            <a:r>
              <a:rPr lang="en-US" i="1" dirty="0"/>
              <a:t>layout </a:t>
            </a:r>
            <a:r>
              <a:rPr lang="en-US" b="1" i="1" dirty="0"/>
              <a:t>defines the area of a page</a:t>
            </a:r>
            <a:r>
              <a:rPr lang="en-US" i="1" dirty="0"/>
              <a:t> with &lt;div&gt; tags, or some of the </a:t>
            </a:r>
            <a:r>
              <a:rPr lang="en-US" i="1" dirty="0" smtClean="0"/>
              <a:t>new </a:t>
            </a:r>
            <a:r>
              <a:rPr lang="en-US" dirty="0" smtClean="0"/>
              <a:t>HTML5 </a:t>
            </a:r>
            <a:r>
              <a:rPr lang="en-US" dirty="0"/>
              <a:t>semantic tags such as </a:t>
            </a:r>
            <a:r>
              <a:rPr lang="en-US" i="1" dirty="0"/>
              <a:t>&lt;article&gt; and &lt;aside&gt;, and then applies formatting </a:t>
            </a:r>
            <a:r>
              <a:rPr lang="en-US" i="1" dirty="0" smtClean="0"/>
              <a:t>to </a:t>
            </a:r>
            <a:r>
              <a:rPr lang="en-US" dirty="0" smtClean="0"/>
              <a:t>each </a:t>
            </a:r>
            <a:r>
              <a:rPr lang="en-US" dirty="0"/>
              <a:t>area using styles. </a:t>
            </a:r>
            <a:endParaRPr lang="en-US" dirty="0" smtClean="0"/>
          </a:p>
          <a:p>
            <a:pPr algn="just"/>
            <a:r>
              <a:rPr lang="en-US" dirty="0" smtClean="0"/>
              <a:t>One </a:t>
            </a:r>
            <a:r>
              <a:rPr lang="en-US" dirty="0"/>
              <a:t>big advantage of division-based layouts is that </a:t>
            </a:r>
            <a:r>
              <a:rPr lang="en-US" b="1" dirty="0"/>
              <a:t>you can </a:t>
            </a:r>
            <a:r>
              <a:rPr lang="en-US" b="1" dirty="0" smtClean="0"/>
              <a:t>place the </a:t>
            </a:r>
            <a:r>
              <a:rPr lang="en-US" b="1" dirty="0"/>
              <a:t>styles in an external style sheet, and then make style changes to many pages at </a:t>
            </a:r>
            <a:r>
              <a:rPr lang="en-US" b="1" dirty="0" smtClean="0"/>
              <a:t>once simply </a:t>
            </a:r>
            <a:r>
              <a:rPr lang="en-US" b="1" dirty="0"/>
              <a:t>by modifying the style sheet. </a:t>
            </a:r>
            <a:endParaRPr lang="en-US" b="1" dirty="0" smtClean="0"/>
          </a:p>
          <a:p>
            <a:pPr algn="just"/>
            <a:r>
              <a:rPr lang="en-US" dirty="0" smtClean="0"/>
              <a:t>For </a:t>
            </a:r>
            <a:r>
              <a:rPr lang="en-US" dirty="0"/>
              <a:t>example, </a:t>
            </a:r>
            <a:r>
              <a:rPr lang="en-US" b="1" dirty="0"/>
              <a:t>moving the navigation bar </a:t>
            </a:r>
            <a:r>
              <a:rPr lang="en-US" dirty="0"/>
              <a:t>from </a:t>
            </a:r>
            <a:r>
              <a:rPr lang="en-US" dirty="0" smtClean="0"/>
              <a:t>the left </a:t>
            </a:r>
            <a:r>
              <a:rPr lang="en-US" dirty="0"/>
              <a:t>to the right on a dozen pages is easy with a division-based layout that uses an </a:t>
            </a:r>
            <a:r>
              <a:rPr lang="en-US" dirty="0" smtClean="0"/>
              <a:t>external style sheet. </a:t>
            </a:r>
          </a:p>
          <a:p>
            <a:pPr algn="just"/>
            <a:r>
              <a:rPr lang="en-US" dirty="0" smtClean="0"/>
              <a:t>Another </a:t>
            </a:r>
            <a:r>
              <a:rPr lang="en-US" dirty="0"/>
              <a:t>advantage is </a:t>
            </a:r>
            <a:r>
              <a:rPr lang="en-US" dirty="0" smtClean="0"/>
              <a:t>that division-based </a:t>
            </a:r>
            <a:r>
              <a:rPr lang="en-US" dirty="0"/>
              <a:t>layouts </a:t>
            </a:r>
            <a:r>
              <a:rPr lang="en-US" b="1" dirty="0"/>
              <a:t>reduce the number of lines of code needed to produce a page</a:t>
            </a:r>
            <a:r>
              <a:rPr lang="en-US" dirty="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Tables</a:t>
            </a:r>
          </a:p>
        </p:txBody>
      </p:sp>
      <p:sp>
        <p:nvSpPr>
          <p:cNvPr id="3" name="Content Placeholder 2"/>
          <p:cNvSpPr>
            <a:spLocks noGrp="1"/>
          </p:cNvSpPr>
          <p:nvPr>
            <p:ph idx="1"/>
          </p:nvPr>
        </p:nvSpPr>
        <p:spPr/>
        <p:txBody>
          <a:bodyPr/>
          <a:lstStyle/>
          <a:p>
            <a:pPr algn="just"/>
            <a:r>
              <a:rPr lang="en-US" dirty="0"/>
              <a:t>If you’ve used a word-processing program before, you’re probably already familiar </a:t>
            </a:r>
            <a:r>
              <a:rPr lang="en-US" dirty="0" smtClean="0"/>
              <a:t>with the </a:t>
            </a:r>
            <a:r>
              <a:rPr lang="en-US" dirty="0"/>
              <a:t>task of creating tables. A </a:t>
            </a:r>
            <a:r>
              <a:rPr lang="en-US" i="1" dirty="0"/>
              <a:t>table is a grid of rows and columns, the intersections </a:t>
            </a:r>
            <a:r>
              <a:rPr lang="en-US" i="1" dirty="0" smtClean="0"/>
              <a:t>of </a:t>
            </a:r>
            <a:r>
              <a:rPr lang="en-US" dirty="0" smtClean="0"/>
              <a:t>which </a:t>
            </a:r>
            <a:r>
              <a:rPr lang="en-US" dirty="0"/>
              <a:t>form </a:t>
            </a:r>
            <a:r>
              <a:rPr lang="en-US" i="1" dirty="0"/>
              <a:t>cells. Each cell is a distinct area, into which you can place text, graphics, </a:t>
            </a:r>
            <a:r>
              <a:rPr lang="en-US" i="1" dirty="0" smtClean="0"/>
              <a:t>or </a:t>
            </a:r>
            <a:r>
              <a:rPr lang="en-US" dirty="0" smtClean="0"/>
              <a:t>even </a:t>
            </a:r>
            <a:r>
              <a:rPr lang="en-US" dirty="0"/>
              <a:t>other tables.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Creating a Simple Table</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t>The </a:t>
            </a:r>
            <a:r>
              <a:rPr lang="en-US" i="1" dirty="0"/>
              <a:t>&lt;table&gt; tag creates an HTML table. Within that tag, you include one or more &lt;</a:t>
            </a:r>
            <a:r>
              <a:rPr lang="en-US" i="1" dirty="0" err="1" smtClean="0"/>
              <a:t>tr</a:t>
            </a:r>
            <a:r>
              <a:rPr lang="en-US" i="1" dirty="0" smtClean="0"/>
              <a:t>&gt; </a:t>
            </a:r>
            <a:r>
              <a:rPr lang="en-US" dirty="0" smtClean="0"/>
              <a:t>tags</a:t>
            </a:r>
            <a:r>
              <a:rPr lang="en-US" dirty="0"/>
              <a:t>, which define the table’s rows, and within each </a:t>
            </a:r>
            <a:r>
              <a:rPr lang="en-US" i="1" dirty="0"/>
              <a:t>&lt;</a:t>
            </a:r>
            <a:r>
              <a:rPr lang="en-US" i="1" dirty="0" err="1"/>
              <a:t>tr</a:t>
            </a:r>
            <a:r>
              <a:rPr lang="en-US" i="1" dirty="0"/>
              <a:t>&gt; tag, you define one or </a:t>
            </a:r>
            <a:r>
              <a:rPr lang="en-US" i="1" dirty="0" smtClean="0"/>
              <a:t>more &lt;td</a:t>
            </a:r>
            <a:r>
              <a:rPr lang="en-US" i="1" dirty="0"/>
              <a:t>&gt; tags, which define the cells.</a:t>
            </a:r>
          </a:p>
          <a:p>
            <a:pPr algn="just">
              <a:buNone/>
            </a:pPr>
            <a:r>
              <a:rPr lang="en-US" dirty="0"/>
              <a:t>&lt;table&gt;</a:t>
            </a:r>
          </a:p>
          <a:p>
            <a:pPr algn="just">
              <a:buNone/>
            </a:pPr>
            <a:r>
              <a:rPr lang="en-US" dirty="0"/>
              <a:t>&lt;</a:t>
            </a:r>
            <a:r>
              <a:rPr lang="en-US" dirty="0" err="1"/>
              <a:t>tr</a:t>
            </a:r>
            <a:r>
              <a:rPr lang="en-US" dirty="0"/>
              <a:t>&gt;</a:t>
            </a:r>
          </a:p>
          <a:p>
            <a:pPr algn="just">
              <a:buNone/>
            </a:pPr>
            <a:r>
              <a:rPr lang="en-US" dirty="0"/>
              <a:t>&lt;td&gt;Cell 1&lt;/td&gt;</a:t>
            </a:r>
          </a:p>
          <a:p>
            <a:pPr algn="just">
              <a:buNone/>
            </a:pPr>
            <a:r>
              <a:rPr lang="en-US" dirty="0"/>
              <a:t>&lt;td&gt;Cell 2&lt;/td&gt;</a:t>
            </a:r>
          </a:p>
          <a:p>
            <a:pPr algn="just">
              <a:buNone/>
            </a:pPr>
            <a:r>
              <a:rPr lang="en-US" dirty="0"/>
              <a:t>&lt;/</a:t>
            </a:r>
            <a:r>
              <a:rPr lang="en-US" dirty="0" err="1"/>
              <a:t>tr</a:t>
            </a:r>
            <a:r>
              <a:rPr lang="en-US" dirty="0"/>
              <a:t>&gt;</a:t>
            </a:r>
          </a:p>
          <a:p>
            <a:pPr algn="just">
              <a:buNone/>
            </a:pPr>
            <a:r>
              <a:rPr lang="en-US" dirty="0"/>
              <a:t>&lt;</a:t>
            </a:r>
            <a:r>
              <a:rPr lang="en-US" dirty="0" err="1"/>
              <a:t>tr</a:t>
            </a:r>
            <a:r>
              <a:rPr lang="en-US" dirty="0"/>
              <a:t>&gt;</a:t>
            </a:r>
          </a:p>
          <a:p>
            <a:pPr algn="just">
              <a:buNone/>
            </a:pPr>
            <a:r>
              <a:rPr lang="en-US" dirty="0"/>
              <a:t>&lt;td&gt;Cell 3&lt;/td&gt;</a:t>
            </a:r>
          </a:p>
          <a:p>
            <a:pPr algn="just">
              <a:buNone/>
            </a:pPr>
            <a:r>
              <a:rPr lang="en-US" dirty="0"/>
              <a:t>&lt;td&gt;Cell 4&lt;/td&gt;</a:t>
            </a:r>
          </a:p>
          <a:p>
            <a:pPr algn="just">
              <a:buNone/>
            </a:pPr>
            <a:r>
              <a:rPr lang="en-US" dirty="0"/>
              <a:t>&lt;/</a:t>
            </a:r>
            <a:r>
              <a:rPr lang="en-US" dirty="0" err="1"/>
              <a:t>tr</a:t>
            </a:r>
            <a:r>
              <a:rPr lang="en-US" dirty="0"/>
              <a:t>&gt;</a:t>
            </a:r>
          </a:p>
          <a:p>
            <a:pPr algn="just">
              <a:buNone/>
            </a:pPr>
            <a:r>
              <a:rPr lang="en-US" dirty="0"/>
              <a:t>&lt;/table&gt;</a:t>
            </a:r>
          </a:p>
        </p:txBody>
      </p:sp>
      <p:pic>
        <p:nvPicPr>
          <p:cNvPr id="4099" name="Picture 3"/>
          <p:cNvPicPr>
            <a:picLocks noChangeAspect="1" noChangeArrowheads="1"/>
          </p:cNvPicPr>
          <p:nvPr/>
        </p:nvPicPr>
        <p:blipFill>
          <a:blip r:embed="rId2"/>
          <a:srcRect/>
          <a:stretch>
            <a:fillRect/>
          </a:stretch>
        </p:blipFill>
        <p:spPr bwMode="auto">
          <a:xfrm>
            <a:off x="3581400" y="2743200"/>
            <a:ext cx="4008408" cy="3124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The number of columns within a table is equal to the largest number of </a:t>
            </a:r>
            <a:r>
              <a:rPr lang="en-US" i="1" dirty="0"/>
              <a:t>&lt;td&gt; tags in </a:t>
            </a:r>
            <a:r>
              <a:rPr lang="en-US" i="1" dirty="0" smtClean="0"/>
              <a:t>any </a:t>
            </a:r>
            <a:r>
              <a:rPr lang="en-US" dirty="0" smtClean="0"/>
              <a:t>given </a:t>
            </a:r>
            <a:r>
              <a:rPr lang="en-US" dirty="0"/>
              <a:t>row. Watch what happens when I add another </a:t>
            </a:r>
            <a:r>
              <a:rPr lang="en-US" i="1" dirty="0"/>
              <a:t>&lt;td&gt; tag to the second </a:t>
            </a:r>
            <a:r>
              <a:rPr lang="en-US" i="1" dirty="0" smtClean="0"/>
              <a:t>row. A</a:t>
            </a:r>
            <a:r>
              <a:rPr lang="en-US" dirty="0" smtClean="0"/>
              <a:t>dd </a:t>
            </a:r>
            <a:r>
              <a:rPr lang="en-US" dirty="0"/>
              <a:t>a </a:t>
            </a:r>
            <a:r>
              <a:rPr lang="en-US" i="1" dirty="0"/>
              <a:t>border=”1” attribute in the &lt;table&gt; tag to make the table borders </a:t>
            </a:r>
            <a:r>
              <a:rPr lang="en-US" i="1" dirty="0" smtClean="0"/>
              <a:t>visible. </a:t>
            </a:r>
            <a:r>
              <a:rPr lang="en-US" dirty="0" smtClean="0"/>
              <a:t>so </a:t>
            </a:r>
            <a:r>
              <a:rPr lang="en-US" dirty="0"/>
              <a:t>you can see what’s going on more clearly.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US" dirty="0"/>
              <a:t>&lt;table </a:t>
            </a:r>
            <a:r>
              <a:rPr lang="en-US" b="1" dirty="0"/>
              <a:t>border="1"&gt;</a:t>
            </a:r>
          </a:p>
          <a:p>
            <a:pPr>
              <a:buNone/>
            </a:pPr>
            <a:r>
              <a:rPr lang="en-US" dirty="0"/>
              <a:t>&lt;</a:t>
            </a:r>
            <a:r>
              <a:rPr lang="en-US" dirty="0" err="1"/>
              <a:t>tr</a:t>
            </a:r>
            <a:r>
              <a:rPr lang="en-US" dirty="0"/>
              <a:t>&gt;</a:t>
            </a:r>
          </a:p>
          <a:p>
            <a:pPr>
              <a:buNone/>
            </a:pPr>
            <a:r>
              <a:rPr lang="en-US" dirty="0"/>
              <a:t>&lt;td&gt;Cell 1&lt;/td&gt;</a:t>
            </a:r>
          </a:p>
          <a:p>
            <a:pPr>
              <a:buNone/>
            </a:pPr>
            <a:r>
              <a:rPr lang="en-US" dirty="0"/>
              <a:t>&lt;td&gt;Cell 2&lt;/td&gt;</a:t>
            </a:r>
          </a:p>
          <a:p>
            <a:pPr>
              <a:buNone/>
            </a:pPr>
            <a:r>
              <a:rPr lang="en-US" dirty="0"/>
              <a:t>&lt;/</a:t>
            </a:r>
            <a:r>
              <a:rPr lang="en-US" dirty="0" err="1"/>
              <a:t>tr</a:t>
            </a:r>
            <a:r>
              <a:rPr lang="en-US" dirty="0"/>
              <a:t>&gt;</a:t>
            </a:r>
          </a:p>
          <a:p>
            <a:pPr>
              <a:buNone/>
            </a:pPr>
            <a:r>
              <a:rPr lang="en-US" dirty="0"/>
              <a:t>&lt;</a:t>
            </a:r>
            <a:r>
              <a:rPr lang="en-US" dirty="0" err="1"/>
              <a:t>tr</a:t>
            </a:r>
            <a:r>
              <a:rPr lang="en-US" dirty="0"/>
              <a:t>&gt;</a:t>
            </a:r>
          </a:p>
          <a:p>
            <a:pPr>
              <a:buNone/>
            </a:pPr>
            <a:r>
              <a:rPr lang="en-US" dirty="0"/>
              <a:t>&lt;td&gt;Cell 3&lt;/td&gt;</a:t>
            </a:r>
          </a:p>
          <a:p>
            <a:pPr>
              <a:buNone/>
            </a:pPr>
            <a:r>
              <a:rPr lang="en-US" dirty="0"/>
              <a:t>&lt;td&gt;Cell 4&lt;/td&gt;</a:t>
            </a:r>
          </a:p>
          <a:p>
            <a:pPr>
              <a:buNone/>
            </a:pPr>
            <a:r>
              <a:rPr lang="en-US" b="1" dirty="0"/>
              <a:t>&lt;td&gt;Cell 5&lt;/td&gt;</a:t>
            </a:r>
          </a:p>
          <a:p>
            <a:pPr>
              <a:buNone/>
            </a:pPr>
            <a:r>
              <a:rPr lang="en-US" dirty="0"/>
              <a:t>&lt;/</a:t>
            </a:r>
            <a:r>
              <a:rPr lang="en-US" dirty="0" err="1"/>
              <a:t>tr</a:t>
            </a:r>
            <a:r>
              <a:rPr lang="en-US" dirty="0"/>
              <a:t>&gt;</a:t>
            </a:r>
          </a:p>
          <a:p>
            <a:pPr>
              <a:buNone/>
            </a:pPr>
            <a:r>
              <a:rPr lang="en-US" dirty="0"/>
              <a:t>&lt;/table&gt;</a:t>
            </a:r>
          </a:p>
        </p:txBody>
      </p:sp>
      <p:pic>
        <p:nvPicPr>
          <p:cNvPr id="5123" name="Picture 3"/>
          <p:cNvPicPr>
            <a:picLocks noChangeAspect="1" noChangeArrowheads="1"/>
          </p:cNvPicPr>
          <p:nvPr/>
        </p:nvPicPr>
        <p:blipFill>
          <a:blip r:embed="rId2"/>
          <a:srcRect/>
          <a:stretch>
            <a:fillRect/>
          </a:stretch>
        </p:blipFill>
        <p:spPr bwMode="auto">
          <a:xfrm>
            <a:off x="3733800" y="2209800"/>
            <a:ext cx="4692770" cy="3657600"/>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Specifying the Size of a Table</a:t>
            </a:r>
            <a:endParaRPr lang="en-US" dirty="0"/>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pPr algn="just"/>
            <a:r>
              <a:rPr lang="en-US" b="1" dirty="0"/>
              <a:t>&lt;table width=100</a:t>
            </a:r>
            <a:r>
              <a:rPr lang="en-US" b="1" dirty="0" smtClean="0"/>
              <a:t>%&gt;</a:t>
            </a:r>
          </a:p>
          <a:p>
            <a:pPr algn="just"/>
            <a:r>
              <a:rPr lang="en-US" dirty="0"/>
              <a:t>Alternatively, you can place the width specification in a style, like this:</a:t>
            </a:r>
          </a:p>
          <a:p>
            <a:pPr algn="just"/>
            <a:r>
              <a:rPr lang="en-US" b="1" dirty="0"/>
              <a:t>&lt;table style="width: 100%"&gt;</a:t>
            </a:r>
          </a:p>
          <a:p>
            <a:pPr algn="just"/>
            <a:r>
              <a:rPr lang="en-US" dirty="0"/>
              <a:t>To apply the width specification to all tables, place it in a style sheet, as shown here:</a:t>
            </a:r>
          </a:p>
          <a:p>
            <a:pPr algn="just"/>
            <a:r>
              <a:rPr lang="en-US" b="1" dirty="0"/>
              <a:t>table {width: 100%}</a:t>
            </a:r>
          </a:p>
          <a:p>
            <a:pPr algn="just"/>
            <a:r>
              <a:rPr lang="en-US" dirty="0"/>
              <a:t>You don’t need to specify 100 percent; you could also set the table’s width to 50, 75, </a:t>
            </a:r>
            <a:r>
              <a:rPr lang="en-US" dirty="0" smtClean="0"/>
              <a:t>or any </a:t>
            </a:r>
            <a:r>
              <a:rPr lang="en-US" dirty="0"/>
              <a:t>other percentage. You can do the same thing with table height, making it expand </a:t>
            </a:r>
            <a:r>
              <a:rPr lang="en-US" dirty="0" smtClean="0"/>
              <a:t>to fill </a:t>
            </a:r>
            <a:r>
              <a:rPr lang="en-US" dirty="0"/>
              <a:t>the entire browser window vertically by using the following:</a:t>
            </a:r>
          </a:p>
          <a:p>
            <a:pPr algn="just"/>
            <a:r>
              <a:rPr lang="en-US" b="1" dirty="0" smtClean="0"/>
              <a:t>table (height: 100%)</a:t>
            </a:r>
          </a:p>
          <a:p>
            <a:r>
              <a:rPr lang="en-US" b="1" dirty="0"/>
              <a:t>&lt;table height="400px"&gt;</a:t>
            </a:r>
          </a:p>
          <a:p>
            <a:r>
              <a:rPr lang="en-US" dirty="0"/>
              <a:t>To specify height in a style rule, use this:</a:t>
            </a:r>
          </a:p>
          <a:p>
            <a:r>
              <a:rPr lang="en-US" b="1" dirty="0"/>
              <a:t>table (height: 400px}</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In the following code, specific values are set for the column widths:</a:t>
            </a:r>
          </a:p>
          <a:p>
            <a:pPr>
              <a:buNone/>
            </a:pPr>
            <a:r>
              <a:rPr lang="en-US" dirty="0"/>
              <a:t>&lt;table border="1"&gt;</a:t>
            </a:r>
          </a:p>
          <a:p>
            <a:pPr>
              <a:buNone/>
            </a:pPr>
            <a:r>
              <a:rPr lang="en-US" dirty="0"/>
              <a:t>&lt;</a:t>
            </a:r>
            <a:r>
              <a:rPr lang="en-US" dirty="0" err="1"/>
              <a:t>tr</a:t>
            </a:r>
            <a:r>
              <a:rPr lang="en-US" dirty="0"/>
              <a:t>&gt;</a:t>
            </a:r>
          </a:p>
          <a:p>
            <a:pPr>
              <a:buNone/>
            </a:pPr>
            <a:r>
              <a:rPr lang="en-US" dirty="0"/>
              <a:t>&lt;td </a:t>
            </a:r>
            <a:r>
              <a:rPr lang="en-US" b="1" dirty="0"/>
              <a:t>width="100px"&gt;&amp;</a:t>
            </a:r>
            <a:r>
              <a:rPr lang="en-US" b="1" dirty="0" err="1"/>
              <a:t>nbsp</a:t>
            </a:r>
            <a:r>
              <a:rPr lang="en-US" b="1" dirty="0"/>
              <a:t>;&lt;/td&gt;</a:t>
            </a:r>
          </a:p>
          <a:p>
            <a:pPr>
              <a:buNone/>
            </a:pPr>
            <a:r>
              <a:rPr lang="en-US" dirty="0"/>
              <a:t>&lt;td </a:t>
            </a:r>
            <a:r>
              <a:rPr lang="en-US" b="1" dirty="0"/>
              <a:t>width="400px"&gt;&amp;</a:t>
            </a:r>
            <a:r>
              <a:rPr lang="en-US" b="1" dirty="0" err="1"/>
              <a:t>nbsp</a:t>
            </a:r>
            <a:r>
              <a:rPr lang="en-US" b="1" dirty="0"/>
              <a:t>;&lt;/td&gt;</a:t>
            </a:r>
          </a:p>
          <a:p>
            <a:pPr>
              <a:buNone/>
            </a:pPr>
            <a:r>
              <a:rPr lang="en-US" dirty="0"/>
              <a:t>&lt;td </a:t>
            </a:r>
            <a:r>
              <a:rPr lang="en-US" b="1" dirty="0"/>
              <a:t>width="100px"&gt;&amp;</a:t>
            </a:r>
            <a:r>
              <a:rPr lang="en-US" b="1" dirty="0" err="1"/>
              <a:t>nbsp</a:t>
            </a:r>
            <a:r>
              <a:rPr lang="en-US" b="1" dirty="0"/>
              <a:t>;&lt;/td&gt;</a:t>
            </a:r>
          </a:p>
          <a:p>
            <a:pPr>
              <a:buNone/>
            </a:pPr>
            <a:r>
              <a:rPr lang="en-US" dirty="0"/>
              <a:t>&lt;/</a:t>
            </a:r>
            <a:r>
              <a:rPr lang="en-US" dirty="0" err="1"/>
              <a:t>tr</a:t>
            </a:r>
            <a:r>
              <a:rPr lang="en-US" dirty="0"/>
              <a:t>&gt;</a:t>
            </a:r>
          </a:p>
          <a:p>
            <a:pPr>
              <a:buNone/>
            </a:pPr>
            <a:r>
              <a:rPr lang="en-US" dirty="0"/>
              <a:t>&lt;</a:t>
            </a:r>
            <a:r>
              <a:rPr lang="en-US" dirty="0" err="1"/>
              <a:t>tr</a:t>
            </a:r>
            <a:r>
              <a:rPr lang="en-US" dirty="0"/>
              <a:t>&gt;</a:t>
            </a:r>
          </a:p>
          <a:p>
            <a:pPr>
              <a:buNone/>
            </a:pPr>
            <a:r>
              <a:rPr lang="en-US" dirty="0"/>
              <a:t>&lt;td&gt;&amp;</a:t>
            </a:r>
            <a:r>
              <a:rPr lang="en-US" dirty="0" err="1"/>
              <a:t>nbsp</a:t>
            </a:r>
            <a:r>
              <a:rPr lang="en-US" dirty="0"/>
              <a:t>;&lt;/td&gt;</a:t>
            </a:r>
          </a:p>
          <a:p>
            <a:pPr>
              <a:buNone/>
            </a:pPr>
            <a:r>
              <a:rPr lang="en-US" dirty="0"/>
              <a:t>&lt;td&gt;&amp;</a:t>
            </a:r>
            <a:r>
              <a:rPr lang="en-US" dirty="0" err="1"/>
              <a:t>nbsp</a:t>
            </a:r>
            <a:r>
              <a:rPr lang="en-US" dirty="0"/>
              <a:t>;&lt;/td&gt;</a:t>
            </a:r>
          </a:p>
          <a:p>
            <a:pPr>
              <a:buNone/>
            </a:pPr>
            <a:r>
              <a:rPr lang="en-US" dirty="0"/>
              <a:t>&lt;td&gt;&amp;</a:t>
            </a:r>
            <a:r>
              <a:rPr lang="en-US" dirty="0" err="1"/>
              <a:t>nbsp</a:t>
            </a:r>
            <a:r>
              <a:rPr lang="en-US" dirty="0"/>
              <a:t>;&lt;/td&gt;</a:t>
            </a:r>
          </a:p>
          <a:p>
            <a:pPr>
              <a:buNone/>
            </a:pPr>
            <a:r>
              <a:rPr lang="en-US" dirty="0"/>
              <a:t>&lt;/</a:t>
            </a:r>
            <a:r>
              <a:rPr lang="en-US" dirty="0" err="1"/>
              <a:t>tr</a:t>
            </a:r>
            <a:r>
              <a:rPr lang="en-US" dirty="0"/>
              <a:t>&gt;</a:t>
            </a:r>
          </a:p>
          <a:p>
            <a:pPr>
              <a:buNone/>
            </a:pPr>
            <a:r>
              <a:rPr lang="en-US" dirty="0"/>
              <a:t>&lt;/table&gt;</a:t>
            </a:r>
          </a:p>
          <a:p>
            <a:r>
              <a:rPr lang="en-US" dirty="0"/>
              <a:t>This code creates a table that looks like this:</a:t>
            </a:r>
          </a:p>
        </p:txBody>
      </p:sp>
      <p:pic>
        <p:nvPicPr>
          <p:cNvPr id="6147" name="Picture 3"/>
          <p:cNvPicPr>
            <a:picLocks noChangeAspect="1" noChangeArrowheads="1"/>
          </p:cNvPicPr>
          <p:nvPr/>
        </p:nvPicPr>
        <p:blipFill>
          <a:blip r:embed="rId2"/>
          <a:srcRect/>
          <a:stretch>
            <a:fillRect/>
          </a:stretch>
        </p:blipFill>
        <p:spPr bwMode="auto">
          <a:xfrm>
            <a:off x="2819400" y="3581400"/>
            <a:ext cx="6038850" cy="6477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Merging Table Cells</a:t>
            </a:r>
            <a:endParaRPr lang="en-US" dirty="0"/>
          </a:p>
        </p:txBody>
      </p:sp>
      <p:sp>
        <p:nvSpPr>
          <p:cNvPr id="3" name="Content Placeholder 2"/>
          <p:cNvSpPr>
            <a:spLocks noGrp="1"/>
          </p:cNvSpPr>
          <p:nvPr>
            <p:ph idx="1"/>
          </p:nvPr>
        </p:nvSpPr>
        <p:spPr/>
        <p:txBody>
          <a:bodyPr/>
          <a:lstStyle/>
          <a:p>
            <a:endParaRPr lang="en-US"/>
          </a:p>
        </p:txBody>
      </p:sp>
      <p:pic>
        <p:nvPicPr>
          <p:cNvPr id="7170" name="Picture 2"/>
          <p:cNvPicPr>
            <a:picLocks noChangeAspect="1" noChangeArrowheads="1"/>
          </p:cNvPicPr>
          <p:nvPr/>
        </p:nvPicPr>
        <p:blipFill>
          <a:blip r:embed="rId2"/>
          <a:srcRect/>
          <a:stretch>
            <a:fillRect/>
          </a:stretch>
        </p:blipFill>
        <p:spPr bwMode="auto">
          <a:xfrm>
            <a:off x="457200" y="1371600"/>
            <a:ext cx="8125791" cy="1981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0"/>
            <a:ext cx="8229600" cy="6858000"/>
          </a:xfrm>
        </p:spPr>
        <p:txBody>
          <a:bodyPr>
            <a:noAutofit/>
          </a:bodyPr>
          <a:lstStyle/>
          <a:p>
            <a:r>
              <a:rPr lang="en-US" sz="1800" dirty="0"/>
              <a:t>&lt;table border="1"&gt;</a:t>
            </a:r>
          </a:p>
          <a:p>
            <a:r>
              <a:rPr lang="en-US" sz="1800" dirty="0"/>
              <a:t>&lt;</a:t>
            </a:r>
            <a:r>
              <a:rPr lang="en-US" sz="1800" dirty="0" err="1"/>
              <a:t>tr</a:t>
            </a:r>
            <a:r>
              <a:rPr lang="en-US" sz="1800" dirty="0" smtClean="0"/>
              <a:t>&gt; &lt;</a:t>
            </a:r>
            <a:r>
              <a:rPr lang="en-US" sz="1800" dirty="0"/>
              <a:t>td </a:t>
            </a:r>
            <a:r>
              <a:rPr lang="en-US" sz="1800" dirty="0" err="1"/>
              <a:t>colspan</a:t>
            </a:r>
            <a:r>
              <a:rPr lang="en-US" sz="1800" dirty="0"/>
              <a:t>="2" </a:t>
            </a:r>
            <a:r>
              <a:rPr lang="en-US" sz="1800" dirty="0" err="1"/>
              <a:t>rowspan</a:t>
            </a:r>
            <a:r>
              <a:rPr lang="en-US" sz="1800" dirty="0"/>
              <a:t>="2"&gt;Survey Results&lt;/td&gt;</a:t>
            </a:r>
          </a:p>
          <a:p>
            <a:r>
              <a:rPr lang="en-US" sz="1800" dirty="0"/>
              <a:t>&lt;td </a:t>
            </a:r>
            <a:r>
              <a:rPr lang="en-US" sz="1800" dirty="0" err="1"/>
              <a:t>colspan</a:t>
            </a:r>
            <a:r>
              <a:rPr lang="en-US" sz="1800" dirty="0"/>
              <a:t>="3"&gt;Age&lt;/td</a:t>
            </a:r>
            <a:r>
              <a:rPr lang="en-US" sz="1800" dirty="0" smtClean="0"/>
              <a:t>&gt; &lt;/</a:t>
            </a:r>
            <a:r>
              <a:rPr lang="en-US" sz="1800" dirty="0" err="1"/>
              <a:t>tr</a:t>
            </a:r>
            <a:r>
              <a:rPr lang="en-US" sz="1800" dirty="0"/>
              <a:t>&gt;</a:t>
            </a:r>
          </a:p>
          <a:p>
            <a:r>
              <a:rPr lang="en-US" sz="1800" dirty="0"/>
              <a:t>&lt;</a:t>
            </a:r>
            <a:r>
              <a:rPr lang="en-US" sz="1800" dirty="0" err="1"/>
              <a:t>tr</a:t>
            </a:r>
            <a:r>
              <a:rPr lang="en-US" sz="1800" dirty="0" smtClean="0"/>
              <a:t>&gt;&lt;</a:t>
            </a:r>
            <a:r>
              <a:rPr lang="en-US" sz="1800" dirty="0"/>
              <a:t>td&gt;12 to 25&lt;/td&gt;</a:t>
            </a:r>
          </a:p>
          <a:p>
            <a:r>
              <a:rPr lang="en-US" sz="1800" dirty="0"/>
              <a:t>&lt;td&gt;26 to 40&lt;/td&gt;</a:t>
            </a:r>
          </a:p>
          <a:p>
            <a:r>
              <a:rPr lang="en-US" sz="1800" dirty="0"/>
              <a:t>&lt;td&gt;Over 40&lt;/td</a:t>
            </a:r>
            <a:r>
              <a:rPr lang="en-US" sz="1800" dirty="0" smtClean="0"/>
              <a:t>&gt;&lt;/</a:t>
            </a:r>
            <a:r>
              <a:rPr lang="en-US" sz="1800" dirty="0" err="1"/>
              <a:t>tr</a:t>
            </a:r>
            <a:r>
              <a:rPr lang="en-US" sz="1800" dirty="0"/>
              <a:t>&gt;</a:t>
            </a:r>
          </a:p>
          <a:p>
            <a:r>
              <a:rPr lang="en-US" sz="1800" dirty="0"/>
              <a:t>&lt;</a:t>
            </a:r>
            <a:r>
              <a:rPr lang="en-US" sz="1800" dirty="0" err="1"/>
              <a:t>tr</a:t>
            </a:r>
            <a:r>
              <a:rPr lang="en-US" sz="1800" dirty="0" smtClean="0"/>
              <a:t>&gt;&lt;</a:t>
            </a:r>
            <a:r>
              <a:rPr lang="en-US" sz="1800" dirty="0"/>
              <a:t>td </a:t>
            </a:r>
            <a:r>
              <a:rPr lang="en-US" sz="1800" dirty="0" err="1"/>
              <a:t>rowspan</a:t>
            </a:r>
            <a:r>
              <a:rPr lang="en-US" sz="1800" dirty="0"/>
              <a:t>="3"&gt;"What is your dream vacation destination?"&lt;/td&gt;</a:t>
            </a:r>
          </a:p>
          <a:p>
            <a:r>
              <a:rPr lang="en-US" sz="1800" dirty="0"/>
              <a:t>&lt;td&gt;Disneyworld&lt;/td&gt;</a:t>
            </a:r>
          </a:p>
          <a:p>
            <a:r>
              <a:rPr lang="en-US" sz="1800" dirty="0"/>
              <a:t>&lt;td&gt;25%&lt;/td&gt;</a:t>
            </a:r>
          </a:p>
          <a:p>
            <a:r>
              <a:rPr lang="en-US" sz="1800" dirty="0"/>
              <a:t>&lt;td&gt;50%&lt;/td&gt;</a:t>
            </a:r>
          </a:p>
          <a:p>
            <a:r>
              <a:rPr lang="en-US" sz="1800" dirty="0"/>
              <a:t>&lt;td&gt;25%&lt;/td</a:t>
            </a:r>
            <a:r>
              <a:rPr lang="en-US" sz="1800" dirty="0" smtClean="0"/>
              <a:t>&gt;&lt;/</a:t>
            </a:r>
            <a:r>
              <a:rPr lang="en-US" sz="1800" dirty="0" err="1"/>
              <a:t>tr</a:t>
            </a:r>
            <a:r>
              <a:rPr lang="en-US" sz="1800" dirty="0"/>
              <a:t>&gt;</a:t>
            </a:r>
          </a:p>
          <a:p>
            <a:r>
              <a:rPr lang="en-US" sz="1800" dirty="0"/>
              <a:t>&lt;</a:t>
            </a:r>
            <a:r>
              <a:rPr lang="en-US" sz="1800" dirty="0" err="1"/>
              <a:t>tr</a:t>
            </a:r>
            <a:r>
              <a:rPr lang="en-US" sz="1800" dirty="0" smtClean="0"/>
              <a:t>&gt;&lt;</a:t>
            </a:r>
            <a:r>
              <a:rPr lang="en-US" sz="1800" dirty="0"/>
              <a:t>td&gt;Las Vegas&lt;/td&gt;</a:t>
            </a:r>
          </a:p>
          <a:p>
            <a:r>
              <a:rPr lang="en-US" sz="1800" dirty="0"/>
              <a:t>&lt;td&gt;25%&lt;/td&gt;</a:t>
            </a:r>
          </a:p>
          <a:p>
            <a:r>
              <a:rPr lang="en-US" sz="1800" dirty="0"/>
              <a:t>&lt;td&gt;50%&lt;/td&gt;</a:t>
            </a:r>
          </a:p>
          <a:p>
            <a:r>
              <a:rPr lang="en-US" sz="1800" dirty="0"/>
              <a:t>&lt;td&gt;25%&lt;/td</a:t>
            </a:r>
            <a:r>
              <a:rPr lang="en-US" sz="1800" dirty="0" smtClean="0"/>
              <a:t>&gt;&lt;/</a:t>
            </a:r>
            <a:r>
              <a:rPr lang="en-US" sz="1800" dirty="0" err="1"/>
              <a:t>tr</a:t>
            </a:r>
            <a:r>
              <a:rPr lang="en-US" sz="1800" dirty="0"/>
              <a:t>&gt;</a:t>
            </a:r>
          </a:p>
          <a:p>
            <a:r>
              <a:rPr lang="en-US" sz="1800" dirty="0"/>
              <a:t>&lt;</a:t>
            </a:r>
            <a:r>
              <a:rPr lang="en-US" sz="1800" dirty="0" err="1"/>
              <a:t>tr</a:t>
            </a:r>
            <a:r>
              <a:rPr lang="en-US" sz="1800" dirty="0" smtClean="0"/>
              <a:t>&gt;&lt;</a:t>
            </a:r>
            <a:r>
              <a:rPr lang="en-US" sz="1800" dirty="0"/>
              <a:t>td&gt;Europe&lt;/td&gt;</a:t>
            </a:r>
          </a:p>
          <a:p>
            <a:r>
              <a:rPr lang="en-US" sz="1800" dirty="0"/>
              <a:t>&lt;td&gt;25%&lt;/td&gt;</a:t>
            </a:r>
          </a:p>
          <a:p>
            <a:r>
              <a:rPr lang="en-US" sz="1800" dirty="0"/>
              <a:t>&lt;td&gt;50%&lt;/td&gt;</a:t>
            </a:r>
          </a:p>
          <a:p>
            <a:r>
              <a:rPr lang="en-US" sz="1800" dirty="0"/>
              <a:t>&lt;td&gt;25%&lt;/td</a:t>
            </a:r>
            <a:r>
              <a:rPr lang="en-US" sz="1800" dirty="0" smtClean="0"/>
              <a:t>&gt;&lt;/</a:t>
            </a:r>
            <a:r>
              <a:rPr lang="en-US" sz="1800" dirty="0" err="1"/>
              <a:t>tr</a:t>
            </a:r>
            <a:r>
              <a:rPr lang="en-US" sz="1800" dirty="0"/>
              <a:t>&gt;</a:t>
            </a:r>
          </a:p>
          <a:p>
            <a:r>
              <a:rPr lang="en-US" sz="1800" dirty="0"/>
              <a:t>&lt;/table&gt;</a:t>
            </a:r>
            <a:endParaRPr lang="en-US" sz="105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Applying Borders by Using Attributes</a:t>
            </a:r>
          </a:p>
        </p:txBody>
      </p:sp>
      <p:sp>
        <p:nvSpPr>
          <p:cNvPr id="3" name="Content Placeholder 2"/>
          <p:cNvSpPr>
            <a:spLocks noGrp="1"/>
          </p:cNvSpPr>
          <p:nvPr>
            <p:ph idx="1"/>
          </p:nvPr>
        </p:nvSpPr>
        <p:spPr/>
        <p:txBody>
          <a:bodyPr/>
          <a:lstStyle/>
          <a:p>
            <a:r>
              <a:rPr lang="en-US" dirty="0"/>
              <a:t>By default, a table has no border. To add a one-pixel border around both the table as </a:t>
            </a:r>
            <a:r>
              <a:rPr lang="en-US" dirty="0" smtClean="0"/>
              <a:t>a whole </a:t>
            </a:r>
            <a:r>
              <a:rPr lang="en-US" dirty="0"/>
              <a:t>and around each individual cell, you can add this attribute to the </a:t>
            </a:r>
            <a:r>
              <a:rPr lang="en-US" i="1" dirty="0"/>
              <a:t>&lt;table&gt; tag, </a:t>
            </a:r>
            <a:r>
              <a:rPr lang="en-US" i="1" dirty="0" smtClean="0"/>
              <a:t>as </a:t>
            </a:r>
            <a:r>
              <a:rPr lang="en-US" dirty="0" smtClean="0"/>
              <a:t>shown </a:t>
            </a:r>
            <a:r>
              <a:rPr lang="en-US" dirty="0"/>
              <a:t>in the following code:</a:t>
            </a:r>
          </a:p>
          <a:p>
            <a:r>
              <a:rPr lang="en-US" dirty="0"/>
              <a:t>&lt;table </a:t>
            </a:r>
            <a:r>
              <a:rPr lang="en-US" b="1" dirty="0"/>
              <a:t>border="1"&gt;</a:t>
            </a:r>
            <a:endParaRPr lang="en-US" dirty="0"/>
          </a:p>
        </p:txBody>
      </p:sp>
      <p:pic>
        <p:nvPicPr>
          <p:cNvPr id="11266" name="Picture 2"/>
          <p:cNvPicPr>
            <a:picLocks noChangeAspect="1" noChangeArrowheads="1"/>
          </p:cNvPicPr>
          <p:nvPr/>
        </p:nvPicPr>
        <p:blipFill>
          <a:blip r:embed="rId2"/>
          <a:srcRect/>
          <a:stretch>
            <a:fillRect/>
          </a:stretch>
        </p:blipFill>
        <p:spPr bwMode="auto">
          <a:xfrm>
            <a:off x="1143000" y="4800600"/>
            <a:ext cx="6717632" cy="1524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US" dirty="0"/>
              <a:t>The </a:t>
            </a:r>
            <a:r>
              <a:rPr lang="en-US" i="1" dirty="0"/>
              <a:t>border attribute applies a border to all sides of all cells. If you do not want the </a:t>
            </a:r>
            <a:r>
              <a:rPr lang="en-US" i="1" dirty="0" smtClean="0"/>
              <a:t>border </a:t>
            </a:r>
            <a:r>
              <a:rPr lang="en-US" dirty="0" smtClean="0"/>
              <a:t>on </a:t>
            </a:r>
            <a:r>
              <a:rPr lang="en-US" dirty="0"/>
              <a:t>some of the sides, you can use the </a:t>
            </a:r>
            <a:r>
              <a:rPr lang="en-US" i="1" dirty="0"/>
              <a:t>frame and/or rules attributes. The frame </a:t>
            </a:r>
            <a:r>
              <a:rPr lang="en-US" i="1" dirty="0" smtClean="0"/>
              <a:t>attribute </a:t>
            </a:r>
            <a:r>
              <a:rPr lang="en-US" dirty="0" smtClean="0"/>
              <a:t>specifies </a:t>
            </a:r>
            <a:r>
              <a:rPr lang="en-US" dirty="0"/>
              <a:t>which sides of the outer frame of the table will display the border. The </a:t>
            </a:r>
            <a:r>
              <a:rPr lang="en-US" dirty="0" smtClean="0"/>
              <a:t>valid values </a:t>
            </a:r>
            <a:r>
              <a:rPr lang="en-US" dirty="0"/>
              <a:t>are:</a:t>
            </a:r>
          </a:p>
          <a:p>
            <a:pPr algn="just"/>
            <a:r>
              <a:rPr lang="en-US" dirty="0"/>
              <a:t>●● </a:t>
            </a:r>
            <a:r>
              <a:rPr lang="en-US" i="1" dirty="0"/>
              <a:t>above Top border only</a:t>
            </a:r>
          </a:p>
          <a:p>
            <a:pPr algn="just"/>
            <a:r>
              <a:rPr lang="en-US" dirty="0"/>
              <a:t>●● </a:t>
            </a:r>
            <a:r>
              <a:rPr lang="en-US" i="1" dirty="0"/>
              <a:t>below Bottom border only</a:t>
            </a:r>
          </a:p>
          <a:p>
            <a:pPr algn="just"/>
            <a:r>
              <a:rPr lang="en-US" dirty="0"/>
              <a:t>●● </a:t>
            </a:r>
            <a:r>
              <a:rPr lang="en-US" i="1" dirty="0"/>
              <a:t>border All four sides</a:t>
            </a:r>
          </a:p>
          <a:p>
            <a:pPr algn="just"/>
            <a:r>
              <a:rPr lang="en-US" dirty="0"/>
              <a:t>●● </a:t>
            </a:r>
            <a:r>
              <a:rPr lang="en-US" i="1" dirty="0"/>
              <a:t>box All four sides</a:t>
            </a:r>
          </a:p>
          <a:p>
            <a:pPr algn="just"/>
            <a:r>
              <a:rPr lang="en-US" dirty="0"/>
              <a:t>●● </a:t>
            </a:r>
            <a:r>
              <a:rPr lang="en-US" i="1" dirty="0" err="1"/>
              <a:t>hsides</a:t>
            </a:r>
            <a:r>
              <a:rPr lang="en-US" i="1" dirty="0"/>
              <a:t> Top and bottom only (stands for horizontal sides)</a:t>
            </a:r>
          </a:p>
          <a:p>
            <a:pPr algn="just"/>
            <a:r>
              <a:rPr lang="en-US" dirty="0"/>
              <a:t>●● </a:t>
            </a:r>
            <a:r>
              <a:rPr lang="en-US" i="1" dirty="0" err="1"/>
              <a:t>vsides</a:t>
            </a:r>
            <a:r>
              <a:rPr lang="en-US" i="1" dirty="0"/>
              <a:t> Left and right only (stands for vertical sides)</a:t>
            </a:r>
          </a:p>
          <a:p>
            <a:pPr algn="just"/>
            <a:r>
              <a:rPr lang="en-US" dirty="0"/>
              <a:t>●● </a:t>
            </a:r>
            <a:r>
              <a:rPr lang="en-US" i="1" dirty="0"/>
              <a:t>lhs Left side only (stands for left-hand side)</a:t>
            </a:r>
          </a:p>
          <a:p>
            <a:pPr algn="just"/>
            <a:r>
              <a:rPr lang="en-US" dirty="0"/>
              <a:t>●● </a:t>
            </a:r>
            <a:r>
              <a:rPr lang="en-US" i="1" dirty="0" err="1"/>
              <a:t>rhs</a:t>
            </a:r>
            <a:r>
              <a:rPr lang="en-US" i="1" dirty="0"/>
              <a:t> Right side only (stands for right-hand side)</a:t>
            </a:r>
          </a:p>
          <a:p>
            <a:pPr algn="just"/>
            <a:r>
              <a:rPr lang="en-US" dirty="0"/>
              <a:t>●● </a:t>
            </a:r>
            <a:r>
              <a:rPr lang="en-US" i="1" dirty="0"/>
              <a:t>void No outer border</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pPr algn="just"/>
            <a:r>
              <a:rPr lang="en-US" dirty="0"/>
              <a:t>HTML5 adds </a:t>
            </a:r>
            <a:r>
              <a:rPr lang="en-US" b="1" dirty="0"/>
              <a:t>some </a:t>
            </a:r>
            <a:r>
              <a:rPr lang="en-US" b="1" i="1" dirty="0"/>
              <a:t>semantic tags to define layouts in more intuitive ways than </a:t>
            </a:r>
            <a:r>
              <a:rPr lang="en-US" b="1" i="1" dirty="0" smtClean="0"/>
              <a:t>the </a:t>
            </a:r>
            <a:r>
              <a:rPr lang="en-US" b="1" dirty="0" smtClean="0"/>
              <a:t>generic </a:t>
            </a:r>
            <a:r>
              <a:rPr lang="en-US" b="1" i="1" dirty="0"/>
              <a:t>&lt;div&gt;</a:t>
            </a:r>
            <a:r>
              <a:rPr lang="en-US" i="1" dirty="0"/>
              <a:t> tag is capable of. A semantic tag is one in which the name of a tag </a:t>
            </a:r>
            <a:r>
              <a:rPr lang="en-US" i="1" dirty="0" smtClean="0"/>
              <a:t>reflects </a:t>
            </a:r>
            <a:r>
              <a:rPr lang="en-US" dirty="0" smtClean="0"/>
              <a:t>its </a:t>
            </a:r>
            <a:r>
              <a:rPr lang="en-US" dirty="0"/>
              <a:t>purpose.</a:t>
            </a:r>
          </a:p>
          <a:p>
            <a:pPr algn="just"/>
            <a:r>
              <a:rPr lang="en-US" dirty="0"/>
              <a:t>Here are the </a:t>
            </a:r>
            <a:r>
              <a:rPr lang="en-US" b="1" dirty="0"/>
              <a:t>major semantic tags </a:t>
            </a:r>
            <a:r>
              <a:rPr lang="en-US" dirty="0"/>
              <a:t>you should know:</a:t>
            </a:r>
          </a:p>
          <a:p>
            <a:pPr algn="just"/>
            <a:r>
              <a:rPr lang="en-US" b="1" dirty="0" smtClean="0"/>
              <a:t>&lt;</a:t>
            </a:r>
            <a:r>
              <a:rPr lang="en-US" b="1" dirty="0"/>
              <a:t>header&gt; Defines the masthead or other header information on the page. </a:t>
            </a:r>
            <a:endParaRPr lang="en-US" b="1" dirty="0" smtClean="0"/>
          </a:p>
          <a:p>
            <a:pPr algn="just"/>
            <a:r>
              <a:rPr lang="en-US" b="1" dirty="0" smtClean="0"/>
              <a:t>&lt;</a:t>
            </a:r>
            <a:r>
              <a:rPr lang="en-US" b="1" dirty="0"/>
              <a:t>footer&gt; Defines the text at the bottom of a page, such as the copyright or </a:t>
            </a:r>
            <a:r>
              <a:rPr lang="en-US" b="1" dirty="0" smtClean="0"/>
              <a:t>contact </a:t>
            </a:r>
            <a:r>
              <a:rPr lang="en-US" dirty="0" smtClean="0"/>
              <a:t>information</a:t>
            </a:r>
            <a:r>
              <a:rPr lang="en-US" dirty="0"/>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rules attribute does the same thing for the inner lines of the table (the cell borders).</a:t>
            </a:r>
          </a:p>
          <a:p>
            <a:r>
              <a:rPr lang="en-US" dirty="0" smtClean="0"/>
              <a:t>The valid values are:</a:t>
            </a:r>
          </a:p>
          <a:p>
            <a:r>
              <a:rPr lang="en-US" dirty="0" smtClean="0"/>
              <a:t>●● all </a:t>
            </a:r>
            <a:r>
              <a:rPr lang="en-US" dirty="0" err="1" smtClean="0"/>
              <a:t>All</a:t>
            </a:r>
            <a:r>
              <a:rPr lang="en-US" dirty="0" smtClean="0"/>
              <a:t> inner lines</a:t>
            </a:r>
          </a:p>
          <a:p>
            <a:r>
              <a:rPr lang="en-US" dirty="0" smtClean="0"/>
              <a:t>●● cols Only vertical inner lines</a:t>
            </a:r>
          </a:p>
          <a:p>
            <a:r>
              <a:rPr lang="en-US" dirty="0" smtClean="0"/>
              <a:t>●● rows Only horizontal inner lines</a:t>
            </a:r>
          </a:p>
          <a:p>
            <a:r>
              <a:rPr lang="en-US" dirty="0" smtClean="0"/>
              <a:t>●● none No inner lines</a:t>
            </a:r>
          </a:p>
          <a:p>
            <a:pPr>
              <a:buNone/>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For example, if you want only vertical borders in your table, around both the table as </a:t>
            </a:r>
            <a:r>
              <a:rPr lang="en-US" dirty="0" smtClean="0"/>
              <a:t>a whole </a:t>
            </a:r>
            <a:r>
              <a:rPr lang="en-US" dirty="0"/>
              <a:t>and around each of the cells, apply </a:t>
            </a:r>
            <a:r>
              <a:rPr lang="en-US" dirty="0" smtClean="0"/>
              <a:t>these </a:t>
            </a:r>
            <a:r>
              <a:rPr lang="en-US" dirty="0"/>
              <a:t>attributes to the </a:t>
            </a:r>
            <a:r>
              <a:rPr lang="en-US" i="1" dirty="0"/>
              <a:t>&lt;table&gt; tag:</a:t>
            </a:r>
          </a:p>
          <a:p>
            <a:pPr algn="just"/>
            <a:r>
              <a:rPr lang="en-US" dirty="0"/>
              <a:t>&lt;table border="1" </a:t>
            </a:r>
            <a:r>
              <a:rPr lang="en-US" b="1" dirty="0"/>
              <a:t>frame="</a:t>
            </a:r>
            <a:r>
              <a:rPr lang="en-US" b="1" dirty="0" err="1"/>
              <a:t>vsides</a:t>
            </a:r>
            <a:r>
              <a:rPr lang="en-US" b="1" dirty="0"/>
              <a:t>" rules="cols"&gt;</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Applying Borders by Using Styles</a:t>
            </a:r>
          </a:p>
        </p:txBody>
      </p:sp>
      <p:sp>
        <p:nvSpPr>
          <p:cNvPr id="3" name="Content Placeholder 2"/>
          <p:cNvSpPr>
            <a:spLocks noGrp="1"/>
          </p:cNvSpPr>
          <p:nvPr>
            <p:ph idx="1"/>
          </p:nvPr>
        </p:nvSpPr>
        <p:spPr/>
        <p:txBody>
          <a:bodyPr>
            <a:normAutofit/>
          </a:bodyPr>
          <a:lstStyle/>
          <a:p>
            <a:pPr algn="just"/>
            <a:r>
              <a:rPr lang="en-US" dirty="0"/>
              <a:t>You can also apply borders by using cascading style sheets (CSS), which is the most </a:t>
            </a:r>
            <a:r>
              <a:rPr lang="en-US" dirty="0" smtClean="0"/>
              <a:t>flexible and </a:t>
            </a:r>
            <a:r>
              <a:rPr lang="en-US" dirty="0"/>
              <a:t>consistent method. You should choose the CSS method in most cases, </a:t>
            </a:r>
            <a:r>
              <a:rPr lang="en-US" dirty="0" smtClean="0"/>
              <a:t>especially on </a:t>
            </a:r>
            <a:r>
              <a:rPr lang="en-US" dirty="0"/>
              <a:t>sites that you expect to be active for many years to come, because the older </a:t>
            </a:r>
            <a:r>
              <a:rPr lang="en-US" dirty="0" smtClean="0"/>
              <a:t>methods of </a:t>
            </a:r>
            <a:r>
              <a:rPr lang="en-US" dirty="0"/>
              <a:t>formatting tables may be deprecated in the future.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95400"/>
            <a:ext cx="8229600" cy="5562600"/>
          </a:xfrm>
        </p:spPr>
        <p:txBody>
          <a:bodyPr>
            <a:normAutofit fontScale="92500"/>
          </a:bodyPr>
          <a:lstStyle/>
          <a:p>
            <a:pPr algn="just"/>
            <a:r>
              <a:rPr lang="en-US" dirty="0"/>
              <a:t>style-based borders for paragraphs. You use them </a:t>
            </a:r>
            <a:r>
              <a:rPr lang="en-US" dirty="0" smtClean="0"/>
              <a:t>the same </a:t>
            </a:r>
            <a:r>
              <a:rPr lang="en-US" dirty="0"/>
              <a:t>way for the &lt;table&gt; and &lt;td&gt; tags. To review:</a:t>
            </a:r>
          </a:p>
          <a:p>
            <a:pPr algn="just"/>
            <a:r>
              <a:rPr lang="en-US" dirty="0"/>
              <a:t>●● The </a:t>
            </a:r>
            <a:r>
              <a:rPr lang="en-US" b="1" dirty="0"/>
              <a:t>border-width attribute </a:t>
            </a:r>
            <a:r>
              <a:rPr lang="en-US" dirty="0"/>
              <a:t>controls the </a:t>
            </a:r>
            <a:r>
              <a:rPr lang="en-US" b="1" dirty="0"/>
              <a:t>thickness o</a:t>
            </a:r>
            <a:r>
              <a:rPr lang="en-US" dirty="0"/>
              <a:t>f the border. Specify a value </a:t>
            </a:r>
            <a:r>
              <a:rPr lang="en-US" dirty="0" smtClean="0"/>
              <a:t>in pixels</a:t>
            </a:r>
            <a:r>
              <a:rPr lang="en-US" dirty="0"/>
              <a:t>.</a:t>
            </a:r>
          </a:p>
          <a:p>
            <a:pPr algn="just"/>
            <a:r>
              <a:rPr lang="en-US" dirty="0"/>
              <a:t>●● The </a:t>
            </a:r>
            <a:r>
              <a:rPr lang="en-US" b="1" dirty="0"/>
              <a:t>border-color</a:t>
            </a:r>
            <a:r>
              <a:rPr lang="en-US" dirty="0"/>
              <a:t> attribute controls the color of the border. Specify a color by </a:t>
            </a:r>
            <a:r>
              <a:rPr lang="en-US" dirty="0" smtClean="0"/>
              <a:t>name, hexadecimal </a:t>
            </a:r>
            <a:r>
              <a:rPr lang="en-US" dirty="0"/>
              <a:t>number, or RGB value.</a:t>
            </a:r>
          </a:p>
          <a:p>
            <a:pPr algn="just"/>
            <a:r>
              <a:rPr lang="en-US" dirty="0"/>
              <a:t>●● The </a:t>
            </a:r>
            <a:r>
              <a:rPr lang="en-US" b="1" dirty="0"/>
              <a:t>border-style </a:t>
            </a:r>
            <a:r>
              <a:rPr lang="en-US" dirty="0"/>
              <a:t>attribute controls the line style. Choose among solid, </a:t>
            </a:r>
            <a:r>
              <a:rPr lang="en-US" dirty="0" smtClean="0"/>
              <a:t>dotted, dashed</a:t>
            </a:r>
            <a:r>
              <a:rPr lang="en-US" dirty="0"/>
              <a:t>, double, groove, ridge, inset, outset, or none.</a:t>
            </a:r>
          </a:p>
          <a:p>
            <a:pPr algn="just"/>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&lt;table </a:t>
            </a:r>
            <a:r>
              <a:rPr lang="en-US" b="1" dirty="0"/>
              <a:t>style="border-style: dotted; border-color: black"&gt;</a:t>
            </a:r>
          </a:p>
          <a:p>
            <a:r>
              <a:rPr lang="en-US" dirty="0"/>
              <a:t>&lt;</a:t>
            </a:r>
            <a:r>
              <a:rPr lang="en-US" dirty="0" err="1"/>
              <a:t>tr</a:t>
            </a:r>
            <a:r>
              <a:rPr lang="en-US" dirty="0"/>
              <a:t>&gt;</a:t>
            </a:r>
          </a:p>
          <a:p>
            <a:r>
              <a:rPr lang="en-US" dirty="0"/>
              <a:t>&lt;td </a:t>
            </a:r>
            <a:r>
              <a:rPr lang="en-US" b="1" dirty="0"/>
              <a:t>style="border-style: groove; border-color: silver"&gt;Cell 1&lt;/td&gt;</a:t>
            </a:r>
          </a:p>
          <a:p>
            <a:r>
              <a:rPr lang="en-US" dirty="0"/>
              <a:t>&lt;td&gt;Cell 2&lt;/td&gt;</a:t>
            </a:r>
          </a:p>
          <a:p>
            <a:r>
              <a:rPr lang="en-US" dirty="0"/>
              <a:t>&lt;/</a:t>
            </a:r>
            <a:r>
              <a:rPr lang="en-US" dirty="0" err="1"/>
              <a:t>tr</a:t>
            </a:r>
            <a:r>
              <a:rPr lang="en-US" dirty="0"/>
              <a:t>&gt;</a:t>
            </a:r>
          </a:p>
          <a:p>
            <a:r>
              <a:rPr lang="en-US" dirty="0"/>
              <a:t>&lt;</a:t>
            </a:r>
            <a:r>
              <a:rPr lang="en-US" dirty="0" err="1"/>
              <a:t>tr</a:t>
            </a:r>
            <a:r>
              <a:rPr lang="en-US" dirty="0"/>
              <a:t>&gt;</a:t>
            </a:r>
          </a:p>
          <a:p>
            <a:r>
              <a:rPr lang="en-US" dirty="0"/>
              <a:t>&lt;td&gt;Cell 3&lt;/td&gt;</a:t>
            </a:r>
          </a:p>
          <a:p>
            <a:r>
              <a:rPr lang="en-US" dirty="0"/>
              <a:t>&lt;td&gt;Cell 4&lt;/td&gt;</a:t>
            </a:r>
          </a:p>
          <a:p>
            <a:r>
              <a:rPr lang="en-US" dirty="0"/>
              <a:t>&lt;/</a:t>
            </a:r>
            <a:r>
              <a:rPr lang="en-US" dirty="0" err="1"/>
              <a:t>tr</a:t>
            </a:r>
            <a:r>
              <a:rPr lang="en-US" dirty="0"/>
              <a:t>&gt;</a:t>
            </a:r>
          </a:p>
          <a:p>
            <a:r>
              <a:rPr lang="en-US" dirty="0"/>
              <a:t>&lt;/table&gt;</a:t>
            </a:r>
          </a:p>
        </p:txBody>
      </p:sp>
      <p:pic>
        <p:nvPicPr>
          <p:cNvPr id="12291" name="Picture 3"/>
          <p:cNvPicPr>
            <a:picLocks noChangeAspect="1" noChangeArrowheads="1"/>
          </p:cNvPicPr>
          <p:nvPr/>
        </p:nvPicPr>
        <p:blipFill>
          <a:blip r:embed="rId2"/>
          <a:srcRect/>
          <a:stretch>
            <a:fillRect/>
          </a:stretch>
        </p:blipFill>
        <p:spPr bwMode="auto">
          <a:xfrm>
            <a:off x="4019550" y="3067050"/>
            <a:ext cx="2064418" cy="13525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To format all tables or all cells the same way, define the attributes in an embedded </a:t>
            </a:r>
            <a:r>
              <a:rPr lang="en-US" dirty="0" smtClean="0"/>
              <a:t>style sheet</a:t>
            </a:r>
            <a:r>
              <a:rPr lang="en-US" dirty="0"/>
              <a:t>, like this:</a:t>
            </a:r>
          </a:p>
          <a:p>
            <a:r>
              <a:rPr lang="en-US" dirty="0"/>
              <a:t>&lt;style&gt;</a:t>
            </a:r>
          </a:p>
          <a:p>
            <a:r>
              <a:rPr lang="en-US" dirty="0"/>
              <a:t>table {border-style: dotted; border-color: black}</a:t>
            </a:r>
          </a:p>
          <a:p>
            <a:r>
              <a:rPr lang="en-US" dirty="0"/>
              <a:t>td {border-style: groove; border-color: silver}</a:t>
            </a:r>
          </a:p>
          <a:p>
            <a:r>
              <a:rPr lang="en-US" dirty="0"/>
              <a:t>&lt;/style&gt;</a:t>
            </a:r>
          </a:p>
          <a:p>
            <a:r>
              <a:rPr lang="en-US" dirty="0"/>
              <a:t>This code produces a result that looks as follows:</a:t>
            </a:r>
          </a:p>
        </p:txBody>
      </p:sp>
      <p:pic>
        <p:nvPicPr>
          <p:cNvPr id="13314" name="Picture 2"/>
          <p:cNvPicPr>
            <a:picLocks noChangeAspect="1" noChangeArrowheads="1"/>
          </p:cNvPicPr>
          <p:nvPr/>
        </p:nvPicPr>
        <p:blipFill>
          <a:blip r:embed="rId2"/>
          <a:srcRect/>
          <a:stretch>
            <a:fillRect/>
          </a:stretch>
        </p:blipFill>
        <p:spPr bwMode="auto">
          <a:xfrm>
            <a:off x="5105400" y="2667000"/>
            <a:ext cx="1613210" cy="106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&lt;table&gt;</a:t>
            </a:r>
          </a:p>
          <a:p>
            <a:r>
              <a:rPr lang="en-US" dirty="0"/>
              <a:t>&lt;</a:t>
            </a:r>
            <a:r>
              <a:rPr lang="en-US" dirty="0" err="1"/>
              <a:t>tr</a:t>
            </a:r>
            <a:r>
              <a:rPr lang="en-US" dirty="0"/>
              <a:t>&gt;</a:t>
            </a:r>
          </a:p>
          <a:p>
            <a:r>
              <a:rPr lang="en-US" dirty="0"/>
              <a:t>&lt;td </a:t>
            </a:r>
            <a:r>
              <a:rPr lang="en-US" b="1" dirty="0"/>
              <a:t>style="border-style: none"&gt;Cell 1&lt;/td&gt;</a:t>
            </a:r>
          </a:p>
          <a:p>
            <a:r>
              <a:rPr lang="en-US" dirty="0"/>
              <a:t>&lt;td&gt;Cell 2&lt;/td&gt;</a:t>
            </a:r>
          </a:p>
          <a:p>
            <a:r>
              <a:rPr lang="en-US" dirty="0"/>
              <a:t>&lt;/</a:t>
            </a:r>
            <a:r>
              <a:rPr lang="en-US" dirty="0" err="1"/>
              <a:t>tr</a:t>
            </a:r>
            <a:r>
              <a:rPr lang="en-US" dirty="0"/>
              <a:t>&gt;</a:t>
            </a:r>
          </a:p>
          <a:p>
            <a:r>
              <a:rPr lang="en-US" dirty="0"/>
              <a:t>&lt;</a:t>
            </a:r>
            <a:r>
              <a:rPr lang="en-US" dirty="0" err="1"/>
              <a:t>tr</a:t>
            </a:r>
            <a:r>
              <a:rPr lang="en-US" dirty="0"/>
              <a:t>&gt;</a:t>
            </a:r>
          </a:p>
          <a:p>
            <a:r>
              <a:rPr lang="en-US" dirty="0"/>
              <a:t>&lt;td&gt;Cell 3&lt;/td&gt;</a:t>
            </a:r>
          </a:p>
          <a:p>
            <a:r>
              <a:rPr lang="en-US" dirty="0"/>
              <a:t>&lt;td&gt;Cell 4&lt;/td&gt;</a:t>
            </a:r>
          </a:p>
          <a:p>
            <a:r>
              <a:rPr lang="en-US" dirty="0"/>
              <a:t>&lt;/</a:t>
            </a:r>
            <a:r>
              <a:rPr lang="en-US" dirty="0" err="1"/>
              <a:t>tr</a:t>
            </a:r>
            <a:r>
              <a:rPr lang="en-US" dirty="0"/>
              <a:t>&gt;</a:t>
            </a:r>
          </a:p>
          <a:p>
            <a:r>
              <a:rPr lang="en-US" dirty="0"/>
              <a:t>&lt;/table&gt;</a:t>
            </a:r>
          </a:p>
        </p:txBody>
      </p:sp>
      <p:pic>
        <p:nvPicPr>
          <p:cNvPr id="14338" name="Picture 2"/>
          <p:cNvPicPr>
            <a:picLocks noChangeAspect="1" noChangeArrowheads="1"/>
          </p:cNvPicPr>
          <p:nvPr/>
        </p:nvPicPr>
        <p:blipFill>
          <a:blip r:embed="rId2"/>
          <a:srcRect/>
          <a:stretch>
            <a:fillRect/>
          </a:stretch>
        </p:blipFill>
        <p:spPr bwMode="auto">
          <a:xfrm>
            <a:off x="4000500" y="3028950"/>
            <a:ext cx="1943100" cy="136017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Applying Background and Foreground Fills</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To apply a background color to a table, use the same background-color style rule </a:t>
            </a:r>
            <a:r>
              <a:rPr lang="en-US" dirty="0" smtClean="0"/>
              <a:t>that you </a:t>
            </a:r>
            <a:r>
              <a:rPr lang="en-US" dirty="0"/>
              <a:t>use for documents. For example, to make a certain row </a:t>
            </a:r>
            <a:r>
              <a:rPr lang="en-US" dirty="0" smtClean="0"/>
              <a:t>range</a:t>
            </a:r>
            <a:r>
              <a:rPr lang="en-US" dirty="0"/>
              <a:t>, use the following:</a:t>
            </a:r>
          </a:p>
          <a:p>
            <a:pPr algn="just"/>
            <a:r>
              <a:rPr lang="en-US" b="1" dirty="0"/>
              <a:t>&lt;</a:t>
            </a:r>
            <a:r>
              <a:rPr lang="en-US" b="1" dirty="0" err="1"/>
              <a:t>tr</a:t>
            </a:r>
            <a:r>
              <a:rPr lang="en-US" b="1" dirty="0"/>
              <a:t> style="background-color: orange"&gt;</a:t>
            </a:r>
          </a:p>
          <a:p>
            <a:pPr algn="just"/>
            <a:r>
              <a:rPr lang="en-US" dirty="0"/>
              <a:t>The table background can also be a picture, just like a document background. </a:t>
            </a:r>
            <a:r>
              <a:rPr lang="en-US" dirty="0" smtClean="0"/>
              <a:t>Apply the </a:t>
            </a:r>
            <a:r>
              <a:rPr lang="en-US" dirty="0"/>
              <a:t>background-image attribute to any portion of a table. For example, to apply it to </a:t>
            </a:r>
            <a:r>
              <a:rPr lang="en-US" dirty="0" smtClean="0"/>
              <a:t>the entire </a:t>
            </a:r>
            <a:r>
              <a:rPr lang="en-US" dirty="0"/>
              <a:t>table, use this:</a:t>
            </a:r>
          </a:p>
          <a:p>
            <a:pPr algn="just"/>
            <a:r>
              <a:rPr lang="en-US" b="1" dirty="0"/>
              <a:t>&lt;table style="background-image: </a:t>
            </a:r>
            <a:r>
              <a:rPr lang="en-US" b="1" dirty="0" err="1"/>
              <a:t>url</a:t>
            </a:r>
            <a:r>
              <a:rPr lang="en-US" b="1" dirty="0"/>
              <a:t>(images/leaf.gif)&gt;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endParaRPr lang="en-US" dirty="0"/>
          </a:p>
        </p:txBody>
      </p:sp>
      <p:pic>
        <p:nvPicPr>
          <p:cNvPr id="15362" name="Picture 2"/>
          <p:cNvPicPr>
            <a:picLocks noChangeAspect="1" noChangeArrowheads="1"/>
          </p:cNvPicPr>
          <p:nvPr/>
        </p:nvPicPr>
        <p:blipFill>
          <a:blip r:embed="rId2"/>
          <a:srcRect/>
          <a:stretch>
            <a:fillRect/>
          </a:stretch>
        </p:blipFill>
        <p:spPr bwMode="auto">
          <a:xfrm>
            <a:off x="642910" y="2000240"/>
            <a:ext cx="7734300" cy="2647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Changing Cell Padding, Spacing, and Alignment</a:t>
            </a:r>
            <a:endParaRPr lang="en-US" dirty="0"/>
          </a:p>
        </p:txBody>
      </p:sp>
      <p:sp>
        <p:nvSpPr>
          <p:cNvPr id="3" name="Content Placeholder 2"/>
          <p:cNvSpPr>
            <a:spLocks noGrp="1"/>
          </p:cNvSpPr>
          <p:nvPr>
            <p:ph idx="1"/>
          </p:nvPr>
        </p:nvSpPr>
        <p:spPr/>
        <p:txBody>
          <a:bodyPr>
            <a:normAutofit/>
          </a:bodyPr>
          <a:lstStyle/>
          <a:p>
            <a:pPr algn="just"/>
            <a:endParaRPr lang="en-US" dirty="0"/>
          </a:p>
        </p:txBody>
      </p:sp>
      <p:pic>
        <p:nvPicPr>
          <p:cNvPr id="16387" name="Picture 3"/>
          <p:cNvPicPr>
            <a:picLocks noChangeAspect="1" noChangeArrowheads="1"/>
          </p:cNvPicPr>
          <p:nvPr/>
        </p:nvPicPr>
        <p:blipFill>
          <a:blip r:embed="rId2"/>
          <a:srcRect/>
          <a:stretch>
            <a:fillRect/>
          </a:stretch>
        </p:blipFill>
        <p:spPr bwMode="auto">
          <a:xfrm>
            <a:off x="857224" y="1785926"/>
            <a:ext cx="3214710" cy="1925388"/>
          </a:xfrm>
          <a:prstGeom prst="rect">
            <a:avLst/>
          </a:prstGeom>
          <a:noFill/>
          <a:ln w="9525">
            <a:noFill/>
            <a:miter lim="800000"/>
            <a:headEnd/>
            <a:tailEnd/>
          </a:ln>
          <a:effectLst/>
        </p:spPr>
      </p:pic>
      <p:pic>
        <p:nvPicPr>
          <p:cNvPr id="5" name="Picture 2"/>
          <p:cNvPicPr>
            <a:picLocks noChangeAspect="1" noChangeArrowheads="1"/>
          </p:cNvPicPr>
          <p:nvPr/>
        </p:nvPicPr>
        <p:blipFill>
          <a:blip r:embed="rId3"/>
          <a:srcRect/>
          <a:stretch>
            <a:fillRect/>
          </a:stretch>
        </p:blipFill>
        <p:spPr bwMode="auto">
          <a:xfrm>
            <a:off x="4286248" y="2786058"/>
            <a:ext cx="3096126" cy="1828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76400"/>
            <a:ext cx="8229600" cy="4800600"/>
          </a:xfrm>
        </p:spPr>
        <p:txBody>
          <a:bodyPr>
            <a:normAutofit fontScale="92500" lnSpcReduction="10000"/>
          </a:bodyPr>
          <a:lstStyle/>
          <a:p>
            <a:pPr algn="just"/>
            <a:r>
              <a:rPr lang="en-US" b="1" dirty="0"/>
              <a:t>&lt;article&gt; Defines a block of text that represents a single article, story, or message</a:t>
            </a:r>
            <a:r>
              <a:rPr lang="en-US" b="1" dirty="0" smtClean="0"/>
              <a:t>. </a:t>
            </a:r>
          </a:p>
          <a:p>
            <a:pPr algn="just"/>
            <a:r>
              <a:rPr lang="en-US" b="1" dirty="0" smtClean="0"/>
              <a:t>&lt;</a:t>
            </a:r>
            <a:r>
              <a:rPr lang="en-US" b="1" dirty="0"/>
              <a:t>aside&gt; Defines a block of text that is tangential to the main discussion, such </a:t>
            </a:r>
            <a:r>
              <a:rPr lang="en-US" b="1" dirty="0" smtClean="0"/>
              <a:t>as </a:t>
            </a:r>
            <a:r>
              <a:rPr lang="en-US" dirty="0" smtClean="0"/>
              <a:t>a </a:t>
            </a:r>
            <a:r>
              <a:rPr lang="en-US" dirty="0"/>
              <a:t>note, tip, or caution. </a:t>
            </a:r>
            <a:endParaRPr lang="en-US" dirty="0" smtClean="0"/>
          </a:p>
          <a:p>
            <a:pPr algn="just"/>
            <a:r>
              <a:rPr lang="en-US" b="1" dirty="0" smtClean="0"/>
              <a:t>&lt;</a:t>
            </a:r>
            <a:r>
              <a:rPr lang="en-US" b="1" dirty="0"/>
              <a:t>section&gt; Defines a generic content or application section. Examples of sections </a:t>
            </a:r>
            <a:r>
              <a:rPr lang="en-US" dirty="0"/>
              <a:t>would be book chapters or the numbered sections of a thesis; a site’s home page could be split into sections such as Introduction, News, and Contact Information.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Alignment</a:t>
            </a:r>
            <a:endParaRPr lang="en-US" dirty="0"/>
          </a:p>
        </p:txBody>
      </p:sp>
      <p:sp>
        <p:nvSpPr>
          <p:cNvPr id="3" name="Content Placeholder 2"/>
          <p:cNvSpPr>
            <a:spLocks noGrp="1"/>
          </p:cNvSpPr>
          <p:nvPr>
            <p:ph idx="1"/>
          </p:nvPr>
        </p:nvSpPr>
        <p:spPr/>
        <p:txBody>
          <a:bodyPr/>
          <a:lstStyle/>
          <a:p>
            <a:endParaRPr lang="en-US"/>
          </a:p>
        </p:txBody>
      </p:sp>
      <p:pic>
        <p:nvPicPr>
          <p:cNvPr id="19458" name="Picture 2"/>
          <p:cNvPicPr>
            <a:picLocks noChangeAspect="1" noChangeArrowheads="1"/>
          </p:cNvPicPr>
          <p:nvPr/>
        </p:nvPicPr>
        <p:blipFill>
          <a:blip r:embed="rId2"/>
          <a:srcRect/>
          <a:stretch>
            <a:fillRect/>
          </a:stretch>
        </p:blipFill>
        <p:spPr bwMode="auto">
          <a:xfrm>
            <a:off x="1157288" y="1733550"/>
            <a:ext cx="6829425" cy="3390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 Cell Padding</a:t>
            </a:r>
          </a:p>
        </p:txBody>
      </p:sp>
      <p:sp>
        <p:nvSpPr>
          <p:cNvPr id="3" name="Content Placeholder 2"/>
          <p:cNvSpPr>
            <a:spLocks noGrp="1"/>
          </p:cNvSpPr>
          <p:nvPr>
            <p:ph idx="1"/>
          </p:nvPr>
        </p:nvSpPr>
        <p:spPr/>
        <p:txBody>
          <a:bodyPr>
            <a:normAutofit/>
          </a:bodyPr>
          <a:lstStyle/>
          <a:p>
            <a:r>
              <a:rPr lang="en-US" dirty="0"/>
              <a:t>To set the padding for the entire table, use the </a:t>
            </a:r>
            <a:r>
              <a:rPr lang="en-US" i="1" dirty="0" err="1" smtClean="0"/>
              <a:t>cellpadding</a:t>
            </a:r>
            <a:r>
              <a:rPr lang="en-US" i="1" dirty="0" smtClean="0"/>
              <a:t> </a:t>
            </a:r>
            <a:r>
              <a:rPr lang="en-US" i="1" dirty="0"/>
              <a:t>attribute in the &lt;table&gt; tag</a:t>
            </a:r>
            <a:r>
              <a:rPr lang="en-US" i="1" dirty="0" smtClean="0"/>
              <a:t>. </a:t>
            </a:r>
            <a:r>
              <a:rPr lang="en-US" dirty="0" smtClean="0"/>
              <a:t>(</a:t>
            </a:r>
            <a:r>
              <a:rPr lang="en-US" dirty="0"/>
              <a:t>The </a:t>
            </a:r>
            <a:r>
              <a:rPr lang="en-US" i="1" dirty="0" err="1" smtClean="0"/>
              <a:t>cellpadding</a:t>
            </a:r>
            <a:r>
              <a:rPr lang="en-US" i="1" dirty="0" smtClean="0"/>
              <a:t> </a:t>
            </a:r>
            <a:r>
              <a:rPr lang="en-US" i="1" dirty="0"/>
              <a:t>attribute does not work with individual row and cell tags.)</a:t>
            </a:r>
          </a:p>
          <a:p>
            <a:r>
              <a:rPr lang="en-US" dirty="0"/>
              <a:t>&lt;table </a:t>
            </a:r>
            <a:r>
              <a:rPr lang="en-US" dirty="0" err="1"/>
              <a:t>cellpadding</a:t>
            </a:r>
            <a:r>
              <a:rPr lang="en-US" dirty="0"/>
              <a:t>="4px"&gt;</a:t>
            </a:r>
          </a:p>
          <a:p>
            <a:r>
              <a:rPr lang="en-US" dirty="0" smtClean="0"/>
              <a:t>&lt;</a:t>
            </a:r>
            <a:r>
              <a:rPr lang="en-US" dirty="0"/>
              <a:t>td style="padding: 4px"&gt;</a:t>
            </a:r>
          </a:p>
          <a:p>
            <a:r>
              <a:rPr lang="en-US" dirty="0"/>
              <a:t>To set padding in a style sheet:</a:t>
            </a:r>
          </a:p>
          <a:p>
            <a:r>
              <a:rPr lang="en-US" dirty="0"/>
              <a:t>td {padding: 4px}</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 Cell Spacing</a:t>
            </a:r>
          </a:p>
        </p:txBody>
      </p:sp>
      <p:sp>
        <p:nvSpPr>
          <p:cNvPr id="3" name="Content Placeholder 2"/>
          <p:cNvSpPr>
            <a:spLocks noGrp="1"/>
          </p:cNvSpPr>
          <p:nvPr>
            <p:ph idx="1"/>
          </p:nvPr>
        </p:nvSpPr>
        <p:spPr/>
        <p:txBody>
          <a:bodyPr>
            <a:normAutofit/>
          </a:bodyPr>
          <a:lstStyle/>
          <a:p>
            <a:pPr algn="just"/>
            <a:r>
              <a:rPr lang="en-US" dirty="0" smtClean="0"/>
              <a:t>To </a:t>
            </a:r>
            <a:r>
              <a:rPr lang="en-US" dirty="0"/>
              <a:t>make the borders a single solid line between one cell and another, set the cell </a:t>
            </a:r>
            <a:r>
              <a:rPr lang="en-US" dirty="0" smtClean="0"/>
              <a:t>spacing to </a:t>
            </a:r>
            <a:r>
              <a:rPr lang="en-US" dirty="0"/>
              <a:t>zero:</a:t>
            </a:r>
          </a:p>
          <a:p>
            <a:pPr algn="just"/>
            <a:r>
              <a:rPr lang="en-US" dirty="0"/>
              <a:t>&lt;table </a:t>
            </a:r>
            <a:r>
              <a:rPr lang="en-US" dirty="0" err="1"/>
              <a:t>cellpadding</a:t>
            </a:r>
            <a:r>
              <a:rPr lang="en-US" dirty="0"/>
              <a:t>="10px" </a:t>
            </a:r>
            <a:r>
              <a:rPr lang="en-US" b="1" dirty="0" err="1"/>
              <a:t>cellspacing</a:t>
            </a:r>
            <a:r>
              <a:rPr lang="en-US" b="1" dirty="0"/>
              <a:t>="0px"&gt;</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Setting Horizontal and Vertical Alignment</a:t>
            </a:r>
          </a:p>
        </p:txBody>
      </p:sp>
      <p:sp>
        <p:nvSpPr>
          <p:cNvPr id="3" name="Content Placeholder 2"/>
          <p:cNvSpPr>
            <a:spLocks noGrp="1"/>
          </p:cNvSpPr>
          <p:nvPr>
            <p:ph idx="1"/>
          </p:nvPr>
        </p:nvSpPr>
        <p:spPr/>
        <p:txBody>
          <a:bodyPr>
            <a:normAutofit fontScale="85000" lnSpcReduction="20000"/>
          </a:bodyPr>
          <a:lstStyle/>
          <a:p>
            <a:pPr algn="just"/>
            <a:r>
              <a:rPr lang="en-US" dirty="0"/>
              <a:t>A cell’s content has two alignments: vertical (top, middle, or bottom) and horizontal (</a:t>
            </a:r>
            <a:r>
              <a:rPr lang="en-US" dirty="0" smtClean="0"/>
              <a:t>left, center</a:t>
            </a:r>
            <a:r>
              <a:rPr lang="en-US" dirty="0"/>
              <a:t>, right, or justify). You can set these with attributes or with styles. To set </a:t>
            </a:r>
            <a:r>
              <a:rPr lang="en-US" dirty="0" smtClean="0"/>
              <a:t>alignment with </a:t>
            </a:r>
            <a:r>
              <a:rPr lang="en-US" dirty="0"/>
              <a:t>attributes, use the align attribute to specify the horizontal alignment and the </a:t>
            </a:r>
            <a:r>
              <a:rPr lang="en-US" dirty="0" err="1" smtClean="0"/>
              <a:t>valign</a:t>
            </a:r>
            <a:r>
              <a:rPr lang="en-US" dirty="0" smtClean="0"/>
              <a:t> attribute </a:t>
            </a:r>
            <a:r>
              <a:rPr lang="en-US" dirty="0"/>
              <a:t>to specify the vertical alignment, as shown in the following:</a:t>
            </a:r>
          </a:p>
          <a:p>
            <a:pPr algn="just"/>
            <a:r>
              <a:rPr lang="da-DK" b="1" dirty="0"/>
              <a:t>&lt;td align="center" valign="middle"&gt;</a:t>
            </a:r>
          </a:p>
          <a:p>
            <a:pPr algn="just"/>
            <a:r>
              <a:rPr lang="en-US" dirty="0"/>
              <a:t>You can also set alignment with a style by using text-align to specify the horizontal </a:t>
            </a:r>
            <a:r>
              <a:rPr lang="en-US" dirty="0" smtClean="0"/>
              <a:t>alignment and </a:t>
            </a:r>
            <a:r>
              <a:rPr lang="en-US" dirty="0"/>
              <a:t>vertical-align to specify the vertical alignment, like this:</a:t>
            </a:r>
          </a:p>
          <a:p>
            <a:pPr algn="just"/>
            <a:r>
              <a:rPr lang="en-US" b="1" dirty="0"/>
              <a:t>&lt;td style="text-align: center; vertical-align: middle"&gt;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Image result for semantic tags in html5"/>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05000" y="332509"/>
            <a:ext cx="5029200" cy="592481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926746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747713" y="857250"/>
            <a:ext cx="7648575" cy="5143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pPr algn="just"/>
            <a:r>
              <a:rPr lang="en-US" dirty="0"/>
              <a:t>If you were designing with </a:t>
            </a:r>
            <a:r>
              <a:rPr lang="en-US" i="1" dirty="0"/>
              <a:t>&lt;div&gt; tags, you might break down this page like this: </a:t>
            </a:r>
            <a:r>
              <a:rPr lang="en-US" i="1" dirty="0" smtClean="0"/>
              <a:t>the </a:t>
            </a:r>
            <a:r>
              <a:rPr lang="en-US" dirty="0" smtClean="0"/>
              <a:t>masthead</a:t>
            </a:r>
            <a:r>
              <a:rPr lang="en-US" dirty="0"/>
              <a:t>, the top navigation bar, the body text, the bottom navigation bar, </a:t>
            </a:r>
            <a:r>
              <a:rPr lang="en-US" dirty="0" smtClean="0"/>
              <a:t>and the </a:t>
            </a:r>
            <a:r>
              <a:rPr lang="en-US" dirty="0"/>
              <a:t>copyright notice.</a:t>
            </a:r>
          </a:p>
          <a:p>
            <a:pPr algn="just"/>
            <a:r>
              <a:rPr lang="en-US" dirty="0"/>
              <a:t>If you were designing with HTML5 semantic tags, you might break it down like this:</a:t>
            </a:r>
          </a:p>
          <a:p>
            <a:pPr algn="just"/>
            <a:r>
              <a:rPr lang="en-US" i="1" dirty="0"/>
              <a:t>&lt;header&gt; for the masthead, &lt;</a:t>
            </a:r>
            <a:r>
              <a:rPr lang="en-US" i="1" dirty="0" err="1"/>
              <a:t>nav</a:t>
            </a:r>
            <a:r>
              <a:rPr lang="en-US" i="1" dirty="0"/>
              <a:t>&gt; for the navigation bars, and &lt;footer&gt; for </a:t>
            </a:r>
            <a:r>
              <a:rPr lang="en-US" i="1" dirty="0" smtClean="0"/>
              <a:t>the </a:t>
            </a:r>
            <a:r>
              <a:rPr lang="en-US" dirty="0" smtClean="0"/>
              <a:t>copyright </a:t>
            </a:r>
            <a:r>
              <a:rPr lang="en-US" dirty="0"/>
              <a:t>notice. Formatting each of the paragraphs in the body with its own </a:t>
            </a:r>
            <a:r>
              <a:rPr lang="en-US" i="1" dirty="0"/>
              <a:t>&lt;article</a:t>
            </a:r>
            <a:r>
              <a:rPr lang="en-US" i="1" dirty="0" smtClean="0"/>
              <a:t>&gt; </a:t>
            </a:r>
            <a:r>
              <a:rPr lang="en-US" dirty="0" smtClean="0"/>
              <a:t>tag </a:t>
            </a:r>
            <a:r>
              <a:rPr lang="en-US" dirty="0"/>
              <a:t>might be overkill for this page, but in a page with more content, you might </a:t>
            </a:r>
            <a:r>
              <a:rPr lang="en-US" dirty="0" smtClean="0"/>
              <a:t>use </a:t>
            </a:r>
            <a:r>
              <a:rPr lang="en-US" i="1" dirty="0" smtClean="0"/>
              <a:t>&lt;article</a:t>
            </a:r>
            <a:r>
              <a:rPr lang="en-US" i="1" dirty="0"/>
              <a:t>&gt;, &lt;aside&gt;, or &lt;section&gt; to break content down into manageable pieces.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Creating Divisions</a:t>
            </a:r>
            <a:endParaRPr lang="en-US" dirty="0"/>
          </a:p>
        </p:txBody>
      </p:sp>
      <p:sp>
        <p:nvSpPr>
          <p:cNvPr id="3" name="Content Placeholder 2"/>
          <p:cNvSpPr>
            <a:spLocks noGrp="1"/>
          </p:cNvSpPr>
          <p:nvPr>
            <p:ph idx="1"/>
          </p:nvPr>
        </p:nvSpPr>
        <p:spPr/>
        <p:txBody>
          <a:bodyPr>
            <a:normAutofit/>
          </a:bodyPr>
          <a:lstStyle/>
          <a:p>
            <a:pPr algn="just"/>
            <a:r>
              <a:rPr lang="en-US" dirty="0"/>
              <a:t>You use an </a:t>
            </a:r>
            <a:r>
              <a:rPr lang="en-US" i="1" dirty="0"/>
              <a:t>id attribute to give a name to a division, like this:</a:t>
            </a:r>
          </a:p>
          <a:p>
            <a:pPr algn="just"/>
            <a:r>
              <a:rPr lang="en-US" b="1" dirty="0"/>
              <a:t>&lt;div id="masthead"&gt;</a:t>
            </a:r>
          </a:p>
          <a:p>
            <a:pPr algn="just"/>
            <a:r>
              <a:rPr lang="en-US" dirty="0"/>
              <a:t>Each ID must be unique within the document, but multiple documents can use the </a:t>
            </a:r>
            <a:r>
              <a:rPr lang="en-US" dirty="0" smtClean="0"/>
              <a:t>same division </a:t>
            </a:r>
            <a:r>
              <a:rPr lang="en-US" dirty="0"/>
              <a:t>names. Such reuse is good, in fact, because it lets you define the formatting </a:t>
            </a:r>
            <a:r>
              <a:rPr lang="en-US" dirty="0" smtClean="0"/>
              <a:t>of multiple </a:t>
            </a:r>
            <a:r>
              <a:rPr lang="en-US" dirty="0"/>
              <a:t>documents with a single style sheet.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&lt;body&gt;</a:t>
            </a:r>
          </a:p>
          <a:p>
            <a:r>
              <a:rPr lang="en-US" b="1" dirty="0"/>
              <a:t>&lt;div id="masthead"&gt;</a:t>
            </a:r>
          </a:p>
          <a:p>
            <a:r>
              <a:rPr lang="en-US" dirty="0"/>
              <a:t>&lt;a </a:t>
            </a:r>
            <a:r>
              <a:rPr lang="en-US" dirty="0" err="1"/>
              <a:t>href</a:t>
            </a:r>
            <a:r>
              <a:rPr lang="en-US" dirty="0"/>
              <a:t>="http://www.contoso.com" title="Home page"&gt;</a:t>
            </a:r>
          </a:p>
          <a:p>
            <a:r>
              <a:rPr lang="en-US" dirty="0"/>
              <a:t>&lt;</a:t>
            </a:r>
            <a:r>
              <a:rPr lang="en-US" dirty="0" err="1"/>
              <a:t>img</a:t>
            </a:r>
            <a:r>
              <a:rPr lang="en-US" dirty="0"/>
              <a:t> </a:t>
            </a:r>
            <a:r>
              <a:rPr lang="en-US" dirty="0" err="1"/>
              <a:t>src</a:t>
            </a:r>
            <a:r>
              <a:rPr lang="en-US" dirty="0"/>
              <a:t>="images/leaf.gif class="logo""&gt;&lt;/a&gt;</a:t>
            </a:r>
          </a:p>
          <a:p>
            <a:r>
              <a:rPr lang="en-US" dirty="0"/>
              <a:t>&lt;h1 class="</a:t>
            </a:r>
            <a:r>
              <a:rPr lang="en-US" dirty="0" err="1"/>
              <a:t>pagetitle</a:t>
            </a:r>
            <a:r>
              <a:rPr lang="en-US" dirty="0"/>
              <a:t>"&gt;The Garden Company&lt;/h1&gt;</a:t>
            </a:r>
          </a:p>
          <a:p>
            <a:r>
              <a:rPr lang="en-US" dirty="0"/>
              <a:t>&lt;h5 class="tagline"&gt;&lt;</a:t>
            </a:r>
            <a:r>
              <a:rPr lang="en-US" dirty="0" err="1"/>
              <a:t>i</a:t>
            </a:r>
            <a:r>
              <a:rPr lang="en-US" dirty="0"/>
              <a:t>&gt;Helping you help your gardens grow since 1975&lt;/</a:t>
            </a:r>
            <a:r>
              <a:rPr lang="en-US" dirty="0" err="1"/>
              <a:t>i</a:t>
            </a:r>
            <a:r>
              <a:rPr lang="en-US" dirty="0"/>
              <a:t>&gt;&lt;/</a:t>
            </a:r>
          </a:p>
          <a:p>
            <a:r>
              <a:rPr lang="en-US" dirty="0"/>
              <a:t>h5&gt;</a:t>
            </a:r>
          </a:p>
          <a:p>
            <a:r>
              <a:rPr lang="en-US" b="1" dirty="0"/>
              <a:t>&lt;/div&gt;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2643</Words>
  <Application>Microsoft Office PowerPoint</Application>
  <PresentationFormat>On-screen Show (4:3)</PresentationFormat>
  <Paragraphs>202</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Unit II – Chapter 2</vt:lpstr>
      <vt:lpstr>Slide 2</vt:lpstr>
      <vt:lpstr>Slide 3</vt:lpstr>
      <vt:lpstr>Slide 4</vt:lpstr>
      <vt:lpstr>Slide 5</vt:lpstr>
      <vt:lpstr>Slide 6</vt:lpstr>
      <vt:lpstr>Slide 7</vt:lpstr>
      <vt:lpstr>Creating Divisions</vt:lpstr>
      <vt:lpstr>Slide 9</vt:lpstr>
      <vt:lpstr>Slide 10</vt:lpstr>
      <vt:lpstr>Slide 11</vt:lpstr>
      <vt:lpstr>Positioning Divisions</vt:lpstr>
      <vt:lpstr>Floating a Division to the Right or Left</vt:lpstr>
      <vt:lpstr>Slide 14</vt:lpstr>
      <vt:lpstr>Slide 15</vt:lpstr>
      <vt:lpstr>Positioning a Division on the Page</vt:lpstr>
      <vt:lpstr>Slide 17</vt:lpstr>
      <vt:lpstr>Slide 18</vt:lpstr>
      <vt:lpstr>Slide 19</vt:lpstr>
      <vt:lpstr>Creating Tables</vt:lpstr>
      <vt:lpstr>Creating a Simple Table</vt:lpstr>
      <vt:lpstr>Slide 22</vt:lpstr>
      <vt:lpstr>Slide 23</vt:lpstr>
      <vt:lpstr>Specifying the Size of a Table</vt:lpstr>
      <vt:lpstr>Slide 25</vt:lpstr>
      <vt:lpstr>Merging Table Cells</vt:lpstr>
      <vt:lpstr>Slide 27</vt:lpstr>
      <vt:lpstr>Applying Borders by Using Attributes</vt:lpstr>
      <vt:lpstr>Slide 29</vt:lpstr>
      <vt:lpstr>Slide 30</vt:lpstr>
      <vt:lpstr>Slide 31</vt:lpstr>
      <vt:lpstr>Applying Borders by Using Styles</vt:lpstr>
      <vt:lpstr>Slide 33</vt:lpstr>
      <vt:lpstr>Slide 34</vt:lpstr>
      <vt:lpstr>Slide 35</vt:lpstr>
      <vt:lpstr>Slide 36</vt:lpstr>
      <vt:lpstr>Applying Background and Foreground Fills</vt:lpstr>
      <vt:lpstr>Slide 38</vt:lpstr>
      <vt:lpstr>Changing Cell Padding, Spacing, and Alignment</vt:lpstr>
      <vt:lpstr>Alignment</vt:lpstr>
      <vt:lpstr>Setting Cell Padding</vt:lpstr>
      <vt:lpstr>Setting Cell Spacing</vt:lpstr>
      <vt:lpstr>Setting Horizontal and Vertical Alignment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II – Chapter 2</dc:title>
  <dc:creator>sujatar</dc:creator>
  <cp:lastModifiedBy>Windows User</cp:lastModifiedBy>
  <cp:revision>30</cp:revision>
  <dcterms:created xsi:type="dcterms:W3CDTF">2020-01-11T05:14:59Z</dcterms:created>
  <dcterms:modified xsi:type="dcterms:W3CDTF">2020-01-18T05:15:33Z</dcterms:modified>
</cp:coreProperties>
</file>