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3" r:id="rId6"/>
    <p:sldId id="264" r:id="rId7"/>
    <p:sldId id="258" r:id="rId8"/>
    <p:sldId id="259" r:id="rId9"/>
    <p:sldId id="260"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 id="286" r:id="rId31"/>
    <p:sldId id="287" r:id="rId32"/>
    <p:sldId id="288" r:id="rId33"/>
    <p:sldId id="289" r:id="rId34"/>
    <p:sldId id="290" r:id="rId35"/>
    <p:sldId id="292" r:id="rId36"/>
    <p:sldId id="293" r:id="rId37"/>
    <p:sldId id="294" r:id="rId38"/>
    <p:sldId id="295" r:id="rId39"/>
    <p:sldId id="296" r:id="rId40"/>
    <p:sldId id="297" r:id="rId41"/>
    <p:sldId id="298" r:id="rId42"/>
    <p:sldId id="311" r:id="rId43"/>
    <p:sldId id="310" r:id="rId44"/>
    <p:sldId id="300" r:id="rId45"/>
    <p:sldId id="301" r:id="rId46"/>
    <p:sldId id="302" r:id="rId47"/>
    <p:sldId id="303" r:id="rId48"/>
    <p:sldId id="305" r:id="rId49"/>
    <p:sldId id="306" r:id="rId50"/>
    <p:sldId id="312" r:id="rId51"/>
    <p:sldId id="307" r:id="rId52"/>
    <p:sldId id="308" r:id="rId53"/>
    <p:sldId id="309" r:id="rId54"/>
    <p:sldId id="313"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63" d="100"/>
          <a:sy n="63" d="100"/>
        </p:scale>
        <p:origin x="-138" y="-32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CEC2CF-33B1-43FD-AA2B-9F43C21FDED3}" type="datetimeFigureOut">
              <a:rPr lang="en-US" smtClean="0"/>
              <a:pPr/>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D5DCA-CCED-4360-9115-A90AA3AA0B96}" type="slidenum">
              <a:rPr lang="en-US" smtClean="0"/>
              <a:pPr/>
              <a:t>‹#›</a:t>
            </a:fld>
            <a:endParaRPr lang="en-US"/>
          </a:p>
        </p:txBody>
      </p:sp>
    </p:spTree>
    <p:extLst>
      <p:ext uri="{BB962C8B-B14F-4D97-AF65-F5344CB8AC3E}">
        <p14:creationId xmlns="" xmlns:p14="http://schemas.microsoft.com/office/powerpoint/2010/main" val="30484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CEC2CF-33B1-43FD-AA2B-9F43C21FDED3}" type="datetimeFigureOut">
              <a:rPr lang="en-US" smtClean="0"/>
              <a:pPr/>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D5DCA-CCED-4360-9115-A90AA3AA0B96}" type="slidenum">
              <a:rPr lang="en-US" smtClean="0"/>
              <a:pPr/>
              <a:t>‹#›</a:t>
            </a:fld>
            <a:endParaRPr lang="en-US"/>
          </a:p>
        </p:txBody>
      </p:sp>
    </p:spTree>
    <p:extLst>
      <p:ext uri="{BB962C8B-B14F-4D97-AF65-F5344CB8AC3E}">
        <p14:creationId xmlns="" xmlns:p14="http://schemas.microsoft.com/office/powerpoint/2010/main" val="1878037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CEC2CF-33B1-43FD-AA2B-9F43C21FDED3}" type="datetimeFigureOut">
              <a:rPr lang="en-US" smtClean="0"/>
              <a:pPr/>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D5DCA-CCED-4360-9115-A90AA3AA0B96}" type="slidenum">
              <a:rPr lang="en-US" smtClean="0"/>
              <a:pPr/>
              <a:t>‹#›</a:t>
            </a:fld>
            <a:endParaRPr lang="en-US"/>
          </a:p>
        </p:txBody>
      </p:sp>
    </p:spTree>
    <p:extLst>
      <p:ext uri="{BB962C8B-B14F-4D97-AF65-F5344CB8AC3E}">
        <p14:creationId xmlns="" xmlns:p14="http://schemas.microsoft.com/office/powerpoint/2010/main" val="304810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CEC2CF-33B1-43FD-AA2B-9F43C21FDED3}" type="datetimeFigureOut">
              <a:rPr lang="en-US" smtClean="0"/>
              <a:pPr/>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D5DCA-CCED-4360-9115-A90AA3AA0B96}" type="slidenum">
              <a:rPr lang="en-US" smtClean="0"/>
              <a:pPr/>
              <a:t>‹#›</a:t>
            </a:fld>
            <a:endParaRPr lang="en-US"/>
          </a:p>
        </p:txBody>
      </p:sp>
    </p:spTree>
    <p:extLst>
      <p:ext uri="{BB962C8B-B14F-4D97-AF65-F5344CB8AC3E}">
        <p14:creationId xmlns="" xmlns:p14="http://schemas.microsoft.com/office/powerpoint/2010/main" val="4021940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CEC2CF-33B1-43FD-AA2B-9F43C21FDED3}" type="datetimeFigureOut">
              <a:rPr lang="en-US" smtClean="0"/>
              <a:pPr/>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D5DCA-CCED-4360-9115-A90AA3AA0B96}" type="slidenum">
              <a:rPr lang="en-US" smtClean="0"/>
              <a:pPr/>
              <a:t>‹#›</a:t>
            </a:fld>
            <a:endParaRPr lang="en-US"/>
          </a:p>
        </p:txBody>
      </p:sp>
    </p:spTree>
    <p:extLst>
      <p:ext uri="{BB962C8B-B14F-4D97-AF65-F5344CB8AC3E}">
        <p14:creationId xmlns="" xmlns:p14="http://schemas.microsoft.com/office/powerpoint/2010/main" val="131832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CEC2CF-33B1-43FD-AA2B-9F43C21FDED3}" type="datetimeFigureOut">
              <a:rPr lang="en-US" smtClean="0"/>
              <a:pPr/>
              <a:t>7/22/2016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FD5DCA-CCED-4360-9115-A90AA3AA0B96}" type="slidenum">
              <a:rPr lang="en-US" smtClean="0"/>
              <a:pPr/>
              <a:t>‹#›</a:t>
            </a:fld>
            <a:endParaRPr lang="en-US"/>
          </a:p>
        </p:txBody>
      </p:sp>
    </p:spTree>
    <p:extLst>
      <p:ext uri="{BB962C8B-B14F-4D97-AF65-F5344CB8AC3E}">
        <p14:creationId xmlns="" xmlns:p14="http://schemas.microsoft.com/office/powerpoint/2010/main" val="41513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CEC2CF-33B1-43FD-AA2B-9F43C21FDED3}" type="datetimeFigureOut">
              <a:rPr lang="en-US" smtClean="0"/>
              <a:pPr/>
              <a:t>7/22/2016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FD5DCA-CCED-4360-9115-A90AA3AA0B96}" type="slidenum">
              <a:rPr lang="en-US" smtClean="0"/>
              <a:pPr/>
              <a:t>‹#›</a:t>
            </a:fld>
            <a:endParaRPr lang="en-US"/>
          </a:p>
        </p:txBody>
      </p:sp>
    </p:spTree>
    <p:extLst>
      <p:ext uri="{BB962C8B-B14F-4D97-AF65-F5344CB8AC3E}">
        <p14:creationId xmlns="" xmlns:p14="http://schemas.microsoft.com/office/powerpoint/2010/main" val="609243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CEC2CF-33B1-43FD-AA2B-9F43C21FDED3}" type="datetimeFigureOut">
              <a:rPr lang="en-US" smtClean="0"/>
              <a:pPr/>
              <a:t>7/22/2016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FD5DCA-CCED-4360-9115-A90AA3AA0B96}" type="slidenum">
              <a:rPr lang="en-US" smtClean="0"/>
              <a:pPr/>
              <a:t>‹#›</a:t>
            </a:fld>
            <a:endParaRPr lang="en-US"/>
          </a:p>
        </p:txBody>
      </p:sp>
    </p:spTree>
    <p:extLst>
      <p:ext uri="{BB962C8B-B14F-4D97-AF65-F5344CB8AC3E}">
        <p14:creationId xmlns="" xmlns:p14="http://schemas.microsoft.com/office/powerpoint/2010/main" val="3313782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CEC2CF-33B1-43FD-AA2B-9F43C21FDED3}" type="datetimeFigureOut">
              <a:rPr lang="en-US" smtClean="0"/>
              <a:pPr/>
              <a:t>7/22/2016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FD5DCA-CCED-4360-9115-A90AA3AA0B96}" type="slidenum">
              <a:rPr lang="en-US" smtClean="0"/>
              <a:pPr/>
              <a:t>‹#›</a:t>
            </a:fld>
            <a:endParaRPr lang="en-US"/>
          </a:p>
        </p:txBody>
      </p:sp>
    </p:spTree>
    <p:extLst>
      <p:ext uri="{BB962C8B-B14F-4D97-AF65-F5344CB8AC3E}">
        <p14:creationId xmlns="" xmlns:p14="http://schemas.microsoft.com/office/powerpoint/2010/main" val="501664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CEC2CF-33B1-43FD-AA2B-9F43C21FDED3}" type="datetimeFigureOut">
              <a:rPr lang="en-US" smtClean="0"/>
              <a:pPr/>
              <a:t>7/22/2016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FD5DCA-CCED-4360-9115-A90AA3AA0B96}" type="slidenum">
              <a:rPr lang="en-US" smtClean="0"/>
              <a:pPr/>
              <a:t>‹#›</a:t>
            </a:fld>
            <a:endParaRPr lang="en-US"/>
          </a:p>
        </p:txBody>
      </p:sp>
    </p:spTree>
    <p:extLst>
      <p:ext uri="{BB962C8B-B14F-4D97-AF65-F5344CB8AC3E}">
        <p14:creationId xmlns="" xmlns:p14="http://schemas.microsoft.com/office/powerpoint/2010/main" val="1554471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CEC2CF-33B1-43FD-AA2B-9F43C21FDED3}" type="datetimeFigureOut">
              <a:rPr lang="en-US" smtClean="0"/>
              <a:pPr/>
              <a:t>7/22/2016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FD5DCA-CCED-4360-9115-A90AA3AA0B96}" type="slidenum">
              <a:rPr lang="en-US" smtClean="0"/>
              <a:pPr/>
              <a:t>‹#›</a:t>
            </a:fld>
            <a:endParaRPr lang="en-US"/>
          </a:p>
        </p:txBody>
      </p:sp>
    </p:spTree>
    <p:extLst>
      <p:ext uri="{BB962C8B-B14F-4D97-AF65-F5344CB8AC3E}">
        <p14:creationId xmlns="" xmlns:p14="http://schemas.microsoft.com/office/powerpoint/2010/main" val="2527044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CEC2CF-33B1-43FD-AA2B-9F43C21FDED3}" type="datetimeFigureOut">
              <a:rPr lang="en-US" smtClean="0"/>
              <a:pPr/>
              <a:t>7/22/2016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FD5DCA-CCED-4360-9115-A90AA3AA0B96}" type="slidenum">
              <a:rPr lang="en-US" smtClean="0"/>
              <a:pPr/>
              <a:t>‹#›</a:t>
            </a:fld>
            <a:endParaRPr lang="en-US"/>
          </a:p>
        </p:txBody>
      </p:sp>
    </p:spTree>
    <p:extLst>
      <p:ext uri="{BB962C8B-B14F-4D97-AF65-F5344CB8AC3E}">
        <p14:creationId xmlns="" xmlns:p14="http://schemas.microsoft.com/office/powerpoint/2010/main" val="3561921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www.safaribooksonline.com/library/view/oracle-plsql-programming/9780596805401/ch03s03.html" TargetMode="External"/><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4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2442" y="2425744"/>
            <a:ext cx="10515600" cy="1325563"/>
          </a:xfrm>
        </p:spPr>
        <p:txBody>
          <a:bodyPr/>
          <a:lstStyle/>
          <a:p>
            <a:pPr algn="ctr"/>
            <a:r>
              <a:rPr lang="en-US" b="1" dirty="0" smtClean="0"/>
              <a:t>Unit III- Introduction to PL/SQL</a:t>
            </a:r>
            <a:endParaRPr lang="en-US" b="1" dirty="0"/>
          </a:p>
        </p:txBody>
      </p:sp>
    </p:spTree>
    <p:extLst>
      <p:ext uri="{BB962C8B-B14F-4D97-AF65-F5344CB8AC3E}">
        <p14:creationId xmlns="" xmlns:p14="http://schemas.microsoft.com/office/powerpoint/2010/main" val="2816715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PL/SQL</a:t>
            </a:r>
            <a:endParaRPr lang="en-US" dirty="0"/>
          </a:p>
        </p:txBody>
      </p:sp>
      <p:sp>
        <p:nvSpPr>
          <p:cNvPr id="3" name="Content Placeholder 2"/>
          <p:cNvSpPr>
            <a:spLocks noGrp="1"/>
          </p:cNvSpPr>
          <p:nvPr>
            <p:ph idx="1"/>
          </p:nvPr>
        </p:nvSpPr>
        <p:spPr>
          <a:xfrm>
            <a:off x="386365" y="1506828"/>
            <a:ext cx="11552349" cy="5125792"/>
          </a:xfrm>
        </p:spPr>
        <p:txBody>
          <a:bodyPr>
            <a:normAutofit fontScale="85000" lnSpcReduction="10000"/>
          </a:bodyPr>
          <a:lstStyle/>
          <a:p>
            <a:pPr algn="just"/>
            <a:r>
              <a:rPr lang="en-US" dirty="0"/>
              <a:t>Procedural language support : PL/SQL is a </a:t>
            </a:r>
            <a:r>
              <a:rPr lang="en-US" b="1" dirty="0"/>
              <a:t>development tools</a:t>
            </a:r>
            <a:r>
              <a:rPr lang="en-US" dirty="0"/>
              <a:t> not only for data manipulation futures but also provide the conditional checking, looping or branching operations same as like </a:t>
            </a:r>
            <a:r>
              <a:rPr lang="en-US" b="1" dirty="0"/>
              <a:t>other programming language</a:t>
            </a:r>
            <a:r>
              <a:rPr lang="en-US" dirty="0"/>
              <a:t>.</a:t>
            </a:r>
          </a:p>
          <a:p>
            <a:pPr algn="just"/>
            <a:r>
              <a:rPr lang="en-US" dirty="0"/>
              <a:t>Reduces network traffic : This one is </a:t>
            </a:r>
            <a:r>
              <a:rPr lang="en-US" b="1" dirty="0"/>
              <a:t>great advantages</a:t>
            </a:r>
            <a:r>
              <a:rPr lang="en-US" dirty="0"/>
              <a:t> of PL/SQL. Because PL/SQL nature is </a:t>
            </a:r>
            <a:r>
              <a:rPr lang="en-US" b="1" dirty="0"/>
              <a:t>entire block</a:t>
            </a:r>
            <a:r>
              <a:rPr lang="en-US" dirty="0"/>
              <a:t> of SQL statements execute into </a:t>
            </a:r>
            <a:r>
              <a:rPr lang="en-US" b="1" dirty="0"/>
              <a:t>oracle engine</a:t>
            </a:r>
            <a:r>
              <a:rPr lang="en-US" dirty="0"/>
              <a:t> all at once so it's main benefit is </a:t>
            </a:r>
            <a:r>
              <a:rPr lang="en-US" b="1" dirty="0"/>
              <a:t>reducing</a:t>
            </a:r>
            <a:r>
              <a:rPr lang="en-US" dirty="0"/>
              <a:t> the </a:t>
            </a:r>
            <a:r>
              <a:rPr lang="en-US" b="1" dirty="0"/>
              <a:t>network traffic</a:t>
            </a:r>
            <a:r>
              <a:rPr lang="en-US" dirty="0"/>
              <a:t>.</a:t>
            </a:r>
          </a:p>
          <a:p>
            <a:pPr algn="just"/>
            <a:r>
              <a:rPr lang="en-US" dirty="0"/>
              <a:t>Error handling : PL/SQL is dealing with </a:t>
            </a:r>
            <a:r>
              <a:rPr lang="en-US" b="1" dirty="0"/>
              <a:t>error handling</a:t>
            </a:r>
            <a:r>
              <a:rPr lang="en-US" dirty="0"/>
              <a:t>, It's permits the smart way </a:t>
            </a:r>
            <a:r>
              <a:rPr lang="en-US" b="1" dirty="0"/>
              <a:t>handling the errors</a:t>
            </a:r>
            <a:r>
              <a:rPr lang="en-US" dirty="0"/>
              <a:t> and </a:t>
            </a:r>
            <a:r>
              <a:rPr lang="en-US" dirty="0" smtClean="0"/>
              <a:t>giving </a:t>
            </a:r>
            <a:r>
              <a:rPr lang="en-US" b="1" dirty="0" smtClean="0"/>
              <a:t>user </a:t>
            </a:r>
            <a:r>
              <a:rPr lang="en-US" b="1" dirty="0"/>
              <a:t>friendly</a:t>
            </a:r>
            <a:r>
              <a:rPr lang="en-US" dirty="0"/>
              <a:t> error messages, when the errors are encountered.</a:t>
            </a:r>
          </a:p>
          <a:p>
            <a:pPr algn="just"/>
            <a:r>
              <a:rPr lang="en-US" dirty="0"/>
              <a:t>Declare variable : PL/SQL gives you control to </a:t>
            </a:r>
            <a:r>
              <a:rPr lang="en-US" b="1" dirty="0"/>
              <a:t>declare variables</a:t>
            </a:r>
            <a:r>
              <a:rPr lang="en-US" dirty="0"/>
              <a:t> and access them </a:t>
            </a:r>
            <a:r>
              <a:rPr lang="en-US" b="1" dirty="0"/>
              <a:t>within the block</a:t>
            </a:r>
            <a:r>
              <a:rPr lang="en-US" dirty="0"/>
              <a:t>. The declared variables can be used at the time of </a:t>
            </a:r>
            <a:r>
              <a:rPr lang="en-US" b="1" dirty="0"/>
              <a:t>query processing</a:t>
            </a:r>
            <a:r>
              <a:rPr lang="en-US" dirty="0"/>
              <a:t>.</a:t>
            </a:r>
          </a:p>
          <a:p>
            <a:pPr algn="just"/>
            <a:r>
              <a:rPr lang="en-US" dirty="0"/>
              <a:t>Intermediate Calculation : </a:t>
            </a:r>
            <a:r>
              <a:rPr lang="en-US" b="1" dirty="0"/>
              <a:t>Calculations</a:t>
            </a:r>
            <a:r>
              <a:rPr lang="en-US" dirty="0"/>
              <a:t> in PL/SQL done quickly and efficiently without using Oracle engines. </a:t>
            </a:r>
            <a:r>
              <a:rPr lang="en-US" dirty="0" smtClean="0"/>
              <a:t>This </a:t>
            </a:r>
            <a:r>
              <a:rPr lang="en-US" b="1" dirty="0" smtClean="0"/>
              <a:t>improves</a:t>
            </a:r>
            <a:r>
              <a:rPr lang="en-US" dirty="0"/>
              <a:t> the transaction performance.</a:t>
            </a:r>
          </a:p>
          <a:p>
            <a:pPr algn="just"/>
            <a:r>
              <a:rPr lang="en-US" dirty="0"/>
              <a:t>Portable application : Applications are written in PL/SQL are </a:t>
            </a:r>
            <a:r>
              <a:rPr lang="en-US" b="1" dirty="0"/>
              <a:t>portable</a:t>
            </a:r>
            <a:r>
              <a:rPr lang="en-US" dirty="0"/>
              <a:t> in any </a:t>
            </a:r>
            <a:r>
              <a:rPr lang="en-US" b="1" dirty="0"/>
              <a:t>Operating system</a:t>
            </a:r>
            <a:r>
              <a:rPr lang="en-US" dirty="0"/>
              <a:t>. PL/SQL applications are </a:t>
            </a:r>
            <a:r>
              <a:rPr lang="en-US" b="1" dirty="0"/>
              <a:t>independence program</a:t>
            </a:r>
            <a:r>
              <a:rPr lang="en-US" dirty="0"/>
              <a:t> to run any computer.</a:t>
            </a:r>
          </a:p>
          <a:p>
            <a:endParaRPr lang="en-US" dirty="0"/>
          </a:p>
        </p:txBody>
      </p:sp>
    </p:spTree>
    <p:extLst>
      <p:ext uri="{BB962C8B-B14F-4D97-AF65-F5344CB8AC3E}">
        <p14:creationId xmlns="" xmlns:p14="http://schemas.microsoft.com/office/powerpoint/2010/main" val="3673158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499" y="171942"/>
            <a:ext cx="5343659" cy="1325563"/>
          </a:xfrm>
        </p:spPr>
        <p:txBody>
          <a:bodyPr/>
          <a:lstStyle/>
          <a:p>
            <a:r>
              <a:rPr lang="en-US" dirty="0"/>
              <a:t>PL/SQL - Basic Syntax</a:t>
            </a:r>
            <a:br>
              <a:rPr lang="en-US" dirty="0"/>
            </a:br>
            <a:endParaRPr lang="en-US" dirty="0"/>
          </a:p>
        </p:txBody>
      </p:sp>
      <p:sp>
        <p:nvSpPr>
          <p:cNvPr id="3" name="Content Placeholder 2"/>
          <p:cNvSpPr>
            <a:spLocks noGrp="1"/>
          </p:cNvSpPr>
          <p:nvPr>
            <p:ph idx="1"/>
          </p:nvPr>
        </p:nvSpPr>
        <p:spPr>
          <a:xfrm>
            <a:off x="309094" y="1690688"/>
            <a:ext cx="3477295" cy="4351338"/>
          </a:xfrm>
        </p:spPr>
        <p:txBody>
          <a:bodyPr/>
          <a:lstStyle/>
          <a:p>
            <a:pPr algn="just"/>
            <a:r>
              <a:rPr lang="en-US" dirty="0"/>
              <a:t>PL/SQL is a block-structured language, meaning that PL/SQL programs are divided and written in logical blocks of code. Each block consists of three sub-parts</a:t>
            </a:r>
            <a:r>
              <a:rPr lang="en-US" dirty="0" smtClean="0"/>
              <a:t>:</a:t>
            </a:r>
          </a:p>
          <a:p>
            <a:pPr algn="just"/>
            <a:endParaRPr lang="en-US" dirty="0"/>
          </a:p>
          <a:p>
            <a:pPr algn="just"/>
            <a:endParaRPr lang="en-US" dirty="0"/>
          </a:p>
        </p:txBody>
      </p:sp>
      <p:graphicFrame>
        <p:nvGraphicFramePr>
          <p:cNvPr id="6" name="Table 5"/>
          <p:cNvGraphicFramePr>
            <a:graphicFrameLocks noGrp="1"/>
          </p:cNvGraphicFramePr>
          <p:nvPr>
            <p:extLst>
              <p:ext uri="{D42A27DB-BD31-4B8C-83A1-F6EECF244321}">
                <p14:modId xmlns="" xmlns:p14="http://schemas.microsoft.com/office/powerpoint/2010/main" val="3645097041"/>
              </p:ext>
            </p:extLst>
          </p:nvPr>
        </p:nvGraphicFramePr>
        <p:xfrm>
          <a:off x="3979572" y="965916"/>
          <a:ext cx="8062174" cy="5550794"/>
        </p:xfrm>
        <a:graphic>
          <a:graphicData uri="http://schemas.openxmlformats.org/drawingml/2006/table">
            <a:tbl>
              <a:tblPr/>
              <a:tblGrid>
                <a:gridCol w="654050"/>
                <a:gridCol w="7408124"/>
              </a:tblGrid>
              <a:tr h="701474">
                <a:tc>
                  <a:txBody>
                    <a:bodyPr/>
                    <a:lstStyle/>
                    <a:p>
                      <a:pPr algn="l" fontAlgn="t"/>
                      <a:r>
                        <a:rPr lang="en-US" sz="2000" dirty="0">
                          <a:effectLst/>
                        </a:rPr>
                        <a:t>S.N.</a:t>
                      </a:r>
                    </a:p>
                  </a:txBody>
                  <a:tcPr marL="59771" marR="59771" marT="59771" marB="5977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fontAlgn="t"/>
                      <a:r>
                        <a:rPr lang="en-US" sz="2000">
                          <a:effectLst/>
                        </a:rPr>
                        <a:t>Sections &amp; Description</a:t>
                      </a:r>
                    </a:p>
                  </a:txBody>
                  <a:tcPr marL="59771" marR="59771" marT="59771" marB="5977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r>
              <a:tr h="1524944">
                <a:tc>
                  <a:txBody>
                    <a:bodyPr/>
                    <a:lstStyle/>
                    <a:p>
                      <a:pPr fontAlgn="t"/>
                      <a:r>
                        <a:rPr lang="en-US" sz="2000">
                          <a:effectLst/>
                        </a:rPr>
                        <a:t>1</a:t>
                      </a:r>
                    </a:p>
                  </a:txBody>
                  <a:tcPr marL="59771" marR="59771" marT="59771" marB="5977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en-US" sz="2000" b="1" dirty="0">
                          <a:solidFill>
                            <a:srgbClr val="000000"/>
                          </a:solidFill>
                          <a:effectLst/>
                        </a:rPr>
                        <a:t>Declarations</a:t>
                      </a:r>
                      <a:endParaRPr lang="en-US" sz="2000" dirty="0">
                        <a:solidFill>
                          <a:srgbClr val="000000"/>
                        </a:solidFill>
                        <a:effectLst/>
                      </a:endParaRPr>
                    </a:p>
                    <a:p>
                      <a:pPr algn="just" fontAlgn="t"/>
                      <a:r>
                        <a:rPr lang="en-US" sz="2000" dirty="0">
                          <a:solidFill>
                            <a:srgbClr val="000000"/>
                          </a:solidFill>
                          <a:effectLst/>
                        </a:rPr>
                        <a:t>This section starts with the keyword </a:t>
                      </a:r>
                      <a:r>
                        <a:rPr lang="en-US" sz="2000" b="1" dirty="0">
                          <a:solidFill>
                            <a:srgbClr val="000000"/>
                          </a:solidFill>
                          <a:effectLst/>
                        </a:rPr>
                        <a:t>DECLARE</a:t>
                      </a:r>
                      <a:r>
                        <a:rPr lang="en-US" sz="2000" dirty="0">
                          <a:solidFill>
                            <a:srgbClr val="000000"/>
                          </a:solidFill>
                          <a:effectLst/>
                        </a:rPr>
                        <a:t>. It is an optional section and defines all variables, cursors, subprograms, and other elements to be used in the program.</a:t>
                      </a:r>
                    </a:p>
                  </a:txBody>
                  <a:tcPr marL="59771" marR="59771" marT="59771" marB="5977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2073923">
                <a:tc>
                  <a:txBody>
                    <a:bodyPr/>
                    <a:lstStyle/>
                    <a:p>
                      <a:pPr fontAlgn="t"/>
                      <a:r>
                        <a:rPr lang="en-US" sz="2000">
                          <a:effectLst/>
                        </a:rPr>
                        <a:t>2</a:t>
                      </a:r>
                    </a:p>
                  </a:txBody>
                  <a:tcPr marL="59771" marR="59771" marT="59771" marB="5977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en-US" sz="2000" b="1" dirty="0">
                          <a:solidFill>
                            <a:srgbClr val="000000"/>
                          </a:solidFill>
                          <a:effectLst/>
                        </a:rPr>
                        <a:t>Executable Commands</a:t>
                      </a:r>
                      <a:endParaRPr lang="en-US" sz="2000" dirty="0">
                        <a:solidFill>
                          <a:srgbClr val="000000"/>
                        </a:solidFill>
                        <a:effectLst/>
                      </a:endParaRPr>
                    </a:p>
                    <a:p>
                      <a:pPr algn="just" fontAlgn="t"/>
                      <a:r>
                        <a:rPr lang="en-US" sz="2000" dirty="0">
                          <a:solidFill>
                            <a:srgbClr val="000000"/>
                          </a:solidFill>
                          <a:effectLst/>
                        </a:rPr>
                        <a:t>This section is enclosed between the keywords </a:t>
                      </a:r>
                      <a:r>
                        <a:rPr lang="en-US" sz="2000" b="1" dirty="0">
                          <a:solidFill>
                            <a:srgbClr val="000000"/>
                          </a:solidFill>
                          <a:effectLst/>
                        </a:rPr>
                        <a:t>BEGIN</a:t>
                      </a:r>
                      <a:r>
                        <a:rPr lang="en-US" sz="2000" dirty="0">
                          <a:solidFill>
                            <a:srgbClr val="000000"/>
                          </a:solidFill>
                          <a:effectLst/>
                        </a:rPr>
                        <a:t> and </a:t>
                      </a:r>
                      <a:r>
                        <a:rPr lang="en-US" sz="2000" b="1" dirty="0">
                          <a:solidFill>
                            <a:srgbClr val="000000"/>
                          </a:solidFill>
                          <a:effectLst/>
                        </a:rPr>
                        <a:t>END</a:t>
                      </a:r>
                      <a:r>
                        <a:rPr lang="en-US" sz="2000" dirty="0">
                          <a:solidFill>
                            <a:srgbClr val="000000"/>
                          </a:solidFill>
                          <a:effectLst/>
                        </a:rPr>
                        <a:t> and it is a mandatory section. It consists of the executable PL/SQL statements of the program. It should have at least one executable line of code, which may be just a NULL command to indicate that nothing should be executed.</a:t>
                      </a:r>
                    </a:p>
                  </a:txBody>
                  <a:tcPr marL="59771" marR="59771" marT="59771" marB="5977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1250453">
                <a:tc>
                  <a:txBody>
                    <a:bodyPr/>
                    <a:lstStyle/>
                    <a:p>
                      <a:pPr fontAlgn="t"/>
                      <a:r>
                        <a:rPr lang="en-US" sz="2000">
                          <a:effectLst/>
                        </a:rPr>
                        <a:t>3</a:t>
                      </a:r>
                    </a:p>
                  </a:txBody>
                  <a:tcPr marL="59771" marR="59771" marT="59771" marB="5977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en-US" sz="2000" b="1" dirty="0">
                          <a:solidFill>
                            <a:srgbClr val="000000"/>
                          </a:solidFill>
                          <a:effectLst/>
                        </a:rPr>
                        <a:t>Exception Handling</a:t>
                      </a:r>
                      <a:endParaRPr lang="en-US" sz="2000" dirty="0">
                        <a:solidFill>
                          <a:srgbClr val="000000"/>
                        </a:solidFill>
                        <a:effectLst/>
                      </a:endParaRPr>
                    </a:p>
                    <a:p>
                      <a:pPr algn="just" fontAlgn="t"/>
                      <a:r>
                        <a:rPr lang="en-US" sz="2000" dirty="0">
                          <a:solidFill>
                            <a:srgbClr val="000000"/>
                          </a:solidFill>
                          <a:effectLst/>
                        </a:rPr>
                        <a:t>This section starts with the keyword </a:t>
                      </a:r>
                      <a:r>
                        <a:rPr lang="en-US" sz="2000" b="1" dirty="0">
                          <a:solidFill>
                            <a:srgbClr val="000000"/>
                          </a:solidFill>
                          <a:effectLst/>
                        </a:rPr>
                        <a:t>EXCEPTION</a:t>
                      </a:r>
                      <a:r>
                        <a:rPr lang="en-US" sz="2000" dirty="0">
                          <a:solidFill>
                            <a:srgbClr val="000000"/>
                          </a:solidFill>
                          <a:effectLst/>
                        </a:rPr>
                        <a:t>. This section is again optional and contains exception(s) that handle errors in the program.</a:t>
                      </a:r>
                    </a:p>
                  </a:txBody>
                  <a:tcPr marL="59771" marR="59771" marT="59771" marB="59771">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bl>
          </a:graphicData>
        </a:graphic>
      </p:graphicFrame>
      <p:sp>
        <p:nvSpPr>
          <p:cNvPr id="7" name="Rectangle 2"/>
          <p:cNvSpPr>
            <a:spLocks noChangeArrowheads="1"/>
          </p:cNvSpPr>
          <p:nvPr/>
        </p:nvSpPr>
        <p:spPr bwMode="auto">
          <a:xfrm>
            <a:off x="6430870" y="1690688"/>
            <a:ext cx="12192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 xmlns:p14="http://schemas.microsoft.com/office/powerpoint/2010/main" val="3645895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4699" y="270457"/>
            <a:ext cx="4546242" cy="3206840"/>
          </a:xfrm>
        </p:spPr>
        <p:txBody>
          <a:bodyPr>
            <a:normAutofit/>
          </a:bodyPr>
          <a:lstStyle/>
          <a:p>
            <a:pPr algn="just"/>
            <a:r>
              <a:rPr lang="en-US" dirty="0"/>
              <a:t>Every PL/SQL statement ends with a semicolon </a:t>
            </a:r>
            <a:r>
              <a:rPr lang="en-US" b="1" dirty="0"/>
              <a:t>(;)</a:t>
            </a:r>
            <a:r>
              <a:rPr lang="en-US" dirty="0"/>
              <a:t>. PL/SQL blocks can be nested within other PL/SQL blocks using </a:t>
            </a:r>
            <a:r>
              <a:rPr lang="en-US" b="1" dirty="0"/>
              <a:t>BEGIN</a:t>
            </a:r>
            <a:r>
              <a:rPr lang="en-US" dirty="0"/>
              <a:t> and </a:t>
            </a:r>
            <a:r>
              <a:rPr lang="en-US" b="1" dirty="0"/>
              <a:t>END</a:t>
            </a:r>
            <a:r>
              <a:rPr lang="en-US" dirty="0"/>
              <a:t>. Here is the basic structure of a PL/SQL block</a:t>
            </a:r>
            <a:r>
              <a:rPr lang="en-US" dirty="0" smtClean="0"/>
              <a:t>:</a:t>
            </a:r>
          </a:p>
          <a:p>
            <a:pPr algn="just"/>
            <a:endParaRPr lang="en-US" dirty="0"/>
          </a:p>
          <a:p>
            <a:pPr algn="just"/>
            <a:endParaRPr lang="en-US" dirty="0"/>
          </a:p>
        </p:txBody>
      </p:sp>
      <p:pic>
        <p:nvPicPr>
          <p:cNvPr id="7" name="Picture 6"/>
          <p:cNvPicPr>
            <a:picLocks noChangeAspect="1"/>
          </p:cNvPicPr>
          <p:nvPr/>
        </p:nvPicPr>
        <p:blipFill>
          <a:blip r:embed="rId2"/>
          <a:stretch>
            <a:fillRect/>
          </a:stretch>
        </p:blipFill>
        <p:spPr>
          <a:xfrm>
            <a:off x="553791" y="3262044"/>
            <a:ext cx="4237149" cy="2650827"/>
          </a:xfrm>
          <a:prstGeom prst="rect">
            <a:avLst/>
          </a:prstGeom>
        </p:spPr>
      </p:pic>
      <p:sp>
        <p:nvSpPr>
          <p:cNvPr id="8" name="Rectangle 7"/>
          <p:cNvSpPr/>
          <p:nvPr/>
        </p:nvSpPr>
        <p:spPr>
          <a:xfrm>
            <a:off x="6240607" y="270457"/>
            <a:ext cx="4539009" cy="461665"/>
          </a:xfrm>
          <a:prstGeom prst="rect">
            <a:avLst/>
          </a:prstGeom>
        </p:spPr>
        <p:txBody>
          <a:bodyPr wrap="square">
            <a:spAutoFit/>
          </a:bodyPr>
          <a:lstStyle/>
          <a:p>
            <a:r>
              <a:rPr lang="en-US" sz="2400" b="0" i="0" dirty="0" smtClean="0">
                <a:solidFill>
                  <a:srgbClr val="121214"/>
                </a:solidFill>
                <a:effectLst/>
                <a:latin typeface="Verdana" panose="020B0604030504040204" pitchFamily="34" charset="0"/>
              </a:rPr>
              <a:t>The 'Hello World' Example:</a:t>
            </a:r>
            <a:endParaRPr lang="en-US" sz="2400" b="0" i="0" dirty="0">
              <a:solidFill>
                <a:srgbClr val="121214"/>
              </a:solidFill>
              <a:effectLst/>
              <a:latin typeface="Verdana" panose="020B0604030504040204" pitchFamily="34" charset="0"/>
            </a:endParaRPr>
          </a:p>
        </p:txBody>
      </p:sp>
      <p:pic>
        <p:nvPicPr>
          <p:cNvPr id="9" name="Picture 8"/>
          <p:cNvPicPr>
            <a:picLocks noChangeAspect="1"/>
          </p:cNvPicPr>
          <p:nvPr/>
        </p:nvPicPr>
        <p:blipFill>
          <a:blip r:embed="rId3"/>
          <a:stretch>
            <a:fillRect/>
          </a:stretch>
        </p:blipFill>
        <p:spPr>
          <a:xfrm>
            <a:off x="5699695" y="1152188"/>
            <a:ext cx="6124184" cy="2109856"/>
          </a:xfrm>
          <a:prstGeom prst="rect">
            <a:avLst/>
          </a:prstGeom>
        </p:spPr>
      </p:pic>
      <p:sp>
        <p:nvSpPr>
          <p:cNvPr id="10" name="Rectangle 9"/>
          <p:cNvSpPr/>
          <p:nvPr/>
        </p:nvSpPr>
        <p:spPr>
          <a:xfrm>
            <a:off x="5699695" y="3477297"/>
            <a:ext cx="6096000" cy="1754326"/>
          </a:xfrm>
          <a:prstGeom prst="rect">
            <a:avLst/>
          </a:prstGeom>
        </p:spPr>
        <p:txBody>
          <a:bodyPr>
            <a:spAutoFit/>
          </a:bodyPr>
          <a:lstStyle/>
          <a:p>
            <a:pPr algn="just"/>
            <a:r>
              <a:rPr lang="en-US" b="0" i="0" dirty="0" smtClean="0">
                <a:solidFill>
                  <a:srgbClr val="000000"/>
                </a:solidFill>
                <a:effectLst/>
                <a:latin typeface="Verdana" panose="020B0604030504040204" pitchFamily="34" charset="0"/>
              </a:rPr>
              <a:t>The </a:t>
            </a:r>
            <a:r>
              <a:rPr lang="en-US" b="1" i="0" dirty="0" smtClean="0">
                <a:solidFill>
                  <a:srgbClr val="000000"/>
                </a:solidFill>
                <a:effectLst/>
                <a:latin typeface="Verdana" panose="020B0604030504040204" pitchFamily="34" charset="0"/>
              </a:rPr>
              <a:t>end;</a:t>
            </a:r>
            <a:r>
              <a:rPr lang="en-US" b="0" i="0" dirty="0" smtClean="0">
                <a:solidFill>
                  <a:srgbClr val="000000"/>
                </a:solidFill>
                <a:effectLst/>
                <a:latin typeface="Verdana" panose="020B0604030504040204" pitchFamily="34" charset="0"/>
              </a:rPr>
              <a:t> line signals the end of the PL/SQL block. To run the code from SQL command line, you may need to type </a:t>
            </a:r>
            <a:r>
              <a:rPr lang="en-US" b="1" i="0" dirty="0" smtClean="0">
                <a:solidFill>
                  <a:srgbClr val="000000"/>
                </a:solidFill>
                <a:effectLst/>
                <a:latin typeface="Verdana" panose="020B0604030504040204" pitchFamily="34" charset="0"/>
              </a:rPr>
              <a:t>/</a:t>
            </a:r>
            <a:r>
              <a:rPr lang="en-US" b="0" i="0" dirty="0" smtClean="0">
                <a:solidFill>
                  <a:srgbClr val="000000"/>
                </a:solidFill>
                <a:effectLst/>
                <a:latin typeface="Verdana" panose="020B0604030504040204" pitchFamily="34" charset="0"/>
              </a:rPr>
              <a:t> at the beginning of the first blank line after the last line of the code. When the above code is executed at SQL prompt, it produces the following result:</a:t>
            </a:r>
            <a:endParaRPr lang="en-US" dirty="0"/>
          </a:p>
        </p:txBody>
      </p:sp>
      <p:pic>
        <p:nvPicPr>
          <p:cNvPr id="11" name="Picture 10"/>
          <p:cNvPicPr>
            <a:picLocks noChangeAspect="1"/>
          </p:cNvPicPr>
          <p:nvPr/>
        </p:nvPicPr>
        <p:blipFill>
          <a:blip r:embed="rId4"/>
          <a:stretch>
            <a:fillRect/>
          </a:stretch>
        </p:blipFill>
        <p:spPr>
          <a:xfrm>
            <a:off x="5699695" y="5265170"/>
            <a:ext cx="5624172" cy="1225781"/>
          </a:xfrm>
          <a:prstGeom prst="rect">
            <a:avLst/>
          </a:prstGeom>
        </p:spPr>
      </p:pic>
    </p:spTree>
    <p:extLst>
      <p:ext uri="{BB962C8B-B14F-4D97-AF65-F5344CB8AC3E}">
        <p14:creationId xmlns="" xmlns:p14="http://schemas.microsoft.com/office/powerpoint/2010/main" val="10137916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PL/SQL Identifiers</a:t>
            </a:r>
            <a:br>
              <a:rPr lang="en-US" dirty="0"/>
            </a:br>
            <a:endParaRPr lang="en-US" dirty="0"/>
          </a:p>
        </p:txBody>
      </p:sp>
      <p:sp>
        <p:nvSpPr>
          <p:cNvPr id="3" name="Content Placeholder 2"/>
          <p:cNvSpPr>
            <a:spLocks noGrp="1"/>
          </p:cNvSpPr>
          <p:nvPr>
            <p:ph idx="1"/>
          </p:nvPr>
        </p:nvSpPr>
        <p:spPr/>
        <p:txBody>
          <a:bodyPr/>
          <a:lstStyle/>
          <a:p>
            <a:r>
              <a:rPr lang="en-US" dirty="0"/>
              <a:t>PL/SQL identifiers are constants, variables, exceptions, procedures, cursors, and reserved words. The identifiers consist of a letter optionally followed by more letters, numerals, dollar signs, underscores, and number signs and should not exceed 30 characters.</a:t>
            </a:r>
          </a:p>
          <a:p>
            <a:r>
              <a:rPr lang="en-US" dirty="0"/>
              <a:t>By default, </a:t>
            </a:r>
            <a:r>
              <a:rPr lang="en-US" b="1" dirty="0"/>
              <a:t>identifiers are not case-sensitive</a:t>
            </a:r>
            <a:r>
              <a:rPr lang="en-US" dirty="0"/>
              <a:t>. So you can use </a:t>
            </a:r>
            <a:r>
              <a:rPr lang="en-US" b="1" dirty="0"/>
              <a:t>integer</a:t>
            </a:r>
            <a:r>
              <a:rPr lang="en-US" dirty="0"/>
              <a:t> </a:t>
            </a:r>
            <a:r>
              <a:rPr lang="en-US" dirty="0" smtClean="0"/>
              <a:t>or </a:t>
            </a:r>
            <a:r>
              <a:rPr lang="en-US" b="1" dirty="0" smtClean="0"/>
              <a:t>INTEGER</a:t>
            </a:r>
            <a:r>
              <a:rPr lang="en-US" dirty="0"/>
              <a:t> to represent a numeric value. You cannot use a reserved keyword as an identifier.</a:t>
            </a:r>
          </a:p>
          <a:p>
            <a:endParaRPr lang="en-US" dirty="0"/>
          </a:p>
        </p:txBody>
      </p:sp>
    </p:spTree>
    <p:extLst>
      <p:ext uri="{BB962C8B-B14F-4D97-AF65-F5344CB8AC3E}">
        <p14:creationId xmlns="" xmlns:p14="http://schemas.microsoft.com/office/powerpoint/2010/main" val="13034024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PL/SQL Delimiters</a:t>
            </a:r>
            <a:br>
              <a:rPr lang="en-US" dirty="0"/>
            </a:br>
            <a:endParaRPr lang="en-US" dirty="0"/>
          </a:p>
        </p:txBody>
      </p:sp>
      <p:sp>
        <p:nvSpPr>
          <p:cNvPr id="3" name="Content Placeholder 2"/>
          <p:cNvSpPr>
            <a:spLocks noGrp="1"/>
          </p:cNvSpPr>
          <p:nvPr>
            <p:ph idx="1"/>
          </p:nvPr>
        </p:nvSpPr>
        <p:spPr>
          <a:xfrm>
            <a:off x="297286" y="1323349"/>
            <a:ext cx="3926983" cy="1651671"/>
          </a:xfrm>
        </p:spPr>
        <p:txBody>
          <a:bodyPr/>
          <a:lstStyle/>
          <a:p>
            <a:r>
              <a:rPr lang="en-US" dirty="0"/>
              <a:t>A delimiter is a symbol with a special meaning. Following is the list of delimiters in PL/SQL</a:t>
            </a:r>
            <a:r>
              <a:rPr lang="en-US" dirty="0" smtClean="0"/>
              <a:t>:</a:t>
            </a:r>
          </a:p>
          <a:p>
            <a:endParaRPr lang="en-US" dirty="0"/>
          </a:p>
        </p:txBody>
      </p:sp>
      <p:graphicFrame>
        <p:nvGraphicFramePr>
          <p:cNvPr id="5" name="Table 4"/>
          <p:cNvGraphicFramePr>
            <a:graphicFrameLocks noGrp="1"/>
          </p:cNvGraphicFramePr>
          <p:nvPr>
            <p:extLst>
              <p:ext uri="{D42A27DB-BD31-4B8C-83A1-F6EECF244321}">
                <p14:modId xmlns="" xmlns:p14="http://schemas.microsoft.com/office/powerpoint/2010/main" val="3067672638"/>
              </p:ext>
            </p:extLst>
          </p:nvPr>
        </p:nvGraphicFramePr>
        <p:xfrm>
          <a:off x="4581180" y="1121556"/>
          <a:ext cx="7396171" cy="5485302"/>
        </p:xfrm>
        <a:graphic>
          <a:graphicData uri="http://schemas.openxmlformats.org/drawingml/2006/table">
            <a:tbl>
              <a:tblPr/>
              <a:tblGrid>
                <a:gridCol w="1836797"/>
                <a:gridCol w="5559374"/>
              </a:tblGrid>
              <a:tr h="470993">
                <a:tc>
                  <a:txBody>
                    <a:bodyPr/>
                    <a:lstStyle/>
                    <a:p>
                      <a:pPr algn="l" fontAlgn="t"/>
                      <a:r>
                        <a:rPr lang="en-US" sz="1600">
                          <a:effectLst/>
                        </a:rPr>
                        <a:t>Delimiter</a:t>
                      </a:r>
                    </a:p>
                  </a:txBody>
                  <a:tcPr marL="66738" marR="66738" marT="66738" marB="6673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fontAlgn="t"/>
                      <a:r>
                        <a:rPr lang="en-US" sz="1600">
                          <a:effectLst/>
                        </a:rPr>
                        <a:t>Description</a:t>
                      </a:r>
                    </a:p>
                  </a:txBody>
                  <a:tcPr marL="66738" marR="66738" marT="66738" marB="6673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r>
              <a:tr h="775372">
                <a:tc>
                  <a:txBody>
                    <a:bodyPr/>
                    <a:lstStyle/>
                    <a:p>
                      <a:pPr fontAlgn="t"/>
                      <a:r>
                        <a:rPr lang="en-US" sz="1600" b="1">
                          <a:effectLst/>
                        </a:rPr>
                        <a:t>+, -, *, /</a:t>
                      </a:r>
                      <a:endParaRPr lang="en-US" sz="1600">
                        <a:effectLst/>
                      </a:endParaRPr>
                    </a:p>
                  </a:txBody>
                  <a:tcPr marL="66738" marR="66738" marT="66738" marB="6673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600">
                          <a:effectLst/>
                        </a:rPr>
                        <a:t>Addition, subtraction/negation, multiplication, division</a:t>
                      </a:r>
                    </a:p>
                  </a:txBody>
                  <a:tcPr marL="66738" marR="66738" marT="66738" marB="6673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470993">
                <a:tc>
                  <a:txBody>
                    <a:bodyPr/>
                    <a:lstStyle/>
                    <a:p>
                      <a:pPr fontAlgn="t"/>
                      <a:r>
                        <a:rPr lang="en-US" sz="1600" b="1">
                          <a:effectLst/>
                        </a:rPr>
                        <a:t>%</a:t>
                      </a:r>
                      <a:endParaRPr lang="en-US" sz="1600">
                        <a:effectLst/>
                      </a:endParaRPr>
                    </a:p>
                  </a:txBody>
                  <a:tcPr marL="66738" marR="66738" marT="66738" marB="6673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600">
                          <a:effectLst/>
                        </a:rPr>
                        <a:t>Attribute indicator</a:t>
                      </a:r>
                    </a:p>
                  </a:txBody>
                  <a:tcPr marL="66738" marR="66738" marT="66738" marB="6673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470993">
                <a:tc>
                  <a:txBody>
                    <a:bodyPr/>
                    <a:lstStyle/>
                    <a:p>
                      <a:pPr fontAlgn="t"/>
                      <a:r>
                        <a:rPr lang="en-US" sz="1600" b="1">
                          <a:effectLst/>
                        </a:rPr>
                        <a:t>'</a:t>
                      </a:r>
                      <a:endParaRPr lang="en-US" sz="1600">
                        <a:effectLst/>
                      </a:endParaRPr>
                    </a:p>
                  </a:txBody>
                  <a:tcPr marL="66738" marR="66738" marT="66738" marB="6673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600">
                          <a:effectLst/>
                        </a:rPr>
                        <a:t>Character string delimiter</a:t>
                      </a:r>
                    </a:p>
                  </a:txBody>
                  <a:tcPr marL="66738" marR="66738" marT="66738" marB="6673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470993">
                <a:tc>
                  <a:txBody>
                    <a:bodyPr/>
                    <a:lstStyle/>
                    <a:p>
                      <a:pPr fontAlgn="t"/>
                      <a:r>
                        <a:rPr lang="en-US" sz="1600" b="1">
                          <a:effectLst/>
                        </a:rPr>
                        <a:t>.</a:t>
                      </a:r>
                      <a:endParaRPr lang="en-US" sz="1600">
                        <a:effectLst/>
                      </a:endParaRPr>
                    </a:p>
                  </a:txBody>
                  <a:tcPr marL="66738" marR="66738" marT="66738" marB="6673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600">
                          <a:effectLst/>
                        </a:rPr>
                        <a:t>Component selector</a:t>
                      </a:r>
                    </a:p>
                  </a:txBody>
                  <a:tcPr marL="66738" marR="66738" marT="66738" marB="6673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470993">
                <a:tc>
                  <a:txBody>
                    <a:bodyPr/>
                    <a:lstStyle/>
                    <a:p>
                      <a:pPr fontAlgn="t"/>
                      <a:r>
                        <a:rPr lang="en-US" sz="1600" b="1">
                          <a:effectLst/>
                        </a:rPr>
                        <a:t>(,)</a:t>
                      </a:r>
                      <a:endParaRPr lang="en-US" sz="1600">
                        <a:effectLst/>
                      </a:endParaRPr>
                    </a:p>
                  </a:txBody>
                  <a:tcPr marL="66738" marR="66738" marT="66738" marB="6673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600">
                          <a:effectLst/>
                        </a:rPr>
                        <a:t>Expression or list delimiter</a:t>
                      </a:r>
                    </a:p>
                  </a:txBody>
                  <a:tcPr marL="66738" marR="66738" marT="66738" marB="6673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470993">
                <a:tc>
                  <a:txBody>
                    <a:bodyPr/>
                    <a:lstStyle/>
                    <a:p>
                      <a:pPr fontAlgn="t"/>
                      <a:r>
                        <a:rPr lang="en-US" sz="1600" b="1">
                          <a:effectLst/>
                        </a:rPr>
                        <a:t>:</a:t>
                      </a:r>
                      <a:endParaRPr lang="en-US" sz="1600">
                        <a:effectLst/>
                      </a:endParaRPr>
                    </a:p>
                  </a:txBody>
                  <a:tcPr marL="66738" marR="66738" marT="66738" marB="6673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600">
                          <a:effectLst/>
                        </a:rPr>
                        <a:t>Host variable indicator</a:t>
                      </a:r>
                    </a:p>
                  </a:txBody>
                  <a:tcPr marL="66738" marR="66738" marT="66738" marB="6673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470993">
                <a:tc>
                  <a:txBody>
                    <a:bodyPr/>
                    <a:lstStyle/>
                    <a:p>
                      <a:pPr fontAlgn="t"/>
                      <a:r>
                        <a:rPr lang="en-US" sz="1600" b="1">
                          <a:effectLst/>
                        </a:rPr>
                        <a:t>,</a:t>
                      </a:r>
                      <a:endParaRPr lang="en-US" sz="1600">
                        <a:effectLst/>
                      </a:endParaRPr>
                    </a:p>
                  </a:txBody>
                  <a:tcPr marL="66738" marR="66738" marT="66738" marB="6673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600">
                          <a:effectLst/>
                        </a:rPr>
                        <a:t>Item separator</a:t>
                      </a:r>
                    </a:p>
                  </a:txBody>
                  <a:tcPr marL="66738" marR="66738" marT="66738" marB="6673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470993">
                <a:tc>
                  <a:txBody>
                    <a:bodyPr/>
                    <a:lstStyle/>
                    <a:p>
                      <a:pPr fontAlgn="t"/>
                      <a:r>
                        <a:rPr lang="en-US" sz="1600" b="1">
                          <a:effectLst/>
                        </a:rPr>
                        <a:t>"</a:t>
                      </a:r>
                      <a:endParaRPr lang="en-US" sz="1600">
                        <a:effectLst/>
                      </a:endParaRPr>
                    </a:p>
                  </a:txBody>
                  <a:tcPr marL="66738" marR="66738" marT="66738" marB="6673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600">
                          <a:effectLst/>
                        </a:rPr>
                        <a:t>Quoted identifier delimiter</a:t>
                      </a:r>
                    </a:p>
                  </a:txBody>
                  <a:tcPr marL="66738" marR="66738" marT="66738" marB="6673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470993">
                <a:tc>
                  <a:txBody>
                    <a:bodyPr/>
                    <a:lstStyle/>
                    <a:p>
                      <a:pPr fontAlgn="t"/>
                      <a:r>
                        <a:rPr lang="en-US" sz="1600" b="1">
                          <a:effectLst/>
                        </a:rPr>
                        <a:t>=</a:t>
                      </a:r>
                      <a:endParaRPr lang="en-US" sz="1600">
                        <a:effectLst/>
                      </a:endParaRPr>
                    </a:p>
                  </a:txBody>
                  <a:tcPr marL="66738" marR="66738" marT="66738" marB="6673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600">
                          <a:effectLst/>
                        </a:rPr>
                        <a:t>Relational operator</a:t>
                      </a:r>
                    </a:p>
                  </a:txBody>
                  <a:tcPr marL="66738" marR="66738" marT="66738" marB="6673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470993">
                <a:tc>
                  <a:txBody>
                    <a:bodyPr/>
                    <a:lstStyle/>
                    <a:p>
                      <a:pPr fontAlgn="t"/>
                      <a:r>
                        <a:rPr lang="en-US" sz="1600" b="1">
                          <a:effectLst/>
                        </a:rPr>
                        <a:t>@</a:t>
                      </a:r>
                      <a:endParaRPr lang="en-US" sz="1600">
                        <a:effectLst/>
                      </a:endParaRPr>
                    </a:p>
                  </a:txBody>
                  <a:tcPr marL="66738" marR="66738" marT="66738" marB="6673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600" dirty="0">
                          <a:effectLst/>
                        </a:rPr>
                        <a:t>Remote access indicator</a:t>
                      </a:r>
                    </a:p>
                  </a:txBody>
                  <a:tcPr marL="66738" marR="66738" marT="66738" marB="66738">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21783014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2057406226"/>
              </p:ext>
            </p:extLst>
          </p:nvPr>
        </p:nvGraphicFramePr>
        <p:xfrm>
          <a:off x="3277823" y="290229"/>
          <a:ext cx="5737388" cy="6278000"/>
        </p:xfrm>
        <a:graphic>
          <a:graphicData uri="http://schemas.openxmlformats.org/drawingml/2006/table">
            <a:tbl>
              <a:tblPr/>
              <a:tblGrid>
                <a:gridCol w="2868694"/>
                <a:gridCol w="2868694"/>
              </a:tblGrid>
              <a:tr h="461516">
                <a:tc>
                  <a:txBody>
                    <a:bodyPr/>
                    <a:lstStyle/>
                    <a:p>
                      <a:pPr algn="l" fontAlgn="t"/>
                      <a:r>
                        <a:rPr lang="en-US" sz="1400" b="1" dirty="0">
                          <a:effectLst/>
                        </a:rPr>
                        <a:t>;</a:t>
                      </a:r>
                      <a:endParaRPr lang="en-US" sz="1400" dirty="0">
                        <a:effectLst/>
                      </a:endParaRPr>
                    </a:p>
                  </a:txBody>
                  <a:tcPr marL="57254" marR="57254" marT="57254" marB="5725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US" sz="1400">
                          <a:effectLst/>
                        </a:rPr>
                        <a:t>Statement terminator</a:t>
                      </a:r>
                    </a:p>
                  </a:txBody>
                  <a:tcPr marL="57254" marR="57254" marT="57254" marB="5725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461516">
                <a:tc>
                  <a:txBody>
                    <a:bodyPr/>
                    <a:lstStyle/>
                    <a:p>
                      <a:pPr algn="l" fontAlgn="t"/>
                      <a:r>
                        <a:rPr lang="en-US" sz="1400" b="1">
                          <a:effectLst/>
                        </a:rPr>
                        <a:t>:=</a:t>
                      </a:r>
                      <a:endParaRPr lang="en-US" sz="1400">
                        <a:effectLst/>
                      </a:endParaRPr>
                    </a:p>
                  </a:txBody>
                  <a:tcPr marL="57254" marR="57254" marT="57254" marB="5725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US" sz="1400">
                          <a:effectLst/>
                        </a:rPr>
                        <a:t>Assignment operator</a:t>
                      </a:r>
                    </a:p>
                  </a:txBody>
                  <a:tcPr marL="57254" marR="57254" marT="57254" marB="5725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461516">
                <a:tc>
                  <a:txBody>
                    <a:bodyPr/>
                    <a:lstStyle/>
                    <a:p>
                      <a:pPr algn="l" fontAlgn="t"/>
                      <a:r>
                        <a:rPr lang="en-US" sz="1400" b="1">
                          <a:effectLst/>
                        </a:rPr>
                        <a:t>=&gt;</a:t>
                      </a:r>
                      <a:endParaRPr lang="en-US" sz="1400">
                        <a:effectLst/>
                      </a:endParaRPr>
                    </a:p>
                  </a:txBody>
                  <a:tcPr marL="57254" marR="57254" marT="57254" marB="5725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US" sz="1400">
                          <a:effectLst/>
                        </a:rPr>
                        <a:t>Association operator</a:t>
                      </a:r>
                    </a:p>
                  </a:txBody>
                  <a:tcPr marL="57254" marR="57254" marT="57254" marB="5725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461516">
                <a:tc>
                  <a:txBody>
                    <a:bodyPr/>
                    <a:lstStyle/>
                    <a:p>
                      <a:pPr algn="l" fontAlgn="t"/>
                      <a:r>
                        <a:rPr lang="en-US" sz="1400" b="1">
                          <a:effectLst/>
                        </a:rPr>
                        <a:t>||</a:t>
                      </a:r>
                      <a:endParaRPr lang="en-US" sz="1400">
                        <a:effectLst/>
                      </a:endParaRPr>
                    </a:p>
                  </a:txBody>
                  <a:tcPr marL="57254" marR="57254" marT="57254" marB="5725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US" sz="1400">
                          <a:effectLst/>
                        </a:rPr>
                        <a:t>Concatenation operator</a:t>
                      </a:r>
                    </a:p>
                  </a:txBody>
                  <a:tcPr marL="57254" marR="57254" marT="57254" marB="5725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461516">
                <a:tc>
                  <a:txBody>
                    <a:bodyPr/>
                    <a:lstStyle/>
                    <a:p>
                      <a:pPr algn="l" fontAlgn="t"/>
                      <a:r>
                        <a:rPr lang="en-US" sz="1400" b="1" dirty="0">
                          <a:effectLst/>
                        </a:rPr>
                        <a:t>**</a:t>
                      </a:r>
                      <a:endParaRPr lang="en-US" sz="1400" dirty="0">
                        <a:effectLst/>
                      </a:endParaRPr>
                    </a:p>
                  </a:txBody>
                  <a:tcPr marL="57254" marR="57254" marT="57254" marB="5725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US" sz="1400">
                          <a:effectLst/>
                        </a:rPr>
                        <a:t>Exponentiation operator</a:t>
                      </a:r>
                    </a:p>
                  </a:txBody>
                  <a:tcPr marL="57254" marR="57254" marT="57254" marB="5725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761847">
                <a:tc>
                  <a:txBody>
                    <a:bodyPr/>
                    <a:lstStyle/>
                    <a:p>
                      <a:pPr algn="l" fontAlgn="t"/>
                      <a:r>
                        <a:rPr lang="en-US" sz="1400" b="1">
                          <a:effectLst/>
                        </a:rPr>
                        <a:t>&lt;&lt;, &gt;&gt;</a:t>
                      </a:r>
                      <a:endParaRPr lang="en-US" sz="1400">
                        <a:effectLst/>
                      </a:endParaRPr>
                    </a:p>
                  </a:txBody>
                  <a:tcPr marL="57254" marR="57254" marT="57254" marB="5725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US" sz="1400">
                          <a:effectLst/>
                        </a:rPr>
                        <a:t>Label delimiter (begin and end)</a:t>
                      </a:r>
                    </a:p>
                  </a:txBody>
                  <a:tcPr marL="57254" marR="57254" marT="57254" marB="5725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761847">
                <a:tc>
                  <a:txBody>
                    <a:bodyPr/>
                    <a:lstStyle/>
                    <a:p>
                      <a:pPr algn="l" fontAlgn="t"/>
                      <a:r>
                        <a:rPr lang="en-US" sz="1400" b="1">
                          <a:effectLst/>
                        </a:rPr>
                        <a:t>/*, */</a:t>
                      </a:r>
                      <a:endParaRPr lang="en-US" sz="1400">
                        <a:effectLst/>
                      </a:endParaRPr>
                    </a:p>
                  </a:txBody>
                  <a:tcPr marL="57254" marR="57254" marT="57254" marB="5725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US" sz="1400">
                          <a:effectLst/>
                        </a:rPr>
                        <a:t>Multi-line comment delimiter (begin and end)</a:t>
                      </a:r>
                    </a:p>
                  </a:txBody>
                  <a:tcPr marL="57254" marR="57254" marT="57254" marB="5725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761847">
                <a:tc>
                  <a:txBody>
                    <a:bodyPr/>
                    <a:lstStyle/>
                    <a:p>
                      <a:pPr algn="l" fontAlgn="t"/>
                      <a:r>
                        <a:rPr lang="en-US" sz="1400" b="1">
                          <a:effectLst/>
                        </a:rPr>
                        <a:t>--</a:t>
                      </a:r>
                      <a:endParaRPr lang="en-US" sz="1400">
                        <a:effectLst/>
                      </a:endParaRPr>
                    </a:p>
                  </a:txBody>
                  <a:tcPr marL="57254" marR="57254" marT="57254" marB="5725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US" sz="1400">
                          <a:effectLst/>
                        </a:rPr>
                        <a:t>Single-line comment indicator</a:t>
                      </a:r>
                    </a:p>
                  </a:txBody>
                  <a:tcPr marL="57254" marR="57254" marT="57254" marB="5725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461516">
                <a:tc>
                  <a:txBody>
                    <a:bodyPr/>
                    <a:lstStyle/>
                    <a:p>
                      <a:pPr algn="l" fontAlgn="t"/>
                      <a:r>
                        <a:rPr lang="en-US" sz="1400" b="1">
                          <a:effectLst/>
                        </a:rPr>
                        <a:t>..</a:t>
                      </a:r>
                      <a:endParaRPr lang="en-US" sz="1400">
                        <a:effectLst/>
                      </a:endParaRPr>
                    </a:p>
                  </a:txBody>
                  <a:tcPr marL="57254" marR="57254" marT="57254" marB="5725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US" sz="1400">
                          <a:effectLst/>
                        </a:rPr>
                        <a:t>Range operator</a:t>
                      </a:r>
                    </a:p>
                  </a:txBody>
                  <a:tcPr marL="57254" marR="57254" marT="57254" marB="5725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461516">
                <a:tc>
                  <a:txBody>
                    <a:bodyPr/>
                    <a:lstStyle/>
                    <a:p>
                      <a:pPr algn="l" fontAlgn="t"/>
                      <a:r>
                        <a:rPr lang="en-US" sz="1400" b="1">
                          <a:effectLst/>
                        </a:rPr>
                        <a:t>&lt;, &gt;, &lt;=, &gt;=</a:t>
                      </a:r>
                      <a:endParaRPr lang="en-US" sz="1400">
                        <a:effectLst/>
                      </a:endParaRPr>
                    </a:p>
                  </a:txBody>
                  <a:tcPr marL="57254" marR="57254" marT="57254" marB="5725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US" sz="1400">
                          <a:effectLst/>
                        </a:rPr>
                        <a:t>Relational operators</a:t>
                      </a:r>
                    </a:p>
                  </a:txBody>
                  <a:tcPr marL="57254" marR="57254" marT="57254" marB="5725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761847">
                <a:tc>
                  <a:txBody>
                    <a:bodyPr/>
                    <a:lstStyle/>
                    <a:p>
                      <a:pPr algn="l" fontAlgn="t"/>
                      <a:r>
                        <a:rPr lang="en-US" sz="1400" b="1">
                          <a:effectLst/>
                        </a:rPr>
                        <a:t>&lt;&gt;, '=, ~=, ^=</a:t>
                      </a:r>
                      <a:endParaRPr lang="en-US" sz="1400">
                        <a:effectLst/>
                      </a:endParaRPr>
                    </a:p>
                  </a:txBody>
                  <a:tcPr marL="57254" marR="57254" marT="57254" marB="5725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US" sz="1400" dirty="0">
                          <a:effectLst/>
                        </a:rPr>
                        <a:t>Different versions of NOT EQUAL</a:t>
                      </a:r>
                    </a:p>
                  </a:txBody>
                  <a:tcPr marL="57254" marR="57254" marT="57254" marB="5725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27286704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065" y="263246"/>
            <a:ext cx="10515600" cy="1325563"/>
          </a:xfrm>
        </p:spPr>
        <p:txBody>
          <a:bodyPr/>
          <a:lstStyle/>
          <a:p>
            <a:r>
              <a:rPr lang="en-US" dirty="0"/>
              <a:t>The PL/SQL Comments</a:t>
            </a:r>
            <a:br>
              <a:rPr lang="en-US" dirty="0"/>
            </a:br>
            <a:endParaRPr lang="en-US" dirty="0"/>
          </a:p>
        </p:txBody>
      </p:sp>
      <p:sp>
        <p:nvSpPr>
          <p:cNvPr id="3" name="Content Placeholder 2"/>
          <p:cNvSpPr>
            <a:spLocks noGrp="1"/>
          </p:cNvSpPr>
          <p:nvPr>
            <p:ph idx="1"/>
          </p:nvPr>
        </p:nvSpPr>
        <p:spPr>
          <a:xfrm>
            <a:off x="284408" y="1452138"/>
            <a:ext cx="5794420" cy="4351338"/>
          </a:xfrm>
        </p:spPr>
        <p:txBody>
          <a:bodyPr>
            <a:normAutofit fontScale="77500" lnSpcReduction="20000"/>
          </a:bodyPr>
          <a:lstStyle/>
          <a:p>
            <a:pPr algn="just"/>
            <a:r>
              <a:rPr lang="en-US" sz="3300" dirty="0"/>
              <a:t>Program comments are explanatory statements that you can include in the PL/SQL code that you write and helps anyone reading its source code. All programming languages allow for some form of comments.</a:t>
            </a:r>
          </a:p>
          <a:p>
            <a:pPr algn="just"/>
            <a:r>
              <a:rPr lang="en-US" sz="3300" dirty="0"/>
              <a:t>The PL/SQL supports single-line and multi-line comments. All characters available inside any comment are ignored by PL/SQL compiler. The PL/SQL single-line comments start with the delimiter </a:t>
            </a:r>
            <a:r>
              <a:rPr lang="en-US" sz="3300" b="1" dirty="0"/>
              <a:t>--</a:t>
            </a:r>
            <a:r>
              <a:rPr lang="en-US" sz="3300" dirty="0"/>
              <a:t> (double hyphen) and multi-line comments are enclosed by /* and */.</a:t>
            </a:r>
          </a:p>
          <a:p>
            <a:endParaRPr lang="en-US" dirty="0"/>
          </a:p>
        </p:txBody>
      </p:sp>
      <p:pic>
        <p:nvPicPr>
          <p:cNvPr id="4" name="Picture 3"/>
          <p:cNvPicPr>
            <a:picLocks noChangeAspect="1"/>
          </p:cNvPicPr>
          <p:nvPr/>
        </p:nvPicPr>
        <p:blipFill>
          <a:blip r:embed="rId2"/>
          <a:stretch>
            <a:fillRect/>
          </a:stretch>
        </p:blipFill>
        <p:spPr>
          <a:xfrm>
            <a:off x="6091171" y="926027"/>
            <a:ext cx="5769736" cy="3364561"/>
          </a:xfrm>
          <a:prstGeom prst="rect">
            <a:avLst/>
          </a:prstGeom>
        </p:spPr>
      </p:pic>
      <p:sp>
        <p:nvSpPr>
          <p:cNvPr id="5" name="Rectangle 4"/>
          <p:cNvSpPr/>
          <p:nvPr/>
        </p:nvSpPr>
        <p:spPr>
          <a:xfrm>
            <a:off x="6096000" y="4392476"/>
            <a:ext cx="6096000" cy="646331"/>
          </a:xfrm>
          <a:prstGeom prst="rect">
            <a:avLst/>
          </a:prstGeom>
        </p:spPr>
        <p:txBody>
          <a:bodyPr>
            <a:spAutoFit/>
          </a:bodyPr>
          <a:lstStyle/>
          <a:p>
            <a:r>
              <a:rPr lang="en-US" b="0" i="0" dirty="0" smtClean="0">
                <a:solidFill>
                  <a:srgbClr val="000000"/>
                </a:solidFill>
                <a:effectLst/>
                <a:latin typeface="Verdana" panose="020B0604030504040204" pitchFamily="34" charset="0"/>
              </a:rPr>
              <a:t>When the above code is executed at SQL prompt, it produces the following result:</a:t>
            </a:r>
            <a:endParaRPr lang="en-US" dirty="0"/>
          </a:p>
        </p:txBody>
      </p:sp>
      <p:pic>
        <p:nvPicPr>
          <p:cNvPr id="6" name="Picture 5"/>
          <p:cNvPicPr>
            <a:picLocks noChangeAspect="1"/>
          </p:cNvPicPr>
          <p:nvPr/>
        </p:nvPicPr>
        <p:blipFill>
          <a:blip r:embed="rId3"/>
          <a:stretch>
            <a:fillRect/>
          </a:stretch>
        </p:blipFill>
        <p:spPr>
          <a:xfrm>
            <a:off x="6091171" y="5244849"/>
            <a:ext cx="5283557" cy="1117254"/>
          </a:xfrm>
          <a:prstGeom prst="rect">
            <a:avLst/>
          </a:prstGeom>
        </p:spPr>
      </p:pic>
    </p:spTree>
    <p:extLst>
      <p:ext uri="{BB962C8B-B14F-4D97-AF65-F5344CB8AC3E}">
        <p14:creationId xmlns="" xmlns:p14="http://schemas.microsoft.com/office/powerpoint/2010/main" val="39602988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PL/SQL Program Units</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A PL/SQL unit is any one of the following:</a:t>
            </a:r>
          </a:p>
          <a:p>
            <a:r>
              <a:rPr lang="en-US" dirty="0"/>
              <a:t>PL/SQL block</a:t>
            </a:r>
          </a:p>
          <a:p>
            <a:r>
              <a:rPr lang="en-US" dirty="0"/>
              <a:t>Function</a:t>
            </a:r>
          </a:p>
          <a:p>
            <a:r>
              <a:rPr lang="en-US" dirty="0"/>
              <a:t>Package</a:t>
            </a:r>
          </a:p>
          <a:p>
            <a:r>
              <a:rPr lang="en-US" dirty="0"/>
              <a:t>Package body</a:t>
            </a:r>
          </a:p>
          <a:p>
            <a:r>
              <a:rPr lang="en-US" dirty="0"/>
              <a:t>Procedure</a:t>
            </a:r>
          </a:p>
          <a:p>
            <a:r>
              <a:rPr lang="en-US" dirty="0"/>
              <a:t>Trigger</a:t>
            </a:r>
          </a:p>
          <a:p>
            <a:r>
              <a:rPr lang="en-US" dirty="0"/>
              <a:t>Type</a:t>
            </a:r>
          </a:p>
          <a:p>
            <a:r>
              <a:rPr lang="en-US" dirty="0"/>
              <a:t>Type body</a:t>
            </a:r>
          </a:p>
          <a:p>
            <a:endParaRPr lang="en-US" dirty="0"/>
          </a:p>
        </p:txBody>
      </p:sp>
    </p:spTree>
    <p:extLst>
      <p:ext uri="{BB962C8B-B14F-4D97-AF65-F5344CB8AC3E}">
        <p14:creationId xmlns="" xmlns:p14="http://schemas.microsoft.com/office/powerpoint/2010/main" val="3320660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045" y="352246"/>
            <a:ext cx="10515600" cy="1325563"/>
          </a:xfrm>
        </p:spPr>
        <p:txBody>
          <a:bodyPr/>
          <a:lstStyle/>
          <a:p>
            <a:r>
              <a:rPr lang="en-US" dirty="0"/>
              <a:t>PL/SQL - Data Types</a:t>
            </a:r>
            <a:br>
              <a:rPr lang="en-US" dirty="0"/>
            </a:br>
            <a:endParaRPr lang="en-US" dirty="0"/>
          </a:p>
        </p:txBody>
      </p:sp>
      <p:sp>
        <p:nvSpPr>
          <p:cNvPr id="3" name="Content Placeholder 2"/>
          <p:cNvSpPr>
            <a:spLocks noGrp="1"/>
          </p:cNvSpPr>
          <p:nvPr>
            <p:ph idx="1"/>
          </p:nvPr>
        </p:nvSpPr>
        <p:spPr>
          <a:xfrm>
            <a:off x="323045" y="1374864"/>
            <a:ext cx="4545169" cy="2463040"/>
          </a:xfrm>
        </p:spPr>
        <p:txBody>
          <a:bodyPr>
            <a:normAutofit/>
          </a:bodyPr>
          <a:lstStyle/>
          <a:p>
            <a:pPr algn="just"/>
            <a:r>
              <a:rPr lang="en-US" dirty="0"/>
              <a:t>PL/SQL variables, constants and parameters must have a valid data type, which specifies a storage format, constraints, and valid range of values. </a:t>
            </a:r>
          </a:p>
        </p:txBody>
      </p:sp>
      <p:graphicFrame>
        <p:nvGraphicFramePr>
          <p:cNvPr id="6" name="Table 5"/>
          <p:cNvGraphicFramePr>
            <a:graphicFrameLocks noGrp="1"/>
          </p:cNvGraphicFramePr>
          <p:nvPr>
            <p:extLst>
              <p:ext uri="{D42A27DB-BD31-4B8C-83A1-F6EECF244321}">
                <p14:modId xmlns="" xmlns:p14="http://schemas.microsoft.com/office/powerpoint/2010/main" val="1619245541"/>
              </p:ext>
            </p:extLst>
          </p:nvPr>
        </p:nvGraphicFramePr>
        <p:xfrm>
          <a:off x="4984124" y="598567"/>
          <a:ext cx="7031865" cy="5882538"/>
        </p:xfrm>
        <a:graphic>
          <a:graphicData uri="http://schemas.openxmlformats.org/drawingml/2006/table">
            <a:tbl>
              <a:tblPr/>
              <a:tblGrid>
                <a:gridCol w="1746324"/>
                <a:gridCol w="5285541"/>
              </a:tblGrid>
              <a:tr h="612230">
                <a:tc>
                  <a:txBody>
                    <a:bodyPr/>
                    <a:lstStyle/>
                    <a:p>
                      <a:pPr algn="l" fontAlgn="t"/>
                      <a:r>
                        <a:rPr lang="en-US" sz="2400" dirty="0">
                          <a:effectLst/>
                        </a:rPr>
                        <a:t>Category</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fontAlgn="t"/>
                      <a:r>
                        <a:rPr lang="en-US" sz="2400">
                          <a:effectLst/>
                        </a:rPr>
                        <a:t>Description</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r>
              <a:tr h="1005806">
                <a:tc>
                  <a:txBody>
                    <a:bodyPr/>
                    <a:lstStyle/>
                    <a:p>
                      <a:pPr fontAlgn="t"/>
                      <a:r>
                        <a:rPr lang="en-US" sz="2400" dirty="0">
                          <a:effectLst/>
                        </a:rPr>
                        <a:t>Scalar</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400" dirty="0">
                          <a:effectLst/>
                        </a:rPr>
                        <a:t>Single values with no internal components, such as a NUMBER, DATE, or BOOLEAN.</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1792958">
                <a:tc>
                  <a:txBody>
                    <a:bodyPr/>
                    <a:lstStyle/>
                    <a:p>
                      <a:pPr fontAlgn="t"/>
                      <a:r>
                        <a:rPr lang="en-US" sz="2400">
                          <a:effectLst/>
                        </a:rPr>
                        <a:t>Large Object (LOB)</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400" dirty="0">
                          <a:effectLst/>
                        </a:rPr>
                        <a:t>Pointers to large objects that are stored separately from other data items, such as text, graphic images, video clips, and sound waveforms.</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1399382">
                <a:tc>
                  <a:txBody>
                    <a:bodyPr/>
                    <a:lstStyle/>
                    <a:p>
                      <a:pPr fontAlgn="t"/>
                      <a:r>
                        <a:rPr lang="en-US" sz="2400">
                          <a:effectLst/>
                        </a:rPr>
                        <a:t>Composite</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400" dirty="0">
                          <a:effectLst/>
                        </a:rPr>
                        <a:t>Data items that have internal components that can be accessed individually. For example, collections and records.</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612230">
                <a:tc>
                  <a:txBody>
                    <a:bodyPr/>
                    <a:lstStyle/>
                    <a:p>
                      <a:pPr fontAlgn="t"/>
                      <a:r>
                        <a:rPr lang="en-US" sz="2400">
                          <a:effectLst/>
                        </a:rPr>
                        <a:t>Reference</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400" dirty="0">
                          <a:effectLst/>
                        </a:rPr>
                        <a:t>Pointers to other data items.</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6542607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PL/SQL Scalar Data Types and Subtypes</a:t>
            </a:r>
            <a:br>
              <a:rPr lang="en-US" dirty="0"/>
            </a:br>
            <a:endParaRPr lang="en-US" dirty="0"/>
          </a:p>
        </p:txBody>
      </p:sp>
      <p:sp>
        <p:nvSpPr>
          <p:cNvPr id="3" name="Content Placeholder 2"/>
          <p:cNvSpPr>
            <a:spLocks noGrp="1"/>
          </p:cNvSpPr>
          <p:nvPr>
            <p:ph idx="1"/>
          </p:nvPr>
        </p:nvSpPr>
        <p:spPr>
          <a:xfrm>
            <a:off x="361681" y="1232286"/>
            <a:ext cx="10405056" cy="916804"/>
          </a:xfrm>
        </p:spPr>
        <p:txBody>
          <a:bodyPr/>
          <a:lstStyle/>
          <a:p>
            <a:r>
              <a:rPr lang="en-US" dirty="0"/>
              <a:t>PL/SQL Scalar Data Types and Subtypes come under the following categories</a:t>
            </a:r>
            <a:r>
              <a:rPr lang="en-US" dirty="0" smtClean="0"/>
              <a:t>:</a:t>
            </a:r>
          </a:p>
          <a:p>
            <a:endParaRPr lang="en-US" dirty="0"/>
          </a:p>
        </p:txBody>
      </p:sp>
      <p:graphicFrame>
        <p:nvGraphicFramePr>
          <p:cNvPr id="4" name="Table 3"/>
          <p:cNvGraphicFramePr>
            <a:graphicFrameLocks noGrp="1"/>
          </p:cNvGraphicFramePr>
          <p:nvPr>
            <p:extLst>
              <p:ext uri="{D42A27DB-BD31-4B8C-83A1-F6EECF244321}">
                <p14:modId xmlns="" xmlns:p14="http://schemas.microsoft.com/office/powerpoint/2010/main" val="1155945258"/>
              </p:ext>
            </p:extLst>
          </p:nvPr>
        </p:nvGraphicFramePr>
        <p:xfrm>
          <a:off x="4249760" y="2033617"/>
          <a:ext cx="7637440" cy="4096727"/>
        </p:xfrm>
        <a:graphic>
          <a:graphicData uri="http://schemas.openxmlformats.org/drawingml/2006/table">
            <a:tbl>
              <a:tblPr/>
              <a:tblGrid>
                <a:gridCol w="1896715"/>
                <a:gridCol w="5740725"/>
              </a:tblGrid>
              <a:tr h="591280">
                <a:tc>
                  <a:txBody>
                    <a:bodyPr/>
                    <a:lstStyle/>
                    <a:p>
                      <a:pPr algn="l" fontAlgn="t"/>
                      <a:r>
                        <a:rPr lang="en-US" sz="2400" dirty="0">
                          <a:effectLst/>
                        </a:rPr>
                        <a:t>Date Type</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fontAlgn="t"/>
                      <a:r>
                        <a:rPr lang="en-US" sz="2400">
                          <a:effectLst/>
                        </a:rPr>
                        <a:t>Description</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r>
              <a:tr h="971389">
                <a:tc>
                  <a:txBody>
                    <a:bodyPr/>
                    <a:lstStyle/>
                    <a:p>
                      <a:pPr fontAlgn="t"/>
                      <a:r>
                        <a:rPr lang="en-US" sz="2400">
                          <a:effectLst/>
                        </a:rPr>
                        <a:t>Numeric</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400">
                          <a:effectLst/>
                        </a:rPr>
                        <a:t>Numeric values on which arithmetic operations are performed.</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971389">
                <a:tc>
                  <a:txBody>
                    <a:bodyPr/>
                    <a:lstStyle/>
                    <a:p>
                      <a:pPr fontAlgn="t"/>
                      <a:r>
                        <a:rPr lang="en-US" sz="2400" dirty="0">
                          <a:effectLst/>
                        </a:rPr>
                        <a:t>Character</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400" dirty="0">
                          <a:effectLst/>
                        </a:rPr>
                        <a:t>Alphanumeric values that represent single characters or strings of characters.</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971389">
                <a:tc>
                  <a:txBody>
                    <a:bodyPr/>
                    <a:lstStyle/>
                    <a:p>
                      <a:pPr fontAlgn="t"/>
                      <a:r>
                        <a:rPr lang="en-US" sz="2400">
                          <a:effectLst/>
                        </a:rPr>
                        <a:t>Boolean</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400">
                          <a:effectLst/>
                        </a:rPr>
                        <a:t>Logical values on which logical operations are performed.</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591280">
                <a:tc>
                  <a:txBody>
                    <a:bodyPr/>
                    <a:lstStyle/>
                    <a:p>
                      <a:pPr fontAlgn="t"/>
                      <a:r>
                        <a:rPr lang="en-US" sz="2400" dirty="0" err="1">
                          <a:effectLst/>
                        </a:rPr>
                        <a:t>Datetime</a:t>
                      </a:r>
                      <a:endParaRPr lang="en-US" sz="2400" dirty="0">
                        <a:effectLst/>
                      </a:endParaRP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400" dirty="0">
                          <a:effectLst/>
                        </a:rPr>
                        <a:t>Dates and times.</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bl>
          </a:graphicData>
        </a:graphic>
      </p:graphicFrame>
      <p:sp>
        <p:nvSpPr>
          <p:cNvPr id="5" name="Rectangle 4"/>
          <p:cNvSpPr/>
          <p:nvPr/>
        </p:nvSpPr>
        <p:spPr>
          <a:xfrm>
            <a:off x="201769" y="2284550"/>
            <a:ext cx="3739166" cy="3785652"/>
          </a:xfrm>
          <a:prstGeom prst="rect">
            <a:avLst/>
          </a:prstGeom>
        </p:spPr>
        <p:txBody>
          <a:bodyPr wrap="square">
            <a:spAutoFit/>
          </a:bodyPr>
          <a:lstStyle/>
          <a:p>
            <a:pPr algn="just"/>
            <a:r>
              <a:rPr lang="en-US" sz="2000" i="0" dirty="0" smtClean="0">
                <a:solidFill>
                  <a:srgbClr val="000000"/>
                </a:solidFill>
                <a:effectLst/>
                <a:latin typeface="Verdana" panose="020B0604030504040204" pitchFamily="34" charset="0"/>
              </a:rPr>
              <a:t>PL/SQL provides subtypes of data types. For example, the data type NUMBER has a subtype called INTEGER. You can use subtypes in your PL/SQL program to make the data types compatible with data types in other programs while embedding PL/SQL code in another program, such as a Java program.</a:t>
            </a:r>
            <a:endParaRPr lang="en-US" sz="2000" dirty="0"/>
          </a:p>
        </p:txBody>
      </p:sp>
    </p:spTree>
    <p:extLst>
      <p:ext uri="{BB962C8B-B14F-4D97-AF65-F5344CB8AC3E}">
        <p14:creationId xmlns="" xmlns:p14="http://schemas.microsoft.com/office/powerpoint/2010/main" val="34718303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PL/SQL</a:t>
            </a:r>
            <a:br>
              <a:rPr lang="en-US" dirty="0"/>
            </a:br>
            <a:endParaRPr lang="en-US" b="1" dirty="0"/>
          </a:p>
        </p:txBody>
      </p:sp>
      <p:sp>
        <p:nvSpPr>
          <p:cNvPr id="3" name="Content Placeholder 2"/>
          <p:cNvSpPr>
            <a:spLocks noGrp="1"/>
          </p:cNvSpPr>
          <p:nvPr>
            <p:ph idx="1"/>
          </p:nvPr>
        </p:nvSpPr>
        <p:spPr>
          <a:xfrm>
            <a:off x="502276" y="1249250"/>
            <a:ext cx="11475076" cy="5608749"/>
          </a:xfrm>
        </p:spPr>
        <p:txBody>
          <a:bodyPr>
            <a:normAutofit fontScale="85000" lnSpcReduction="10000"/>
          </a:bodyPr>
          <a:lstStyle/>
          <a:p>
            <a:pPr algn="just"/>
            <a:r>
              <a:rPr lang="en-US" dirty="0"/>
              <a:t>PL/SQL is a combination of SQL along with the procedural features of programming languages. It was developed by Oracle Corporation in the early 90's to enhance the capabilities of SQL.</a:t>
            </a:r>
          </a:p>
          <a:p>
            <a:pPr algn="just"/>
            <a:r>
              <a:rPr lang="en-US" dirty="0"/>
              <a:t>PL/SQL is one of three key programming languages embedded in the Oracle Database, along with SQL itself and Java.</a:t>
            </a:r>
          </a:p>
          <a:p>
            <a:pPr algn="just"/>
            <a:r>
              <a:rPr lang="en-US" dirty="0"/>
              <a:t>The PL/SQL programming language was developed by Oracle Corporation in the late 1980s as procedural extension language for SQL and the Oracle relational database. Following are notable facts about PL/SQL:</a:t>
            </a:r>
          </a:p>
          <a:p>
            <a:pPr algn="just"/>
            <a:r>
              <a:rPr lang="en-US" dirty="0"/>
              <a:t>PL/SQL is a completely portable, high-performance transaction-processing language.</a:t>
            </a:r>
          </a:p>
          <a:p>
            <a:pPr algn="just"/>
            <a:r>
              <a:rPr lang="en-US" dirty="0"/>
              <a:t>PL/SQL provides a built-in interpreted and OS independent programming environment.</a:t>
            </a:r>
          </a:p>
          <a:p>
            <a:pPr algn="just"/>
            <a:r>
              <a:rPr lang="en-US" dirty="0"/>
              <a:t>PL/SQL can also directly be called from the command-line SQL*Plus interface.</a:t>
            </a:r>
          </a:p>
          <a:p>
            <a:pPr algn="just"/>
            <a:r>
              <a:rPr lang="en-US" dirty="0"/>
              <a:t>Direct call can also be made from external programming language calls to database.</a:t>
            </a:r>
          </a:p>
          <a:p>
            <a:pPr algn="just"/>
            <a:r>
              <a:rPr lang="en-US" dirty="0"/>
              <a:t>PL/SQL's general syntax is based on that of ADA and Pascal programming language.</a:t>
            </a:r>
          </a:p>
          <a:p>
            <a:pPr algn="just"/>
            <a:r>
              <a:rPr lang="en-US" dirty="0"/>
              <a:t>Apart from Oracle, PL/SQL is available in </a:t>
            </a:r>
            <a:r>
              <a:rPr lang="en-US" dirty="0" err="1"/>
              <a:t>TimesTen</a:t>
            </a:r>
            <a:r>
              <a:rPr lang="en-US" dirty="0"/>
              <a:t> in-memory database and IBM DB2.</a:t>
            </a:r>
          </a:p>
          <a:p>
            <a:pPr marL="0" indent="0">
              <a:buNone/>
            </a:pPr>
            <a:endParaRPr lang="en-US" dirty="0"/>
          </a:p>
        </p:txBody>
      </p:sp>
    </p:spTree>
    <p:extLst>
      <p:ext uri="{BB962C8B-B14F-4D97-AF65-F5344CB8AC3E}">
        <p14:creationId xmlns="" xmlns:p14="http://schemas.microsoft.com/office/powerpoint/2010/main" val="1695324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772" y="159063"/>
            <a:ext cx="10515600" cy="1325563"/>
          </a:xfrm>
        </p:spPr>
        <p:txBody>
          <a:bodyPr/>
          <a:lstStyle/>
          <a:p>
            <a:r>
              <a:rPr lang="en-US" dirty="0"/>
              <a:t>PL/SQL Numeric Data Types and Subtypes</a:t>
            </a:r>
            <a:br>
              <a:rPr lang="en-US" dirty="0"/>
            </a:br>
            <a:endParaRPr lang="en-US" dirty="0"/>
          </a:p>
        </p:txBody>
      </p:sp>
      <p:sp>
        <p:nvSpPr>
          <p:cNvPr id="3" name="Content Placeholder 2"/>
          <p:cNvSpPr>
            <a:spLocks noGrp="1"/>
          </p:cNvSpPr>
          <p:nvPr>
            <p:ph idx="1"/>
          </p:nvPr>
        </p:nvSpPr>
        <p:spPr>
          <a:xfrm>
            <a:off x="0" y="1578334"/>
            <a:ext cx="3541689" cy="2452753"/>
          </a:xfrm>
        </p:spPr>
        <p:txBody>
          <a:bodyPr/>
          <a:lstStyle/>
          <a:p>
            <a:pPr algn="just"/>
            <a:r>
              <a:rPr lang="en-US" dirty="0"/>
              <a:t>Following is the detail of PL/SQL pre-defined numeric data types and their sub-types</a:t>
            </a:r>
            <a:r>
              <a:rPr lang="en-US" dirty="0" smtClean="0"/>
              <a:t>:</a:t>
            </a:r>
          </a:p>
          <a:p>
            <a:endParaRPr lang="en-US" dirty="0"/>
          </a:p>
          <a:p>
            <a:endParaRPr lang="en-US" dirty="0"/>
          </a:p>
        </p:txBody>
      </p:sp>
      <p:graphicFrame>
        <p:nvGraphicFramePr>
          <p:cNvPr id="4" name="Table 3"/>
          <p:cNvGraphicFramePr>
            <a:graphicFrameLocks noGrp="1"/>
          </p:cNvGraphicFramePr>
          <p:nvPr>
            <p:extLst>
              <p:ext uri="{D42A27DB-BD31-4B8C-83A1-F6EECF244321}">
                <p14:modId xmlns="" xmlns:p14="http://schemas.microsoft.com/office/powerpoint/2010/main" val="577820311"/>
              </p:ext>
            </p:extLst>
          </p:nvPr>
        </p:nvGraphicFramePr>
        <p:xfrm>
          <a:off x="3812147" y="936983"/>
          <a:ext cx="7933386" cy="5715813"/>
        </p:xfrm>
        <a:graphic>
          <a:graphicData uri="http://schemas.openxmlformats.org/drawingml/2006/table">
            <a:tbl>
              <a:tblPr/>
              <a:tblGrid>
                <a:gridCol w="1970213"/>
                <a:gridCol w="5963173"/>
              </a:tblGrid>
              <a:tr h="359964">
                <a:tc>
                  <a:txBody>
                    <a:bodyPr/>
                    <a:lstStyle/>
                    <a:p>
                      <a:pPr algn="l" fontAlgn="t"/>
                      <a:r>
                        <a:rPr lang="en-US" sz="2000" dirty="0">
                          <a:effectLst/>
                        </a:rPr>
                        <a:t>Data Type</a:t>
                      </a:r>
                    </a:p>
                  </a:txBody>
                  <a:tcPr marL="51556" marR="51556" marT="51556" marB="5155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fontAlgn="t"/>
                      <a:r>
                        <a:rPr lang="en-US" sz="2000">
                          <a:effectLst/>
                        </a:rPr>
                        <a:t>Description</a:t>
                      </a:r>
                    </a:p>
                  </a:txBody>
                  <a:tcPr marL="51556" marR="51556" marT="51556" marB="5155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r>
              <a:tr h="822777">
                <a:tc>
                  <a:txBody>
                    <a:bodyPr/>
                    <a:lstStyle/>
                    <a:p>
                      <a:pPr fontAlgn="t"/>
                      <a:r>
                        <a:rPr lang="en-US" sz="2000" dirty="0">
                          <a:effectLst/>
                        </a:rPr>
                        <a:t>PLS_INTEGER</a:t>
                      </a:r>
                    </a:p>
                  </a:txBody>
                  <a:tcPr marL="51556" marR="51556" marT="51556" marB="5155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000" dirty="0">
                          <a:effectLst/>
                        </a:rPr>
                        <a:t>Signed integer in range -2,147,483,648 through 2,147,483,647, represented in 32 bits</a:t>
                      </a:r>
                    </a:p>
                  </a:txBody>
                  <a:tcPr marL="51556" marR="51556" marT="51556" marB="5155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822777">
                <a:tc>
                  <a:txBody>
                    <a:bodyPr/>
                    <a:lstStyle/>
                    <a:p>
                      <a:pPr fontAlgn="t"/>
                      <a:r>
                        <a:rPr lang="en-US" sz="2000" dirty="0">
                          <a:effectLst/>
                        </a:rPr>
                        <a:t>BINARY_INTEGER</a:t>
                      </a:r>
                    </a:p>
                  </a:txBody>
                  <a:tcPr marL="51556" marR="51556" marT="51556" marB="5155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000">
                          <a:effectLst/>
                        </a:rPr>
                        <a:t>Signed integer in range -2,147,483,648 through 2,147,483,647, represented in 32 bits</a:t>
                      </a:r>
                    </a:p>
                  </a:txBody>
                  <a:tcPr marL="51556" marR="51556" marT="51556" marB="5155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591370">
                <a:tc>
                  <a:txBody>
                    <a:bodyPr/>
                    <a:lstStyle/>
                    <a:p>
                      <a:pPr fontAlgn="t"/>
                      <a:r>
                        <a:rPr lang="en-US" sz="2000" dirty="0">
                          <a:effectLst/>
                        </a:rPr>
                        <a:t>BINARY_FLOAT</a:t>
                      </a:r>
                    </a:p>
                  </a:txBody>
                  <a:tcPr marL="51556" marR="51556" marT="51556" marB="5155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000">
                          <a:effectLst/>
                        </a:rPr>
                        <a:t>Single-precision IEEE 754-format floating-point number</a:t>
                      </a:r>
                    </a:p>
                  </a:txBody>
                  <a:tcPr marL="51556" marR="51556" marT="51556" marB="5155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591370">
                <a:tc>
                  <a:txBody>
                    <a:bodyPr/>
                    <a:lstStyle/>
                    <a:p>
                      <a:pPr fontAlgn="t"/>
                      <a:r>
                        <a:rPr lang="en-US" sz="2000" dirty="0">
                          <a:effectLst/>
                        </a:rPr>
                        <a:t>BINARY_DOUBLE</a:t>
                      </a:r>
                    </a:p>
                  </a:txBody>
                  <a:tcPr marL="51556" marR="51556" marT="51556" marB="5155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000" dirty="0">
                          <a:effectLst/>
                        </a:rPr>
                        <a:t>Double-precision IEEE 754-format floating-point number</a:t>
                      </a:r>
                    </a:p>
                  </a:txBody>
                  <a:tcPr marL="51556" marR="51556" marT="51556" marB="5155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1054183">
                <a:tc>
                  <a:txBody>
                    <a:bodyPr/>
                    <a:lstStyle/>
                    <a:p>
                      <a:pPr fontAlgn="t"/>
                      <a:r>
                        <a:rPr lang="en-US" sz="2000">
                          <a:effectLst/>
                        </a:rPr>
                        <a:t>NUMBER(prec, scale)</a:t>
                      </a:r>
                    </a:p>
                  </a:txBody>
                  <a:tcPr marL="51556" marR="51556" marT="51556" marB="5155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000" dirty="0">
                          <a:effectLst/>
                        </a:rPr>
                        <a:t>Fixed-point or floating-point number with absolute value in range 1E-130 to (but not including) 1.0E126. A NUMBER variable can also represent 0.</a:t>
                      </a:r>
                    </a:p>
                  </a:txBody>
                  <a:tcPr marL="51556" marR="51556" marT="51556" marB="5155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591370">
                <a:tc>
                  <a:txBody>
                    <a:bodyPr/>
                    <a:lstStyle/>
                    <a:p>
                      <a:pPr fontAlgn="t"/>
                      <a:r>
                        <a:rPr lang="en-US" sz="2000">
                          <a:effectLst/>
                        </a:rPr>
                        <a:t>DEC(prec, scale)</a:t>
                      </a:r>
                    </a:p>
                  </a:txBody>
                  <a:tcPr marL="51556" marR="51556" marT="51556" marB="5155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000" dirty="0">
                          <a:effectLst/>
                        </a:rPr>
                        <a:t>ANSI specific fixed-point type with maximum precision of 38 decimal digits.</a:t>
                      </a:r>
                    </a:p>
                  </a:txBody>
                  <a:tcPr marL="51556" marR="51556" marT="51556" marB="5155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591370">
                <a:tc>
                  <a:txBody>
                    <a:bodyPr/>
                    <a:lstStyle/>
                    <a:p>
                      <a:pPr fontAlgn="t"/>
                      <a:r>
                        <a:rPr lang="en-US" sz="2000">
                          <a:effectLst/>
                        </a:rPr>
                        <a:t>DECIMAL(prec, scale)</a:t>
                      </a:r>
                    </a:p>
                  </a:txBody>
                  <a:tcPr marL="51556" marR="51556" marT="51556" marB="5155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000" dirty="0">
                          <a:effectLst/>
                        </a:rPr>
                        <a:t>IBM specific fixed-point type with maximum precision of 38 decimal digits.</a:t>
                      </a:r>
                    </a:p>
                  </a:txBody>
                  <a:tcPr marL="51556" marR="51556" marT="51556" marB="5155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37316108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1767436386"/>
              </p:ext>
            </p:extLst>
          </p:nvPr>
        </p:nvGraphicFramePr>
        <p:xfrm>
          <a:off x="190575" y="77782"/>
          <a:ext cx="6815532" cy="6567716"/>
        </p:xfrm>
        <a:graphic>
          <a:graphicData uri="http://schemas.openxmlformats.org/drawingml/2006/table">
            <a:tbl>
              <a:tblPr/>
              <a:tblGrid>
                <a:gridCol w="2593658"/>
                <a:gridCol w="4221874"/>
              </a:tblGrid>
              <a:tr h="731096">
                <a:tc>
                  <a:txBody>
                    <a:bodyPr/>
                    <a:lstStyle/>
                    <a:p>
                      <a:pPr fontAlgn="t"/>
                      <a:r>
                        <a:rPr lang="en-US" sz="1800" dirty="0">
                          <a:effectLst/>
                        </a:rPr>
                        <a:t>NUMERIC(pre, </a:t>
                      </a:r>
                      <a:r>
                        <a:rPr lang="en-US" sz="1800" dirty="0" smtClean="0">
                          <a:effectLst/>
                        </a:rPr>
                        <a:t>scale</a:t>
                      </a:r>
                      <a:r>
                        <a:rPr lang="en-US" sz="1800" dirty="0">
                          <a:effectLst/>
                        </a:rPr>
                        <a:t>)</a:t>
                      </a:r>
                    </a:p>
                  </a:txBody>
                  <a:tcPr marL="40440" marR="40440" marT="40440" marB="4044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a:effectLst/>
                        </a:rPr>
                        <a:t>Floating type with maximum precision of 38 decimal digits.</a:t>
                      </a:r>
                    </a:p>
                  </a:txBody>
                  <a:tcPr marL="40440" marR="40440" marT="40440" marB="4044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1145231">
                <a:tc>
                  <a:txBody>
                    <a:bodyPr/>
                    <a:lstStyle/>
                    <a:p>
                      <a:pPr fontAlgn="t"/>
                      <a:r>
                        <a:rPr lang="en-US" sz="1800" dirty="0">
                          <a:effectLst/>
                        </a:rPr>
                        <a:t>DOUBLE PRECISION</a:t>
                      </a:r>
                    </a:p>
                  </a:txBody>
                  <a:tcPr marL="40440" marR="40440" marT="40440" marB="4044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a:effectLst/>
                        </a:rPr>
                        <a:t>ANSI specific floating-point type with maximum precision of 126 binary digits (approximately 38 decimal digits)</a:t>
                      </a:r>
                    </a:p>
                  </a:txBody>
                  <a:tcPr marL="40440" marR="40440" marT="40440" marB="4044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1145231">
                <a:tc>
                  <a:txBody>
                    <a:bodyPr/>
                    <a:lstStyle/>
                    <a:p>
                      <a:pPr fontAlgn="t"/>
                      <a:r>
                        <a:rPr lang="en-US" sz="1800">
                          <a:effectLst/>
                        </a:rPr>
                        <a:t>FLOAT</a:t>
                      </a:r>
                    </a:p>
                  </a:txBody>
                  <a:tcPr marL="40440" marR="40440" marT="40440" marB="4044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a:effectLst/>
                        </a:rPr>
                        <a:t>ANSI and IBM specific floating-point type with maximum precision of 126 binary digits (approximately 38 decimal digits)</a:t>
                      </a:r>
                    </a:p>
                  </a:txBody>
                  <a:tcPr marL="40440" marR="40440" marT="40440" marB="4044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731096">
                <a:tc>
                  <a:txBody>
                    <a:bodyPr/>
                    <a:lstStyle/>
                    <a:p>
                      <a:pPr fontAlgn="t"/>
                      <a:r>
                        <a:rPr lang="en-US" sz="1800">
                          <a:effectLst/>
                        </a:rPr>
                        <a:t>INT</a:t>
                      </a:r>
                    </a:p>
                  </a:txBody>
                  <a:tcPr marL="40440" marR="40440" marT="40440" marB="4044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a:effectLst/>
                        </a:rPr>
                        <a:t>ANSI specific integer type with maximum precision of 38 decimal digits</a:t>
                      </a:r>
                    </a:p>
                  </a:txBody>
                  <a:tcPr marL="40440" marR="40440" marT="40440" marB="4044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938163">
                <a:tc>
                  <a:txBody>
                    <a:bodyPr/>
                    <a:lstStyle/>
                    <a:p>
                      <a:pPr fontAlgn="t"/>
                      <a:r>
                        <a:rPr lang="en-US" sz="1800">
                          <a:effectLst/>
                        </a:rPr>
                        <a:t>INTEGER</a:t>
                      </a:r>
                    </a:p>
                  </a:txBody>
                  <a:tcPr marL="40440" marR="40440" marT="40440" marB="4044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a:effectLst/>
                        </a:rPr>
                        <a:t>ANSI and IBM specific integer type with maximum precision of 38 decimal digits</a:t>
                      </a:r>
                    </a:p>
                  </a:txBody>
                  <a:tcPr marL="40440" marR="40440" marT="40440" marB="4044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938163">
                <a:tc>
                  <a:txBody>
                    <a:bodyPr/>
                    <a:lstStyle/>
                    <a:p>
                      <a:pPr fontAlgn="t"/>
                      <a:r>
                        <a:rPr lang="en-US" sz="1800">
                          <a:effectLst/>
                        </a:rPr>
                        <a:t>SMALLINT</a:t>
                      </a:r>
                    </a:p>
                  </a:txBody>
                  <a:tcPr marL="40440" marR="40440" marT="40440" marB="4044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a:effectLst/>
                        </a:rPr>
                        <a:t>ANSI and IBM specific integer type with maximum precision of 38 decimal digits</a:t>
                      </a:r>
                    </a:p>
                  </a:txBody>
                  <a:tcPr marL="40440" marR="40440" marT="40440" marB="4044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938736">
                <a:tc>
                  <a:txBody>
                    <a:bodyPr/>
                    <a:lstStyle/>
                    <a:p>
                      <a:pPr fontAlgn="t"/>
                      <a:r>
                        <a:rPr lang="en-US" sz="1800">
                          <a:effectLst/>
                        </a:rPr>
                        <a:t>REAL</a:t>
                      </a:r>
                    </a:p>
                  </a:txBody>
                  <a:tcPr marL="40440" marR="40440" marT="40440" marB="4044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dirty="0">
                          <a:effectLst/>
                        </a:rPr>
                        <a:t>Floating-point type with maximum precision of 63 binary digits (approximately 18 decimal digits)</a:t>
                      </a:r>
                    </a:p>
                  </a:txBody>
                  <a:tcPr marL="40440" marR="40440" marT="40440" marB="4044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bl>
          </a:graphicData>
        </a:graphic>
      </p:graphicFrame>
      <p:sp>
        <p:nvSpPr>
          <p:cNvPr id="5" name="Rectangle 4"/>
          <p:cNvSpPr/>
          <p:nvPr/>
        </p:nvSpPr>
        <p:spPr>
          <a:xfrm>
            <a:off x="7488389" y="617044"/>
            <a:ext cx="3834961" cy="369332"/>
          </a:xfrm>
          <a:prstGeom prst="rect">
            <a:avLst/>
          </a:prstGeom>
        </p:spPr>
        <p:txBody>
          <a:bodyPr wrap="none">
            <a:spAutoFit/>
          </a:bodyPr>
          <a:lstStyle/>
          <a:p>
            <a:r>
              <a:rPr lang="en-US" b="0" i="0" dirty="0" smtClean="0">
                <a:solidFill>
                  <a:srgbClr val="000000"/>
                </a:solidFill>
                <a:effectLst/>
                <a:latin typeface="Verdana" panose="020B0604030504040204" pitchFamily="34" charset="0"/>
              </a:rPr>
              <a:t>Following is a valid declaration:</a:t>
            </a:r>
            <a:endParaRPr lang="en-US" dirty="0"/>
          </a:p>
        </p:txBody>
      </p:sp>
      <p:pic>
        <p:nvPicPr>
          <p:cNvPr id="6" name="Picture 5"/>
          <p:cNvPicPr>
            <a:picLocks noChangeAspect="1"/>
          </p:cNvPicPr>
          <p:nvPr/>
        </p:nvPicPr>
        <p:blipFill>
          <a:blip r:embed="rId2"/>
          <a:stretch>
            <a:fillRect/>
          </a:stretch>
        </p:blipFill>
        <p:spPr>
          <a:xfrm>
            <a:off x="7372479" y="1259312"/>
            <a:ext cx="4345501" cy="2797533"/>
          </a:xfrm>
          <a:prstGeom prst="rect">
            <a:avLst/>
          </a:prstGeom>
        </p:spPr>
      </p:pic>
    </p:spTree>
    <p:extLst>
      <p:ext uri="{BB962C8B-B14F-4D97-AF65-F5344CB8AC3E}">
        <p14:creationId xmlns="" xmlns:p14="http://schemas.microsoft.com/office/powerpoint/2010/main" val="20948780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621" y="216727"/>
            <a:ext cx="5408054" cy="1325563"/>
          </a:xfrm>
        </p:spPr>
        <p:txBody>
          <a:bodyPr>
            <a:noAutofit/>
          </a:bodyPr>
          <a:lstStyle/>
          <a:p>
            <a:r>
              <a:rPr lang="en-US" sz="3200" dirty="0"/>
              <a:t>PL/SQL Character Data Types and Subtypes</a:t>
            </a:r>
            <a:br>
              <a:rPr lang="en-US" sz="3200" dirty="0"/>
            </a:br>
            <a:endParaRPr lang="en-US" sz="3200" dirty="0"/>
          </a:p>
        </p:txBody>
      </p:sp>
      <p:sp>
        <p:nvSpPr>
          <p:cNvPr id="3" name="Content Placeholder 2"/>
          <p:cNvSpPr>
            <a:spLocks noGrp="1"/>
          </p:cNvSpPr>
          <p:nvPr>
            <p:ph idx="1"/>
          </p:nvPr>
        </p:nvSpPr>
        <p:spPr>
          <a:xfrm>
            <a:off x="297288" y="1542290"/>
            <a:ext cx="3489101" cy="1587276"/>
          </a:xfrm>
        </p:spPr>
        <p:txBody>
          <a:bodyPr>
            <a:normAutofit fontScale="92500"/>
          </a:bodyPr>
          <a:lstStyle/>
          <a:p>
            <a:pPr algn="just"/>
            <a:r>
              <a:rPr lang="en-US" dirty="0"/>
              <a:t>Following is the detail of PL/SQL pre-defined character data types and their sub-types:</a:t>
            </a:r>
          </a:p>
        </p:txBody>
      </p:sp>
      <p:graphicFrame>
        <p:nvGraphicFramePr>
          <p:cNvPr id="4" name="Table 3"/>
          <p:cNvGraphicFramePr>
            <a:graphicFrameLocks noGrp="1"/>
          </p:cNvGraphicFramePr>
          <p:nvPr>
            <p:extLst>
              <p:ext uri="{D42A27DB-BD31-4B8C-83A1-F6EECF244321}">
                <p14:modId xmlns="" xmlns:p14="http://schemas.microsoft.com/office/powerpoint/2010/main" val="111371697"/>
              </p:ext>
            </p:extLst>
          </p:nvPr>
        </p:nvGraphicFramePr>
        <p:xfrm>
          <a:off x="5202015" y="43151"/>
          <a:ext cx="6723822" cy="6570199"/>
        </p:xfrm>
        <a:graphic>
          <a:graphicData uri="http://schemas.openxmlformats.org/drawingml/2006/table">
            <a:tbl>
              <a:tblPr/>
              <a:tblGrid>
                <a:gridCol w="1669824"/>
                <a:gridCol w="5053998"/>
              </a:tblGrid>
              <a:tr h="374173">
                <a:tc>
                  <a:txBody>
                    <a:bodyPr/>
                    <a:lstStyle/>
                    <a:p>
                      <a:pPr algn="l" fontAlgn="t"/>
                      <a:r>
                        <a:rPr lang="en-US" sz="1800" dirty="0">
                          <a:effectLst/>
                        </a:rPr>
                        <a:t>Data Type</a:t>
                      </a:r>
                    </a:p>
                  </a:txBody>
                  <a:tcPr marL="45516" marR="45516" marT="45516" marB="4551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fontAlgn="t"/>
                      <a:r>
                        <a:rPr lang="en-US" sz="1800">
                          <a:effectLst/>
                        </a:rPr>
                        <a:t>Description</a:t>
                      </a:r>
                    </a:p>
                  </a:txBody>
                  <a:tcPr marL="45516" marR="45516" marT="45516" marB="4551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r>
              <a:tr h="616667">
                <a:tc>
                  <a:txBody>
                    <a:bodyPr/>
                    <a:lstStyle/>
                    <a:p>
                      <a:pPr fontAlgn="t"/>
                      <a:r>
                        <a:rPr lang="en-US" sz="1800" dirty="0">
                          <a:effectLst/>
                        </a:rPr>
                        <a:t>CHAR</a:t>
                      </a:r>
                    </a:p>
                  </a:txBody>
                  <a:tcPr marL="45516" marR="45516" marT="45516" marB="4551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a:effectLst/>
                        </a:rPr>
                        <a:t>Fixed-length character string with maximum size of 32,767 bytes</a:t>
                      </a:r>
                    </a:p>
                  </a:txBody>
                  <a:tcPr marL="45516" marR="45516" marT="45516" marB="4551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616667">
                <a:tc>
                  <a:txBody>
                    <a:bodyPr/>
                    <a:lstStyle/>
                    <a:p>
                      <a:pPr fontAlgn="t"/>
                      <a:r>
                        <a:rPr lang="en-US" sz="1800" dirty="0">
                          <a:effectLst/>
                        </a:rPr>
                        <a:t>VARCHAR2</a:t>
                      </a:r>
                    </a:p>
                  </a:txBody>
                  <a:tcPr marL="45516" marR="45516" marT="45516" marB="4551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a:effectLst/>
                        </a:rPr>
                        <a:t>Variable-length character string with maximum size of 32,767 bytes</a:t>
                      </a:r>
                    </a:p>
                  </a:txBody>
                  <a:tcPr marL="45516" marR="45516" marT="45516" marB="4551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859161">
                <a:tc>
                  <a:txBody>
                    <a:bodyPr/>
                    <a:lstStyle/>
                    <a:p>
                      <a:pPr fontAlgn="t"/>
                      <a:r>
                        <a:rPr lang="en-US" sz="1800" dirty="0">
                          <a:effectLst/>
                        </a:rPr>
                        <a:t>RAW</a:t>
                      </a:r>
                    </a:p>
                  </a:txBody>
                  <a:tcPr marL="45516" marR="45516" marT="45516" marB="4551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a:effectLst/>
                        </a:rPr>
                        <a:t>Variable-length binary or byte string with maximum size of 32,767 bytes, not interpreted by PL/SQL</a:t>
                      </a:r>
                    </a:p>
                  </a:txBody>
                  <a:tcPr marL="45516" marR="45516" marT="45516" marB="4551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616667">
                <a:tc>
                  <a:txBody>
                    <a:bodyPr/>
                    <a:lstStyle/>
                    <a:p>
                      <a:pPr fontAlgn="t"/>
                      <a:r>
                        <a:rPr lang="en-US" sz="1800" dirty="0">
                          <a:effectLst/>
                        </a:rPr>
                        <a:t>NCHAR</a:t>
                      </a:r>
                    </a:p>
                  </a:txBody>
                  <a:tcPr marL="45516" marR="45516" marT="45516" marB="4551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dirty="0">
                          <a:effectLst/>
                        </a:rPr>
                        <a:t>Fixed-length national character string with maximum size of 32,767 bytes</a:t>
                      </a:r>
                    </a:p>
                  </a:txBody>
                  <a:tcPr marL="45516" marR="45516" marT="45516" marB="4551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616667">
                <a:tc>
                  <a:txBody>
                    <a:bodyPr/>
                    <a:lstStyle/>
                    <a:p>
                      <a:pPr fontAlgn="t"/>
                      <a:r>
                        <a:rPr lang="en-US" sz="1800" dirty="0">
                          <a:effectLst/>
                        </a:rPr>
                        <a:t>NVARCHAR2</a:t>
                      </a:r>
                    </a:p>
                  </a:txBody>
                  <a:tcPr marL="45516" marR="45516" marT="45516" marB="4551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a:effectLst/>
                        </a:rPr>
                        <a:t>Variable-length national character string with maximum size of 32,767 bytes</a:t>
                      </a:r>
                    </a:p>
                  </a:txBody>
                  <a:tcPr marL="45516" marR="45516" marT="45516" marB="4551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616667">
                <a:tc>
                  <a:txBody>
                    <a:bodyPr/>
                    <a:lstStyle/>
                    <a:p>
                      <a:pPr fontAlgn="t"/>
                      <a:r>
                        <a:rPr lang="en-US" sz="1800" dirty="0">
                          <a:effectLst/>
                        </a:rPr>
                        <a:t>LONG</a:t>
                      </a:r>
                    </a:p>
                  </a:txBody>
                  <a:tcPr marL="45516" marR="45516" marT="45516" marB="4551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dirty="0">
                          <a:effectLst/>
                        </a:rPr>
                        <a:t>Variable-length character string with maximum size of 32,760 bytes</a:t>
                      </a:r>
                    </a:p>
                  </a:txBody>
                  <a:tcPr marL="45516" marR="45516" marT="45516" marB="4551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859161">
                <a:tc>
                  <a:txBody>
                    <a:bodyPr/>
                    <a:lstStyle/>
                    <a:p>
                      <a:pPr fontAlgn="t"/>
                      <a:r>
                        <a:rPr lang="en-US" sz="1800" dirty="0">
                          <a:effectLst/>
                        </a:rPr>
                        <a:t>LONG RAW</a:t>
                      </a:r>
                    </a:p>
                  </a:txBody>
                  <a:tcPr marL="45516" marR="45516" marT="45516" marB="4551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dirty="0">
                          <a:effectLst/>
                        </a:rPr>
                        <a:t>Variable-length binary or byte string with maximum size of 32,760 bytes, not interpreted by PL/SQL</a:t>
                      </a:r>
                    </a:p>
                  </a:txBody>
                  <a:tcPr marL="45516" marR="45516" marT="45516" marB="4551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616667">
                <a:tc>
                  <a:txBody>
                    <a:bodyPr/>
                    <a:lstStyle/>
                    <a:p>
                      <a:pPr fontAlgn="t"/>
                      <a:r>
                        <a:rPr lang="en-US" sz="1800" dirty="0">
                          <a:effectLst/>
                        </a:rPr>
                        <a:t>ROWID</a:t>
                      </a:r>
                    </a:p>
                  </a:txBody>
                  <a:tcPr marL="45516" marR="45516" marT="45516" marB="4551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dirty="0">
                          <a:effectLst/>
                        </a:rPr>
                        <a:t>Physical row identifier, the address of a row in an ordinary table</a:t>
                      </a:r>
                    </a:p>
                  </a:txBody>
                  <a:tcPr marL="45516" marR="45516" marT="45516" marB="4551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616667">
                <a:tc>
                  <a:txBody>
                    <a:bodyPr/>
                    <a:lstStyle/>
                    <a:p>
                      <a:pPr fontAlgn="t"/>
                      <a:r>
                        <a:rPr lang="en-US" sz="1800" dirty="0">
                          <a:effectLst/>
                        </a:rPr>
                        <a:t>UROWID</a:t>
                      </a:r>
                    </a:p>
                  </a:txBody>
                  <a:tcPr marL="45516" marR="45516" marT="45516" marB="4551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dirty="0">
                          <a:effectLst/>
                        </a:rPr>
                        <a:t>Universal row identifier (physical, logical, or foreign row identifier)</a:t>
                      </a:r>
                    </a:p>
                  </a:txBody>
                  <a:tcPr marL="45516" marR="45516" marT="45516" marB="4551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408488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PL/SQL Boolean Data Types</a:t>
            </a:r>
            <a:br>
              <a:rPr lang="en-US" dirty="0"/>
            </a:br>
            <a:endParaRPr lang="en-US" dirty="0"/>
          </a:p>
        </p:txBody>
      </p:sp>
      <p:sp>
        <p:nvSpPr>
          <p:cNvPr id="3" name="Content Placeholder 2"/>
          <p:cNvSpPr>
            <a:spLocks noGrp="1"/>
          </p:cNvSpPr>
          <p:nvPr>
            <p:ph idx="1"/>
          </p:nvPr>
        </p:nvSpPr>
        <p:spPr/>
        <p:txBody>
          <a:bodyPr/>
          <a:lstStyle/>
          <a:p>
            <a:r>
              <a:rPr lang="en-US" dirty="0"/>
              <a:t>The </a:t>
            </a:r>
            <a:r>
              <a:rPr lang="en-US" b="1" dirty="0"/>
              <a:t>BOOLEAN</a:t>
            </a:r>
            <a:r>
              <a:rPr lang="en-US" dirty="0"/>
              <a:t> data type stores logical values that are used in logical operations. The logical values are the Boolean values TRUE and FALSE and the value NULL.</a:t>
            </a:r>
          </a:p>
          <a:p>
            <a:r>
              <a:rPr lang="en-US" dirty="0"/>
              <a:t>However, SQL has no data type equivalent to BOOLEAN. Therefore, Boolean values cannot be used in:</a:t>
            </a:r>
          </a:p>
          <a:p>
            <a:r>
              <a:rPr lang="en-US" dirty="0"/>
              <a:t>SQL statements</a:t>
            </a:r>
          </a:p>
          <a:p>
            <a:r>
              <a:rPr lang="en-US" dirty="0"/>
              <a:t>Built-in SQL functions (such as TO_CHAR)</a:t>
            </a:r>
          </a:p>
          <a:p>
            <a:r>
              <a:rPr lang="en-US" dirty="0"/>
              <a:t>PL/SQL functions invoked from SQL statements</a:t>
            </a:r>
          </a:p>
          <a:p>
            <a:endParaRPr lang="en-US" dirty="0"/>
          </a:p>
        </p:txBody>
      </p:sp>
    </p:spTree>
    <p:extLst>
      <p:ext uri="{BB962C8B-B14F-4D97-AF65-F5344CB8AC3E}">
        <p14:creationId xmlns="" xmlns:p14="http://schemas.microsoft.com/office/powerpoint/2010/main" val="24193231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PL/SQL </a:t>
            </a:r>
            <a:r>
              <a:rPr lang="en-US" dirty="0" smtClean="0"/>
              <a:t>Date time </a:t>
            </a:r>
            <a:r>
              <a:rPr lang="en-US" dirty="0"/>
              <a:t>and Interval Types</a:t>
            </a:r>
            <a:br>
              <a:rPr lang="en-US" dirty="0"/>
            </a:br>
            <a:endParaRPr lang="en-US" dirty="0"/>
          </a:p>
        </p:txBody>
      </p:sp>
      <p:sp>
        <p:nvSpPr>
          <p:cNvPr id="3" name="Content Placeholder 2"/>
          <p:cNvSpPr>
            <a:spLocks noGrp="1"/>
          </p:cNvSpPr>
          <p:nvPr>
            <p:ph idx="1"/>
          </p:nvPr>
        </p:nvSpPr>
        <p:spPr/>
        <p:txBody>
          <a:bodyPr/>
          <a:lstStyle/>
          <a:p>
            <a:r>
              <a:rPr lang="en-US" dirty="0"/>
              <a:t>The </a:t>
            </a:r>
            <a:r>
              <a:rPr lang="en-US" b="1" dirty="0"/>
              <a:t>DATE</a:t>
            </a:r>
            <a:r>
              <a:rPr lang="en-US" dirty="0"/>
              <a:t> datatype to store fixed-length </a:t>
            </a:r>
            <a:r>
              <a:rPr lang="en-US" dirty="0" smtClean="0"/>
              <a:t>date times</a:t>
            </a:r>
            <a:r>
              <a:rPr lang="en-US" dirty="0"/>
              <a:t>, which include the time of day in seconds since midnight. Valid dates range from January 1, 4712 BC to December 31, 9999 AD.</a:t>
            </a:r>
          </a:p>
          <a:p>
            <a:r>
              <a:rPr lang="en-US" dirty="0"/>
              <a:t>The default date format is set by the Oracle initialization parameter NLS_DATE_FORMAT. For example, the default might be 'DD-MON-YY', which includes a two-digit number for the day of the month, an abbreviation of the month name, and the last two digits of the year, for example, 01-OCT-12.</a:t>
            </a:r>
          </a:p>
          <a:p>
            <a:r>
              <a:rPr lang="en-US" dirty="0"/>
              <a:t>Each DATE includes the century, year, month, day, hour, minute, and second. The following table shows the valid values for each field:</a:t>
            </a:r>
          </a:p>
          <a:p>
            <a:endParaRPr lang="en-US" dirty="0"/>
          </a:p>
        </p:txBody>
      </p:sp>
    </p:spTree>
    <p:extLst>
      <p:ext uri="{BB962C8B-B14F-4D97-AF65-F5344CB8AC3E}">
        <p14:creationId xmlns="" xmlns:p14="http://schemas.microsoft.com/office/powerpoint/2010/main" val="15424694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 xmlns:p14="http://schemas.microsoft.com/office/powerpoint/2010/main" val="2637953404"/>
              </p:ext>
            </p:extLst>
          </p:nvPr>
        </p:nvGraphicFramePr>
        <p:xfrm>
          <a:off x="1860067" y="150226"/>
          <a:ext cx="7631663" cy="6594498"/>
        </p:xfrm>
        <a:graphic>
          <a:graphicData uri="http://schemas.openxmlformats.org/drawingml/2006/table">
            <a:tbl>
              <a:tblPr/>
              <a:tblGrid>
                <a:gridCol w="2008998"/>
                <a:gridCol w="3348328"/>
                <a:gridCol w="2274337"/>
              </a:tblGrid>
              <a:tr h="450622">
                <a:tc>
                  <a:txBody>
                    <a:bodyPr/>
                    <a:lstStyle/>
                    <a:p>
                      <a:pPr algn="l" fontAlgn="t"/>
                      <a:r>
                        <a:rPr lang="en-US" sz="1800" dirty="0">
                          <a:effectLst/>
                        </a:rPr>
                        <a:t>Field Name</a:t>
                      </a:r>
                    </a:p>
                  </a:txBody>
                  <a:tcPr marL="34425" marR="34425" marT="34425" marB="3442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fontAlgn="t"/>
                      <a:r>
                        <a:rPr lang="en-US" sz="1800" dirty="0">
                          <a:effectLst/>
                        </a:rPr>
                        <a:t>Valid </a:t>
                      </a:r>
                      <a:r>
                        <a:rPr lang="en-US" sz="1800" dirty="0" smtClean="0">
                          <a:effectLst/>
                        </a:rPr>
                        <a:t>Date time </a:t>
                      </a:r>
                      <a:r>
                        <a:rPr lang="en-US" sz="1800" dirty="0">
                          <a:effectLst/>
                        </a:rPr>
                        <a:t>Values</a:t>
                      </a:r>
                    </a:p>
                  </a:txBody>
                  <a:tcPr marL="34425" marR="34425" marT="34425" marB="3442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fontAlgn="t"/>
                      <a:r>
                        <a:rPr lang="en-US" sz="1800">
                          <a:effectLst/>
                        </a:rPr>
                        <a:t>Valid Interval Values</a:t>
                      </a:r>
                    </a:p>
                  </a:txBody>
                  <a:tcPr marL="34425" marR="34425" marT="34425" marB="3442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r>
              <a:tr h="450622">
                <a:tc>
                  <a:txBody>
                    <a:bodyPr/>
                    <a:lstStyle/>
                    <a:p>
                      <a:pPr algn="l" fontAlgn="t"/>
                      <a:r>
                        <a:rPr lang="en-US" sz="1800">
                          <a:effectLst/>
                        </a:rPr>
                        <a:t>YEAR</a:t>
                      </a:r>
                    </a:p>
                  </a:txBody>
                  <a:tcPr marL="34425" marR="34425" marT="34425" marB="3442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US" sz="1800">
                          <a:effectLst/>
                        </a:rPr>
                        <a:t>-4712 to 9999 (excluding year 0)</a:t>
                      </a:r>
                    </a:p>
                  </a:txBody>
                  <a:tcPr marL="34425" marR="34425" marT="34425" marB="3442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US" sz="1800">
                          <a:effectLst/>
                        </a:rPr>
                        <a:t>Any nonzero integer</a:t>
                      </a:r>
                    </a:p>
                  </a:txBody>
                  <a:tcPr marL="34425" marR="34425" marT="34425" marB="3442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339318">
                <a:tc>
                  <a:txBody>
                    <a:bodyPr/>
                    <a:lstStyle/>
                    <a:p>
                      <a:pPr algn="l" fontAlgn="t"/>
                      <a:r>
                        <a:rPr lang="en-US" sz="1800">
                          <a:effectLst/>
                        </a:rPr>
                        <a:t>MONTH</a:t>
                      </a:r>
                    </a:p>
                  </a:txBody>
                  <a:tcPr marL="34425" marR="34425" marT="34425" marB="3442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US" sz="1800">
                          <a:effectLst/>
                        </a:rPr>
                        <a:t>01 to 12</a:t>
                      </a:r>
                    </a:p>
                  </a:txBody>
                  <a:tcPr marL="34425" marR="34425" marT="34425" marB="3442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US" sz="1800">
                          <a:effectLst/>
                        </a:rPr>
                        <a:t>0 to 11</a:t>
                      </a:r>
                    </a:p>
                  </a:txBody>
                  <a:tcPr marL="34425" marR="34425" marT="34425" marB="3442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1153040">
                <a:tc>
                  <a:txBody>
                    <a:bodyPr/>
                    <a:lstStyle/>
                    <a:p>
                      <a:pPr algn="l" fontAlgn="t"/>
                      <a:r>
                        <a:rPr lang="en-US" sz="1800">
                          <a:effectLst/>
                        </a:rPr>
                        <a:t>DAY</a:t>
                      </a:r>
                    </a:p>
                  </a:txBody>
                  <a:tcPr marL="34425" marR="34425" marT="34425" marB="3442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US" sz="1800">
                          <a:effectLst/>
                        </a:rPr>
                        <a:t>01 to 31 (limited by the values of MONTH and YEAR, according to the rules of the calendar for the locale)</a:t>
                      </a:r>
                    </a:p>
                  </a:txBody>
                  <a:tcPr marL="34425" marR="34425" marT="34425" marB="3442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US" sz="1800">
                          <a:effectLst/>
                        </a:rPr>
                        <a:t>Any nonzero integer</a:t>
                      </a:r>
                    </a:p>
                  </a:txBody>
                  <a:tcPr marL="34425" marR="34425" marT="34425" marB="3442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339318">
                <a:tc>
                  <a:txBody>
                    <a:bodyPr/>
                    <a:lstStyle/>
                    <a:p>
                      <a:pPr algn="l" fontAlgn="t"/>
                      <a:r>
                        <a:rPr lang="en-US" sz="1800">
                          <a:effectLst/>
                        </a:rPr>
                        <a:t>HOUR</a:t>
                      </a:r>
                    </a:p>
                  </a:txBody>
                  <a:tcPr marL="34425" marR="34425" marT="34425" marB="3442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US" sz="1800">
                          <a:effectLst/>
                        </a:rPr>
                        <a:t>00 to 23</a:t>
                      </a:r>
                    </a:p>
                  </a:txBody>
                  <a:tcPr marL="34425" marR="34425" marT="34425" marB="3442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US" sz="1800">
                          <a:effectLst/>
                        </a:rPr>
                        <a:t>0 to 23</a:t>
                      </a:r>
                    </a:p>
                  </a:txBody>
                  <a:tcPr marL="34425" marR="34425" marT="34425" marB="3442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339318">
                <a:tc>
                  <a:txBody>
                    <a:bodyPr/>
                    <a:lstStyle/>
                    <a:p>
                      <a:pPr algn="l" fontAlgn="t"/>
                      <a:r>
                        <a:rPr lang="en-US" sz="1800">
                          <a:effectLst/>
                        </a:rPr>
                        <a:t>MINUTE</a:t>
                      </a:r>
                    </a:p>
                  </a:txBody>
                  <a:tcPr marL="34425" marR="34425" marT="34425" marB="3442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US" sz="1800">
                          <a:effectLst/>
                        </a:rPr>
                        <a:t>00 to 59</a:t>
                      </a:r>
                    </a:p>
                  </a:txBody>
                  <a:tcPr marL="34425" marR="34425" marT="34425" marB="3442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US" sz="1800">
                          <a:effectLst/>
                        </a:rPr>
                        <a:t>0 to 59</a:t>
                      </a:r>
                    </a:p>
                  </a:txBody>
                  <a:tcPr marL="34425" marR="34425" marT="34425" marB="3442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1155945">
                <a:tc>
                  <a:txBody>
                    <a:bodyPr/>
                    <a:lstStyle/>
                    <a:p>
                      <a:pPr algn="l" fontAlgn="t"/>
                      <a:r>
                        <a:rPr lang="en-US" sz="1800">
                          <a:effectLst/>
                        </a:rPr>
                        <a:t>SECOND</a:t>
                      </a:r>
                    </a:p>
                  </a:txBody>
                  <a:tcPr marL="34425" marR="34425" marT="34425" marB="3442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US" sz="1800">
                          <a:effectLst/>
                        </a:rPr>
                        <a:t>00 to 59.9(n), where 9(n) is the precision of time fractional seconds</a:t>
                      </a:r>
                    </a:p>
                  </a:txBody>
                  <a:tcPr marL="34425" marR="34425" marT="34425" marB="3442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US" sz="1800">
                          <a:effectLst/>
                        </a:rPr>
                        <a:t>0 to 59.9(n), where 9(n) is the precision of interval fractional seconds</a:t>
                      </a:r>
                    </a:p>
                  </a:txBody>
                  <a:tcPr marL="34425" marR="34425" marT="34425" marB="3442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626954">
                <a:tc>
                  <a:txBody>
                    <a:bodyPr/>
                    <a:lstStyle/>
                    <a:p>
                      <a:pPr algn="l" fontAlgn="t"/>
                      <a:r>
                        <a:rPr lang="en-US" sz="1800">
                          <a:effectLst/>
                        </a:rPr>
                        <a:t>TIMEZONE_HOUR</a:t>
                      </a:r>
                    </a:p>
                  </a:txBody>
                  <a:tcPr marL="34425" marR="34425" marT="34425" marB="3442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US" sz="1800">
                          <a:effectLst/>
                        </a:rPr>
                        <a:t>-12 to 14 (range accommodates daylight savings time changes)</a:t>
                      </a:r>
                    </a:p>
                  </a:txBody>
                  <a:tcPr marL="34425" marR="34425" marT="34425" marB="3442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US" sz="1800">
                          <a:effectLst/>
                        </a:rPr>
                        <a:t>Not applicable</a:t>
                      </a:r>
                    </a:p>
                  </a:txBody>
                  <a:tcPr marL="34425" marR="34425" marT="34425" marB="3442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450622">
                <a:tc>
                  <a:txBody>
                    <a:bodyPr/>
                    <a:lstStyle/>
                    <a:p>
                      <a:pPr algn="l" fontAlgn="t"/>
                      <a:r>
                        <a:rPr lang="en-US" sz="1800">
                          <a:effectLst/>
                        </a:rPr>
                        <a:t>TIMEZONE_MINUTE</a:t>
                      </a:r>
                    </a:p>
                  </a:txBody>
                  <a:tcPr marL="34425" marR="34425" marT="34425" marB="3442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US" sz="1800">
                          <a:effectLst/>
                        </a:rPr>
                        <a:t>00 to 59</a:t>
                      </a:r>
                    </a:p>
                  </a:txBody>
                  <a:tcPr marL="34425" marR="34425" marT="34425" marB="3442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US" sz="1800">
                          <a:effectLst/>
                        </a:rPr>
                        <a:t>Not applicable</a:t>
                      </a:r>
                    </a:p>
                  </a:txBody>
                  <a:tcPr marL="34425" marR="34425" marT="34425" marB="3442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626954">
                <a:tc>
                  <a:txBody>
                    <a:bodyPr/>
                    <a:lstStyle/>
                    <a:p>
                      <a:pPr algn="l" fontAlgn="t"/>
                      <a:r>
                        <a:rPr lang="en-US" sz="1800">
                          <a:effectLst/>
                        </a:rPr>
                        <a:t>TIMEZONE_REGION</a:t>
                      </a:r>
                    </a:p>
                  </a:txBody>
                  <a:tcPr marL="34425" marR="34425" marT="34425" marB="3442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US" sz="1800">
                          <a:effectLst/>
                        </a:rPr>
                        <a:t>Found in the dynamic performance view V$TIMEZONE_NAMES</a:t>
                      </a:r>
                    </a:p>
                  </a:txBody>
                  <a:tcPr marL="34425" marR="34425" marT="34425" marB="3442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US" sz="1800">
                          <a:effectLst/>
                        </a:rPr>
                        <a:t>Not applicable</a:t>
                      </a:r>
                    </a:p>
                  </a:txBody>
                  <a:tcPr marL="34425" marR="34425" marT="34425" marB="3442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626954">
                <a:tc>
                  <a:txBody>
                    <a:bodyPr/>
                    <a:lstStyle/>
                    <a:p>
                      <a:pPr algn="l" fontAlgn="t"/>
                      <a:r>
                        <a:rPr lang="en-US" sz="1800">
                          <a:effectLst/>
                        </a:rPr>
                        <a:t>TIMEZONE_ABBR</a:t>
                      </a:r>
                    </a:p>
                  </a:txBody>
                  <a:tcPr marL="34425" marR="34425" marT="34425" marB="3442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US" sz="1800">
                          <a:effectLst/>
                        </a:rPr>
                        <a:t>Found in the dynamic performance view V$TIMEZONE_NAMES</a:t>
                      </a:r>
                    </a:p>
                  </a:txBody>
                  <a:tcPr marL="34425" marR="34425" marT="34425" marB="3442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fontAlgn="t"/>
                      <a:r>
                        <a:rPr lang="en-US" sz="1800" dirty="0">
                          <a:effectLst/>
                        </a:rPr>
                        <a:t>Not applicable</a:t>
                      </a:r>
                    </a:p>
                  </a:txBody>
                  <a:tcPr marL="34425" marR="34425" marT="34425" marB="34425">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5986563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PL/SQL Large Object (LOB) Data Types</a:t>
            </a:r>
            <a:br>
              <a:rPr lang="en-US" dirty="0"/>
            </a:br>
            <a:endParaRPr lang="en-US" dirty="0"/>
          </a:p>
        </p:txBody>
      </p:sp>
      <p:sp>
        <p:nvSpPr>
          <p:cNvPr id="3" name="Content Placeholder 2"/>
          <p:cNvSpPr>
            <a:spLocks noGrp="1"/>
          </p:cNvSpPr>
          <p:nvPr>
            <p:ph idx="1"/>
          </p:nvPr>
        </p:nvSpPr>
        <p:spPr>
          <a:xfrm>
            <a:off x="207136" y="1812746"/>
            <a:ext cx="5008808" cy="3106984"/>
          </a:xfrm>
        </p:spPr>
        <p:txBody>
          <a:bodyPr>
            <a:normAutofit fontScale="92500"/>
          </a:bodyPr>
          <a:lstStyle/>
          <a:p>
            <a:pPr algn="just"/>
            <a:r>
              <a:rPr lang="en-US" dirty="0"/>
              <a:t>Large object (LOB) data types refer large to data items such as text, graphic images, video clips, and sound waveforms. LOB data types allow efficient, random, piecewise access to this data. Following are the predefined PL/SQL LOB data types:</a:t>
            </a:r>
          </a:p>
        </p:txBody>
      </p:sp>
      <p:graphicFrame>
        <p:nvGraphicFramePr>
          <p:cNvPr id="4" name="Table 3"/>
          <p:cNvGraphicFramePr>
            <a:graphicFrameLocks noGrp="1"/>
          </p:cNvGraphicFramePr>
          <p:nvPr>
            <p:extLst>
              <p:ext uri="{D42A27DB-BD31-4B8C-83A1-F6EECF244321}">
                <p14:modId xmlns="" xmlns:p14="http://schemas.microsoft.com/office/powerpoint/2010/main" val="3054475862"/>
              </p:ext>
            </p:extLst>
          </p:nvPr>
        </p:nvGraphicFramePr>
        <p:xfrm>
          <a:off x="5600700" y="1536491"/>
          <a:ext cx="6106196" cy="4902945"/>
        </p:xfrm>
        <a:graphic>
          <a:graphicData uri="http://schemas.openxmlformats.org/drawingml/2006/table">
            <a:tbl>
              <a:tblPr/>
              <a:tblGrid>
                <a:gridCol w="1185507"/>
                <a:gridCol w="3003284"/>
                <a:gridCol w="1917405"/>
              </a:tblGrid>
              <a:tr h="516099">
                <a:tc>
                  <a:txBody>
                    <a:bodyPr/>
                    <a:lstStyle/>
                    <a:p>
                      <a:pPr algn="l" fontAlgn="t"/>
                      <a:r>
                        <a:rPr lang="en-US" dirty="0">
                          <a:effectLst/>
                        </a:rPr>
                        <a:t>Data Type</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fontAlgn="t"/>
                      <a:r>
                        <a:rPr lang="en-US">
                          <a:effectLst/>
                        </a:rPr>
                        <a:t>Description</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fontAlgn="t"/>
                      <a:r>
                        <a:rPr lang="en-US">
                          <a:effectLst/>
                        </a:rPr>
                        <a:t>Size</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r>
              <a:tr h="1511434">
                <a:tc>
                  <a:txBody>
                    <a:bodyPr/>
                    <a:lstStyle/>
                    <a:p>
                      <a:pPr fontAlgn="t"/>
                      <a:r>
                        <a:rPr lang="en-US">
                          <a:effectLst/>
                        </a:rPr>
                        <a:t>BFILE</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a:effectLst/>
                        </a:rPr>
                        <a:t>Used to store large binary objects in operating system files outside the database.</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a:effectLst/>
                        </a:rPr>
                        <a:t>System-dependent. Cannot exceed 4 gigabytes (GB).</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847878">
                <a:tc>
                  <a:txBody>
                    <a:bodyPr/>
                    <a:lstStyle/>
                    <a:p>
                      <a:pPr fontAlgn="t"/>
                      <a:r>
                        <a:rPr lang="en-US">
                          <a:effectLst/>
                        </a:rPr>
                        <a:t>BLOB</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a:effectLst/>
                        </a:rPr>
                        <a:t>Used to store large binary objects in the database.</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a:effectLst/>
                        </a:rPr>
                        <a:t>8 to 128 terabytes (TB)</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1179656">
                <a:tc>
                  <a:txBody>
                    <a:bodyPr/>
                    <a:lstStyle/>
                    <a:p>
                      <a:pPr fontAlgn="t"/>
                      <a:r>
                        <a:rPr lang="en-US">
                          <a:effectLst/>
                        </a:rPr>
                        <a:t>CLOB</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a:effectLst/>
                        </a:rPr>
                        <a:t>Used to store large blocks of character data in the database.</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a:effectLst/>
                        </a:rPr>
                        <a:t>8 to 128 TB</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847878">
                <a:tc>
                  <a:txBody>
                    <a:bodyPr/>
                    <a:lstStyle/>
                    <a:p>
                      <a:pPr fontAlgn="t"/>
                      <a:r>
                        <a:rPr lang="en-US">
                          <a:effectLst/>
                        </a:rPr>
                        <a:t>NCLOB</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dirty="0">
                          <a:effectLst/>
                        </a:rPr>
                        <a:t>Used to store large blocks of NCHAR data in the database.</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dirty="0">
                          <a:effectLst/>
                        </a:rPr>
                        <a:t>8 to 128 TB</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3660836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PL/SQL - Variables</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A variable is nothing but a name given to a storage area that our programs can manipulate. Each variable in PL/SQL has a specific data type, which determines the size and layout of the variable's memory; the range of values that can be stored within that memory and the set of operations that can be applied to the variable.</a:t>
            </a:r>
          </a:p>
          <a:p>
            <a:r>
              <a:rPr lang="en-US" dirty="0"/>
              <a:t>The name of a PL/SQL variable consists of a letter optionally followed by more letters, numerals, dollar signs, underscores, and number signs and should not exceed 30 characters. By default, variable names are not case-sensitive. You cannot use a reserved PL/SQL keyword as a variable name.</a:t>
            </a:r>
          </a:p>
          <a:p>
            <a:r>
              <a:rPr lang="en-US" dirty="0"/>
              <a:t>PL/SQL programming language allows to define various types of variables, which we will cover in subsequent chapters like date time data types, records, collections, etc. For this chapter, let us study only basic variable types.</a:t>
            </a:r>
          </a:p>
          <a:p>
            <a:endParaRPr lang="en-US" dirty="0"/>
          </a:p>
        </p:txBody>
      </p:sp>
    </p:spTree>
    <p:extLst>
      <p:ext uri="{BB962C8B-B14F-4D97-AF65-F5344CB8AC3E}">
        <p14:creationId xmlns="" xmlns:p14="http://schemas.microsoft.com/office/powerpoint/2010/main" val="2588448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Variable Declaration in PL/SQL</a:t>
            </a:r>
            <a:br>
              <a:rPr lang="en-US" dirty="0"/>
            </a:br>
            <a:endParaRPr lang="en-US" dirty="0"/>
          </a:p>
        </p:txBody>
      </p:sp>
      <p:sp>
        <p:nvSpPr>
          <p:cNvPr id="3" name="Content Placeholder 2"/>
          <p:cNvSpPr>
            <a:spLocks noGrp="1"/>
          </p:cNvSpPr>
          <p:nvPr>
            <p:ph idx="1"/>
          </p:nvPr>
        </p:nvSpPr>
        <p:spPr/>
        <p:txBody>
          <a:bodyPr/>
          <a:lstStyle/>
          <a:p>
            <a:r>
              <a:rPr lang="en-US" dirty="0"/>
              <a:t>PL/SQL variables must be declared in the declaration section or in a package as a global variable. When you declare a variable, PL/SQL allocates memory for the variable's value and the storage location is identified by the variable name.</a:t>
            </a:r>
          </a:p>
          <a:p>
            <a:r>
              <a:rPr lang="en-US" dirty="0"/>
              <a:t>The syntax for declaring a variable is</a:t>
            </a:r>
            <a:r>
              <a:rPr lang="en-US" dirty="0" smtClean="0"/>
              <a:t>:</a:t>
            </a:r>
            <a:endParaRPr lang="en-US" dirty="0"/>
          </a:p>
        </p:txBody>
      </p:sp>
      <p:pic>
        <p:nvPicPr>
          <p:cNvPr id="5" name="Picture 4"/>
          <p:cNvPicPr>
            <a:picLocks noChangeAspect="1"/>
          </p:cNvPicPr>
          <p:nvPr/>
        </p:nvPicPr>
        <p:blipFill>
          <a:blip r:embed="rId2"/>
          <a:stretch>
            <a:fillRect/>
          </a:stretch>
        </p:blipFill>
        <p:spPr>
          <a:xfrm>
            <a:off x="1295776" y="4163640"/>
            <a:ext cx="8306672" cy="539394"/>
          </a:xfrm>
          <a:prstGeom prst="rect">
            <a:avLst/>
          </a:prstGeom>
        </p:spPr>
      </p:pic>
      <p:sp>
        <p:nvSpPr>
          <p:cNvPr id="4" name="Rectangle 3"/>
          <p:cNvSpPr/>
          <p:nvPr/>
        </p:nvSpPr>
        <p:spPr>
          <a:xfrm>
            <a:off x="838200" y="4836435"/>
            <a:ext cx="10739650" cy="1384995"/>
          </a:xfrm>
          <a:prstGeom prst="rect">
            <a:avLst/>
          </a:prstGeom>
        </p:spPr>
        <p:txBody>
          <a:bodyPr wrap="square">
            <a:spAutoFit/>
          </a:bodyPr>
          <a:lstStyle/>
          <a:p>
            <a:r>
              <a:rPr lang="en-US" sz="2800" dirty="0"/>
              <a:t>Where, </a:t>
            </a:r>
            <a:r>
              <a:rPr lang="en-US" sz="2800" i="1" dirty="0" err="1"/>
              <a:t>variable_name</a:t>
            </a:r>
            <a:r>
              <a:rPr lang="en-US" sz="2800" dirty="0"/>
              <a:t> is a valid identifier in PL/SQL, </a:t>
            </a:r>
            <a:r>
              <a:rPr lang="en-US" sz="2800" i="1" dirty="0"/>
              <a:t>datatype</a:t>
            </a:r>
            <a:r>
              <a:rPr lang="en-US" sz="2800" dirty="0"/>
              <a:t> must be a valid PL/SQL data type or any user defined data type which we already have discussed in last chapter. </a:t>
            </a:r>
          </a:p>
        </p:txBody>
      </p:sp>
    </p:spTree>
    <p:extLst>
      <p:ext uri="{BB962C8B-B14F-4D97-AF65-F5344CB8AC3E}">
        <p14:creationId xmlns="" xmlns:p14="http://schemas.microsoft.com/office/powerpoint/2010/main" val="39165342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Initializing Variables in PL/SQL</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Whenever you declare a variable, PL/SQL assigns it a default value of NULL. If you want to initialize a variable with a value other than the NULL value, you can do so during the declaration, using either of the following:</a:t>
            </a:r>
          </a:p>
          <a:p>
            <a:r>
              <a:rPr lang="en-US" dirty="0"/>
              <a:t>The </a:t>
            </a:r>
            <a:r>
              <a:rPr lang="en-US" b="1" dirty="0"/>
              <a:t>DEFAULT</a:t>
            </a:r>
            <a:r>
              <a:rPr lang="en-US" dirty="0"/>
              <a:t> keyword</a:t>
            </a:r>
          </a:p>
          <a:p>
            <a:r>
              <a:rPr lang="en-US" dirty="0"/>
              <a:t>The </a:t>
            </a:r>
            <a:r>
              <a:rPr lang="en-US" b="1" dirty="0"/>
              <a:t>assignment</a:t>
            </a:r>
            <a:r>
              <a:rPr lang="en-US" dirty="0"/>
              <a:t> operator</a:t>
            </a:r>
          </a:p>
          <a:p>
            <a:r>
              <a:rPr lang="en-US" dirty="0"/>
              <a:t>You can also specify that a variable should not have a </a:t>
            </a:r>
            <a:r>
              <a:rPr lang="en-US" b="1" dirty="0"/>
              <a:t>NULL</a:t>
            </a:r>
            <a:r>
              <a:rPr lang="en-US" dirty="0"/>
              <a:t> value using </a:t>
            </a:r>
            <a:r>
              <a:rPr lang="en-US" dirty="0" smtClean="0"/>
              <a:t>the </a:t>
            </a:r>
            <a:r>
              <a:rPr lang="en-US" b="1" dirty="0" smtClean="0"/>
              <a:t>NOT </a:t>
            </a:r>
            <a:r>
              <a:rPr lang="en-US" b="1" dirty="0"/>
              <a:t>NULL</a:t>
            </a:r>
            <a:r>
              <a:rPr lang="en-US" dirty="0"/>
              <a:t> constraint. If you use the NOT NULL constraint, you must explicitly assign an initial value for that variable.</a:t>
            </a:r>
          </a:p>
          <a:p>
            <a:r>
              <a:rPr lang="en-US" dirty="0"/>
              <a:t>It is a good programming practice to initialize variables properly otherwise, sometimes program would produce unexpected result. Try the following example which makes use of various types of variables:</a:t>
            </a:r>
          </a:p>
          <a:p>
            <a:endParaRPr lang="en-US" dirty="0"/>
          </a:p>
        </p:txBody>
      </p:sp>
    </p:spTree>
    <p:extLst>
      <p:ext uri="{BB962C8B-B14F-4D97-AF65-F5344CB8AC3E}">
        <p14:creationId xmlns="" xmlns:p14="http://schemas.microsoft.com/office/powerpoint/2010/main" val="37114229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12855"/>
            <a:ext cx="10515600" cy="1325563"/>
          </a:xfrm>
        </p:spPr>
        <p:txBody>
          <a:bodyPr>
            <a:normAutofit fontScale="90000"/>
          </a:bodyPr>
          <a:lstStyle/>
          <a:p>
            <a:r>
              <a:rPr lang="en-US" b="1" dirty="0"/>
              <a:t>Architecture of PL/SQL</a:t>
            </a:r>
            <a:br>
              <a:rPr lang="en-US" b="1" dirty="0"/>
            </a:b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a:t>The PL/SQL architecture mainly consists of following 3 components:</a:t>
            </a:r>
          </a:p>
          <a:p>
            <a:r>
              <a:rPr lang="en-US" dirty="0"/>
              <a:t>PL/SQL block</a:t>
            </a:r>
          </a:p>
          <a:p>
            <a:r>
              <a:rPr lang="en-US" dirty="0"/>
              <a:t>PL/SQL Engine</a:t>
            </a:r>
          </a:p>
          <a:p>
            <a:r>
              <a:rPr lang="en-US" dirty="0"/>
              <a:t>Database Server</a:t>
            </a:r>
          </a:p>
          <a:p>
            <a:endParaRPr lang="en-US" dirty="0"/>
          </a:p>
        </p:txBody>
      </p:sp>
    </p:spTree>
    <p:extLst>
      <p:ext uri="{BB962C8B-B14F-4D97-AF65-F5344CB8AC3E}">
        <p14:creationId xmlns="" xmlns:p14="http://schemas.microsoft.com/office/powerpoint/2010/main" val="5032196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519975" y="706382"/>
            <a:ext cx="9631781" cy="5398204"/>
          </a:xfrm>
          <a:prstGeom prst="rect">
            <a:avLst/>
          </a:prstGeom>
        </p:spPr>
      </p:pic>
    </p:spTree>
    <p:extLst>
      <p:ext uri="{BB962C8B-B14F-4D97-AF65-F5344CB8AC3E}">
        <p14:creationId xmlns="" xmlns:p14="http://schemas.microsoft.com/office/powerpoint/2010/main" val="33728625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Variable Scope in PL/SQL</a:t>
            </a:r>
            <a:br>
              <a:rPr lang="en-US" dirty="0"/>
            </a:br>
            <a:endParaRPr lang="en-US" dirty="0"/>
          </a:p>
        </p:txBody>
      </p:sp>
      <p:sp>
        <p:nvSpPr>
          <p:cNvPr id="3" name="Content Placeholder 2"/>
          <p:cNvSpPr>
            <a:spLocks noGrp="1"/>
          </p:cNvSpPr>
          <p:nvPr>
            <p:ph idx="1"/>
          </p:nvPr>
        </p:nvSpPr>
        <p:spPr/>
        <p:txBody>
          <a:bodyPr>
            <a:normAutofit/>
          </a:bodyPr>
          <a:lstStyle/>
          <a:p>
            <a:r>
              <a:rPr lang="en-US" dirty="0"/>
              <a:t>PL/SQL allows the nesting of Blocks, i.e., each program block may contain another inner block. If a variable is declared within an inner block, it is not accessible to the outer block. However, if a variable is declared and accessible to an outer Block, it is also accessible to all nested inner Blocks. There are two types of variable scope:</a:t>
            </a:r>
          </a:p>
          <a:p>
            <a:r>
              <a:rPr lang="en-US" b="1" dirty="0"/>
              <a:t>Local variables</a:t>
            </a:r>
            <a:r>
              <a:rPr lang="en-US" dirty="0"/>
              <a:t> - variables declared in an inner block and not accessible to outer blocks.</a:t>
            </a:r>
          </a:p>
          <a:p>
            <a:r>
              <a:rPr lang="en-US" b="1" dirty="0"/>
              <a:t>Global variables</a:t>
            </a:r>
            <a:r>
              <a:rPr lang="en-US" dirty="0"/>
              <a:t> - variables declared in the outermost block or a package.</a:t>
            </a:r>
          </a:p>
          <a:p>
            <a:endParaRPr lang="en-US" dirty="0"/>
          </a:p>
        </p:txBody>
      </p:sp>
    </p:spTree>
    <p:extLst>
      <p:ext uri="{BB962C8B-B14F-4D97-AF65-F5344CB8AC3E}">
        <p14:creationId xmlns="" xmlns:p14="http://schemas.microsoft.com/office/powerpoint/2010/main" val="33666994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0"/>
            <a:ext cx="10881575" cy="716700"/>
          </a:xfrm>
        </p:spPr>
        <p:txBody>
          <a:bodyPr>
            <a:noAutofit/>
          </a:bodyPr>
          <a:lstStyle/>
          <a:p>
            <a:r>
              <a:rPr lang="en-US" sz="2400" dirty="0"/>
              <a:t>Following example shows the usage </a:t>
            </a:r>
            <a:r>
              <a:rPr lang="en-US" sz="2400" dirty="0" smtClean="0"/>
              <a:t>of</a:t>
            </a:r>
            <a:r>
              <a:rPr lang="en-US" sz="2400" dirty="0"/>
              <a:t> </a:t>
            </a:r>
            <a:r>
              <a:rPr lang="en-US" sz="2400" b="1" dirty="0"/>
              <a:t>Local</a:t>
            </a:r>
            <a:r>
              <a:rPr lang="en-US" sz="2400" dirty="0"/>
              <a:t> and </a:t>
            </a:r>
            <a:r>
              <a:rPr lang="en-US" sz="2400" b="1" dirty="0"/>
              <a:t>Global</a:t>
            </a:r>
            <a:r>
              <a:rPr lang="en-US" sz="2400" dirty="0"/>
              <a:t> variables in its simple form:</a:t>
            </a:r>
          </a:p>
        </p:txBody>
      </p:sp>
      <p:pic>
        <p:nvPicPr>
          <p:cNvPr id="4" name="Content Placeholder 3"/>
          <p:cNvPicPr>
            <a:picLocks noGrp="1" noChangeAspect="1"/>
          </p:cNvPicPr>
          <p:nvPr>
            <p:ph idx="1"/>
          </p:nvPr>
        </p:nvPicPr>
        <p:blipFill>
          <a:blip r:embed="rId2"/>
          <a:stretch>
            <a:fillRect/>
          </a:stretch>
        </p:blipFill>
        <p:spPr>
          <a:xfrm>
            <a:off x="1975497" y="592429"/>
            <a:ext cx="8173055" cy="6130343"/>
          </a:xfrm>
          <a:prstGeom prst="rect">
            <a:avLst/>
          </a:prstGeom>
        </p:spPr>
      </p:pic>
    </p:spTree>
    <p:extLst>
      <p:ext uri="{BB962C8B-B14F-4D97-AF65-F5344CB8AC3E}">
        <p14:creationId xmlns="" xmlns:p14="http://schemas.microsoft.com/office/powerpoint/2010/main" val="5848714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PL/SQL - Constants and Literals</a:t>
            </a:r>
            <a:br>
              <a:rPr lang="en-US" dirty="0"/>
            </a:br>
            <a:endParaRPr lang="en-US" dirty="0"/>
          </a:p>
        </p:txBody>
      </p:sp>
      <p:sp>
        <p:nvSpPr>
          <p:cNvPr id="3" name="Content Placeholder 2"/>
          <p:cNvSpPr>
            <a:spLocks noGrp="1"/>
          </p:cNvSpPr>
          <p:nvPr>
            <p:ph idx="1"/>
          </p:nvPr>
        </p:nvSpPr>
        <p:spPr>
          <a:xfrm>
            <a:off x="245772" y="1349106"/>
            <a:ext cx="3759558" cy="5257755"/>
          </a:xfrm>
        </p:spPr>
        <p:txBody>
          <a:bodyPr>
            <a:normAutofit fontScale="77500" lnSpcReduction="20000"/>
          </a:bodyPr>
          <a:lstStyle/>
          <a:p>
            <a:pPr algn="just"/>
            <a:r>
              <a:rPr lang="en-US" dirty="0"/>
              <a:t>A constant holds a value that once declared, does not change in the program. A constant declaration specifies its name, data type, and value, and allocates storage for it. The declaration can also impose the NOT NULL constraint</a:t>
            </a:r>
            <a:r>
              <a:rPr lang="en-US" dirty="0" smtClean="0"/>
              <a:t>.</a:t>
            </a:r>
          </a:p>
          <a:p>
            <a:pPr marL="0" indent="0" algn="just">
              <a:buNone/>
            </a:pPr>
            <a:endParaRPr lang="en-US" dirty="0"/>
          </a:p>
          <a:p>
            <a:pPr marL="0" indent="0" algn="just">
              <a:buNone/>
            </a:pPr>
            <a:r>
              <a:rPr lang="en-US" u="sng" dirty="0"/>
              <a:t>Declaring a Constant</a:t>
            </a:r>
          </a:p>
          <a:p>
            <a:pPr algn="just"/>
            <a:r>
              <a:rPr lang="en-US" dirty="0"/>
              <a:t>A constant is declared using the CONSTANT keyword. It requires an initial value and does not allow that value to be changed. For example:</a:t>
            </a:r>
          </a:p>
          <a:p>
            <a:endParaRPr lang="en-US" dirty="0"/>
          </a:p>
        </p:txBody>
      </p:sp>
      <p:pic>
        <p:nvPicPr>
          <p:cNvPr id="5" name="Picture 4"/>
          <p:cNvPicPr>
            <a:picLocks noChangeAspect="1"/>
          </p:cNvPicPr>
          <p:nvPr/>
        </p:nvPicPr>
        <p:blipFill rotWithShape="1">
          <a:blip r:embed="rId2"/>
          <a:srcRect r="28448"/>
          <a:stretch/>
        </p:blipFill>
        <p:spPr>
          <a:xfrm>
            <a:off x="4134118" y="1027906"/>
            <a:ext cx="7946265" cy="5830094"/>
          </a:xfrm>
          <a:prstGeom prst="rect">
            <a:avLst/>
          </a:prstGeom>
        </p:spPr>
      </p:pic>
    </p:spTree>
    <p:extLst>
      <p:ext uri="{BB962C8B-B14F-4D97-AF65-F5344CB8AC3E}">
        <p14:creationId xmlns="" xmlns:p14="http://schemas.microsoft.com/office/powerpoint/2010/main" val="22308279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When the above code is executed at SQL prompt, it produces the following result:</a:t>
            </a:r>
          </a:p>
        </p:txBody>
      </p:sp>
      <p:pic>
        <p:nvPicPr>
          <p:cNvPr id="5" name="Picture 4"/>
          <p:cNvPicPr>
            <a:picLocks noChangeAspect="1"/>
          </p:cNvPicPr>
          <p:nvPr/>
        </p:nvPicPr>
        <p:blipFill>
          <a:blip r:embed="rId2"/>
          <a:stretch>
            <a:fillRect/>
          </a:stretch>
        </p:blipFill>
        <p:spPr>
          <a:xfrm>
            <a:off x="3133725" y="2848769"/>
            <a:ext cx="5124270" cy="1993687"/>
          </a:xfrm>
          <a:prstGeom prst="rect">
            <a:avLst/>
          </a:prstGeom>
        </p:spPr>
      </p:pic>
    </p:spTree>
    <p:extLst>
      <p:ext uri="{BB962C8B-B14F-4D97-AF65-F5344CB8AC3E}">
        <p14:creationId xmlns="" xmlns:p14="http://schemas.microsoft.com/office/powerpoint/2010/main" val="3155962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PL/SQL - Operators</a:t>
            </a:r>
            <a:br>
              <a:rPr lang="en-US" dirty="0"/>
            </a:br>
            <a:endParaRPr lang="en-US" dirty="0"/>
          </a:p>
        </p:txBody>
      </p:sp>
      <p:sp>
        <p:nvSpPr>
          <p:cNvPr id="8" name="Content Placeholder 7"/>
          <p:cNvSpPr>
            <a:spLocks noGrp="1"/>
          </p:cNvSpPr>
          <p:nvPr>
            <p:ph idx="1"/>
          </p:nvPr>
        </p:nvSpPr>
        <p:spPr/>
        <p:txBody>
          <a:bodyPr>
            <a:normAutofit/>
          </a:bodyPr>
          <a:lstStyle/>
          <a:p>
            <a:r>
              <a:rPr lang="en-US" dirty="0"/>
              <a:t>An operator is a symbol that tells the compiler to perform specific mathematical or logical manipulation. PL/SQL language is rich in built-in operators and provides the following types of operators:</a:t>
            </a:r>
          </a:p>
          <a:p>
            <a:r>
              <a:rPr lang="en-US" dirty="0"/>
              <a:t>Arithmetic operators</a:t>
            </a:r>
          </a:p>
          <a:p>
            <a:r>
              <a:rPr lang="en-US" dirty="0"/>
              <a:t>Relational operators</a:t>
            </a:r>
          </a:p>
          <a:p>
            <a:r>
              <a:rPr lang="en-US" dirty="0"/>
              <a:t>Comparison operators</a:t>
            </a:r>
          </a:p>
          <a:p>
            <a:r>
              <a:rPr lang="en-US" dirty="0"/>
              <a:t>Logical operators</a:t>
            </a:r>
          </a:p>
          <a:p>
            <a:r>
              <a:rPr lang="en-US" dirty="0"/>
              <a:t>String </a:t>
            </a:r>
            <a:r>
              <a:rPr lang="en-US" dirty="0" smtClean="0"/>
              <a:t>operators</a:t>
            </a:r>
            <a:endParaRPr lang="en-US" dirty="0"/>
          </a:p>
        </p:txBody>
      </p:sp>
    </p:spTree>
    <p:extLst>
      <p:ext uri="{BB962C8B-B14F-4D97-AF65-F5344CB8AC3E}">
        <p14:creationId xmlns="" xmlns:p14="http://schemas.microsoft.com/office/powerpoint/2010/main" val="11113351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Arithmetic Operators</a:t>
            </a:r>
            <a:br>
              <a:rPr lang="en-US" dirty="0" smtClean="0"/>
            </a:br>
            <a:endParaRPr lang="en-US" dirty="0"/>
          </a:p>
        </p:txBody>
      </p:sp>
      <p:sp>
        <p:nvSpPr>
          <p:cNvPr id="3" name="Content Placeholder 2"/>
          <p:cNvSpPr>
            <a:spLocks noGrp="1"/>
          </p:cNvSpPr>
          <p:nvPr>
            <p:ph idx="1"/>
          </p:nvPr>
        </p:nvSpPr>
        <p:spPr>
          <a:xfrm>
            <a:off x="361681" y="1690688"/>
            <a:ext cx="3965620" cy="1677429"/>
          </a:xfrm>
        </p:spPr>
        <p:txBody>
          <a:bodyPr>
            <a:normAutofit fontScale="85000" lnSpcReduction="10000"/>
          </a:bodyPr>
          <a:lstStyle/>
          <a:p>
            <a:r>
              <a:rPr lang="en-US" dirty="0" smtClean="0"/>
              <a:t>Following </a:t>
            </a:r>
            <a:r>
              <a:rPr lang="en-US" dirty="0"/>
              <a:t>table shows all the arithmetic operators supported by PL/SQL. Assume variable A holds 10 and variable B holds 5 then:</a:t>
            </a:r>
          </a:p>
          <a:p>
            <a:endParaRPr lang="en-US" dirty="0"/>
          </a:p>
        </p:txBody>
      </p:sp>
      <p:graphicFrame>
        <p:nvGraphicFramePr>
          <p:cNvPr id="4" name="Table 3"/>
          <p:cNvGraphicFramePr>
            <a:graphicFrameLocks noGrp="1"/>
          </p:cNvGraphicFramePr>
          <p:nvPr>
            <p:extLst>
              <p:ext uri="{D42A27DB-BD31-4B8C-83A1-F6EECF244321}">
                <p14:modId xmlns="" xmlns:p14="http://schemas.microsoft.com/office/powerpoint/2010/main" val="770948917"/>
              </p:ext>
            </p:extLst>
          </p:nvPr>
        </p:nvGraphicFramePr>
        <p:xfrm>
          <a:off x="4378547" y="1159568"/>
          <a:ext cx="7451771" cy="5241231"/>
        </p:xfrm>
        <a:graphic>
          <a:graphicData uri="http://schemas.openxmlformats.org/drawingml/2006/table">
            <a:tbl>
              <a:tblPr/>
              <a:tblGrid>
                <a:gridCol w="1073351"/>
                <a:gridCol w="4083669"/>
                <a:gridCol w="2294751"/>
              </a:tblGrid>
              <a:tr h="934483">
                <a:tc>
                  <a:txBody>
                    <a:bodyPr/>
                    <a:lstStyle/>
                    <a:p>
                      <a:pPr algn="l" fontAlgn="t"/>
                      <a:r>
                        <a:rPr lang="en-US" sz="2400" dirty="0">
                          <a:effectLst/>
                        </a:rPr>
                        <a:t>Operator</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fontAlgn="t"/>
                      <a:r>
                        <a:rPr lang="en-US" sz="2400">
                          <a:effectLst/>
                        </a:rPr>
                        <a:t>Description</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fontAlgn="t"/>
                      <a:r>
                        <a:rPr lang="en-US" sz="2400">
                          <a:effectLst/>
                        </a:rPr>
                        <a:t>Example</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r>
              <a:tr h="568816">
                <a:tc>
                  <a:txBody>
                    <a:bodyPr/>
                    <a:lstStyle/>
                    <a:p>
                      <a:pPr fontAlgn="t"/>
                      <a:r>
                        <a:rPr lang="en-US" sz="2400">
                          <a:effectLst/>
                        </a:rPr>
                        <a:t>+</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400">
                          <a:effectLst/>
                        </a:rPr>
                        <a:t>Adds two operands</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400">
                          <a:effectLst/>
                        </a:rPr>
                        <a:t>A + B will give 15</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934483">
                <a:tc>
                  <a:txBody>
                    <a:bodyPr/>
                    <a:lstStyle/>
                    <a:p>
                      <a:pPr fontAlgn="t"/>
                      <a:r>
                        <a:rPr lang="en-US" sz="2400">
                          <a:effectLst/>
                        </a:rPr>
                        <a:t>-</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400" dirty="0">
                          <a:effectLst/>
                        </a:rPr>
                        <a:t>Subtracts second operand from the first</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400">
                          <a:effectLst/>
                        </a:rPr>
                        <a:t>A - B will give 5</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568816">
                <a:tc>
                  <a:txBody>
                    <a:bodyPr/>
                    <a:lstStyle/>
                    <a:p>
                      <a:pPr fontAlgn="t"/>
                      <a:r>
                        <a:rPr lang="en-US" sz="2400">
                          <a:effectLst/>
                        </a:rPr>
                        <a:t>*</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400">
                          <a:effectLst/>
                        </a:rPr>
                        <a:t>Multiplies both operands</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400">
                          <a:effectLst/>
                        </a:rPr>
                        <a:t>A * B will give 50</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934483">
                <a:tc>
                  <a:txBody>
                    <a:bodyPr/>
                    <a:lstStyle/>
                    <a:p>
                      <a:pPr fontAlgn="t"/>
                      <a:r>
                        <a:rPr lang="en-US" sz="2400">
                          <a:effectLst/>
                        </a:rPr>
                        <a:t>/</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400">
                          <a:effectLst/>
                        </a:rPr>
                        <a:t>Divides numerator by de-numerator</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400">
                          <a:effectLst/>
                        </a:rPr>
                        <a:t>A / B will give 2</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1300150">
                <a:tc>
                  <a:txBody>
                    <a:bodyPr/>
                    <a:lstStyle/>
                    <a:p>
                      <a:pPr fontAlgn="t"/>
                      <a:r>
                        <a:rPr lang="en-US" sz="2400">
                          <a:effectLst/>
                        </a:rPr>
                        <a:t>**</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400">
                          <a:effectLst/>
                        </a:rPr>
                        <a:t>Exponentiation operator, raises one operand to the power of other</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400" dirty="0">
                          <a:effectLst/>
                        </a:rPr>
                        <a:t>A ** B will give 100000</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27933230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651" y="236337"/>
            <a:ext cx="4854262" cy="1325563"/>
          </a:xfrm>
        </p:spPr>
        <p:txBody>
          <a:bodyPr/>
          <a:lstStyle/>
          <a:p>
            <a:r>
              <a:rPr lang="en-US" dirty="0"/>
              <a:t>Relational Operators</a:t>
            </a:r>
            <a:br>
              <a:rPr lang="en-US" dirty="0"/>
            </a:br>
            <a:endParaRPr lang="en-US" dirty="0"/>
          </a:p>
        </p:txBody>
      </p:sp>
      <p:sp>
        <p:nvSpPr>
          <p:cNvPr id="3" name="Content Placeholder 2"/>
          <p:cNvSpPr>
            <a:spLocks noGrp="1"/>
          </p:cNvSpPr>
          <p:nvPr>
            <p:ph idx="1"/>
          </p:nvPr>
        </p:nvSpPr>
        <p:spPr>
          <a:xfrm>
            <a:off x="348803" y="1812745"/>
            <a:ext cx="4313349" cy="2295615"/>
          </a:xfrm>
        </p:spPr>
        <p:txBody>
          <a:bodyPr>
            <a:normAutofit fontScale="85000" lnSpcReduction="20000"/>
          </a:bodyPr>
          <a:lstStyle/>
          <a:p>
            <a:pPr algn="just"/>
            <a:r>
              <a:rPr lang="en-US" dirty="0"/>
              <a:t>Relational operators compare two expressions or values and return a Boolean result. Following table shows all the relational operators supported by PL/SQL. Assume variable A holds 10 and variable B holds 20, then:</a:t>
            </a:r>
          </a:p>
        </p:txBody>
      </p:sp>
      <p:graphicFrame>
        <p:nvGraphicFramePr>
          <p:cNvPr id="5" name="Table 4"/>
          <p:cNvGraphicFramePr>
            <a:graphicFrameLocks noGrp="1"/>
          </p:cNvGraphicFramePr>
          <p:nvPr>
            <p:extLst>
              <p:ext uri="{D42A27DB-BD31-4B8C-83A1-F6EECF244321}">
                <p14:modId xmlns="" xmlns:p14="http://schemas.microsoft.com/office/powerpoint/2010/main" val="3941302967"/>
              </p:ext>
            </p:extLst>
          </p:nvPr>
        </p:nvGraphicFramePr>
        <p:xfrm>
          <a:off x="5074278" y="258919"/>
          <a:ext cx="6903076" cy="6456867"/>
        </p:xfrm>
        <a:graphic>
          <a:graphicData uri="http://schemas.openxmlformats.org/drawingml/2006/table">
            <a:tbl>
              <a:tblPr/>
              <a:tblGrid>
                <a:gridCol w="994317"/>
                <a:gridCol w="3782977"/>
                <a:gridCol w="2125782"/>
              </a:tblGrid>
              <a:tr h="505375">
                <a:tc>
                  <a:txBody>
                    <a:bodyPr/>
                    <a:lstStyle/>
                    <a:p>
                      <a:pPr algn="l" fontAlgn="t"/>
                      <a:r>
                        <a:rPr lang="en-US" sz="1800">
                          <a:effectLst/>
                        </a:rPr>
                        <a:t>Operator</a:t>
                      </a:r>
                    </a:p>
                  </a:txBody>
                  <a:tcPr marL="37904" marR="37904" marT="37904" marB="3790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fontAlgn="t"/>
                      <a:r>
                        <a:rPr lang="en-US" sz="1800">
                          <a:effectLst/>
                        </a:rPr>
                        <a:t>Description</a:t>
                      </a:r>
                    </a:p>
                  </a:txBody>
                  <a:tcPr marL="37904" marR="37904" marT="37904" marB="3790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fontAlgn="t"/>
                      <a:r>
                        <a:rPr lang="en-US" sz="1800">
                          <a:effectLst/>
                        </a:rPr>
                        <a:t>Example</a:t>
                      </a:r>
                    </a:p>
                  </a:txBody>
                  <a:tcPr marL="37904" marR="37904" marT="37904" marB="3790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r>
              <a:tr h="901329">
                <a:tc>
                  <a:txBody>
                    <a:bodyPr/>
                    <a:lstStyle/>
                    <a:p>
                      <a:pPr fontAlgn="t"/>
                      <a:r>
                        <a:rPr lang="en-US" sz="1800">
                          <a:effectLst/>
                        </a:rPr>
                        <a:t>=</a:t>
                      </a:r>
                    </a:p>
                  </a:txBody>
                  <a:tcPr marL="37904" marR="37904" marT="37904" marB="3790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a:effectLst/>
                        </a:rPr>
                        <a:t>Checks if the values of two operands are equal or not, if yes then condition becomes true.</a:t>
                      </a:r>
                    </a:p>
                  </a:txBody>
                  <a:tcPr marL="37904" marR="37904" marT="37904" marB="3790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a:effectLst/>
                        </a:rPr>
                        <a:t>(A = B) is not true.</a:t>
                      </a:r>
                    </a:p>
                  </a:txBody>
                  <a:tcPr marL="37904" marR="37904" marT="37904" marB="3790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901329">
                <a:tc>
                  <a:txBody>
                    <a:bodyPr/>
                    <a:lstStyle/>
                    <a:p>
                      <a:pPr fontAlgn="t"/>
                      <a:r>
                        <a:rPr lang="en-US" sz="1800">
                          <a:effectLst/>
                        </a:rPr>
                        <a:t>!=</a:t>
                      </a:r>
                      <a:br>
                        <a:rPr lang="en-US" sz="1800">
                          <a:effectLst/>
                        </a:rPr>
                      </a:br>
                      <a:r>
                        <a:rPr lang="en-US" sz="1800">
                          <a:effectLst/>
                        </a:rPr>
                        <a:t>&lt;&gt;</a:t>
                      </a:r>
                      <a:br>
                        <a:rPr lang="en-US" sz="1800">
                          <a:effectLst/>
                        </a:rPr>
                      </a:br>
                      <a:r>
                        <a:rPr lang="en-US" sz="1800">
                          <a:effectLst/>
                        </a:rPr>
                        <a:t>~=</a:t>
                      </a:r>
                    </a:p>
                  </a:txBody>
                  <a:tcPr marL="37904" marR="37904" marT="37904" marB="3790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a:effectLst/>
                        </a:rPr>
                        <a:t>Checks if the values of two operands are equal or not, if values are not equal then condition becomes true.</a:t>
                      </a:r>
                    </a:p>
                  </a:txBody>
                  <a:tcPr marL="37904" marR="37904" marT="37904" marB="3790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a:effectLst/>
                        </a:rPr>
                        <a:t>(A != B) is true.</a:t>
                      </a:r>
                    </a:p>
                  </a:txBody>
                  <a:tcPr marL="37904" marR="37904" marT="37904" marB="3790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901329">
                <a:tc>
                  <a:txBody>
                    <a:bodyPr/>
                    <a:lstStyle/>
                    <a:p>
                      <a:pPr fontAlgn="t"/>
                      <a:r>
                        <a:rPr lang="en-US" sz="1800">
                          <a:effectLst/>
                        </a:rPr>
                        <a:t>&gt;</a:t>
                      </a:r>
                    </a:p>
                  </a:txBody>
                  <a:tcPr marL="37904" marR="37904" marT="37904" marB="3790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a:effectLst/>
                        </a:rPr>
                        <a:t>Checks if the value of left operand is greater than the value of right operand, if yes then condition becomes true.</a:t>
                      </a:r>
                    </a:p>
                  </a:txBody>
                  <a:tcPr marL="37904" marR="37904" marT="37904" marB="3790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a:effectLst/>
                        </a:rPr>
                        <a:t>(A &gt; B) is not true.</a:t>
                      </a:r>
                    </a:p>
                  </a:txBody>
                  <a:tcPr marL="37904" marR="37904" marT="37904" marB="3790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901329">
                <a:tc>
                  <a:txBody>
                    <a:bodyPr/>
                    <a:lstStyle/>
                    <a:p>
                      <a:pPr fontAlgn="t"/>
                      <a:r>
                        <a:rPr lang="en-US" sz="1800">
                          <a:effectLst/>
                        </a:rPr>
                        <a:t>&lt;</a:t>
                      </a:r>
                    </a:p>
                  </a:txBody>
                  <a:tcPr marL="37904" marR="37904" marT="37904" marB="3790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a:effectLst/>
                        </a:rPr>
                        <a:t>Checks if the value of left operand is less than the value of right operand, if yes then condition becomes true.</a:t>
                      </a:r>
                    </a:p>
                  </a:txBody>
                  <a:tcPr marL="37904" marR="37904" marT="37904" marB="3790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a:effectLst/>
                        </a:rPr>
                        <a:t>(A &lt; B) is true.</a:t>
                      </a:r>
                    </a:p>
                  </a:txBody>
                  <a:tcPr marL="37904" marR="37904" marT="37904" marB="3790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1099306">
                <a:tc>
                  <a:txBody>
                    <a:bodyPr/>
                    <a:lstStyle/>
                    <a:p>
                      <a:pPr fontAlgn="t"/>
                      <a:r>
                        <a:rPr lang="en-US" sz="1800">
                          <a:effectLst/>
                        </a:rPr>
                        <a:t>&gt;=</a:t>
                      </a:r>
                    </a:p>
                  </a:txBody>
                  <a:tcPr marL="37904" marR="37904" marT="37904" marB="3790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a:effectLst/>
                        </a:rPr>
                        <a:t>Checks if the value of left operand is greater than or equal to the value of right operand, if yes then condition becomes true.</a:t>
                      </a:r>
                    </a:p>
                  </a:txBody>
                  <a:tcPr marL="37904" marR="37904" marT="37904" marB="3790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a:effectLst/>
                        </a:rPr>
                        <a:t>(A &gt;= B) is not true.</a:t>
                      </a:r>
                    </a:p>
                  </a:txBody>
                  <a:tcPr marL="37904" marR="37904" marT="37904" marB="3790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1099306">
                <a:tc>
                  <a:txBody>
                    <a:bodyPr/>
                    <a:lstStyle/>
                    <a:p>
                      <a:pPr fontAlgn="t"/>
                      <a:r>
                        <a:rPr lang="en-US" sz="1800">
                          <a:effectLst/>
                        </a:rPr>
                        <a:t>&lt;=</a:t>
                      </a:r>
                    </a:p>
                  </a:txBody>
                  <a:tcPr marL="37904" marR="37904" marT="37904" marB="3790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a:effectLst/>
                        </a:rPr>
                        <a:t>Checks if the value of left operand is less than or equal to the value of right operand, if yes then condition becomes true.</a:t>
                      </a:r>
                    </a:p>
                  </a:txBody>
                  <a:tcPr marL="37904" marR="37904" marT="37904" marB="3790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dirty="0">
                          <a:effectLst/>
                        </a:rPr>
                        <a:t>(A &lt;= B) is true.</a:t>
                      </a:r>
                    </a:p>
                  </a:txBody>
                  <a:tcPr marL="37904" marR="37904" marT="37904" marB="37904">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39491074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045" y="242485"/>
            <a:ext cx="5201992" cy="1325563"/>
          </a:xfrm>
        </p:spPr>
        <p:txBody>
          <a:bodyPr>
            <a:normAutofit/>
          </a:bodyPr>
          <a:lstStyle/>
          <a:p>
            <a:r>
              <a:rPr lang="en-US" sz="3200" dirty="0"/>
              <a:t>Comparison Operators</a:t>
            </a:r>
            <a:br>
              <a:rPr lang="en-US" sz="3200" dirty="0"/>
            </a:br>
            <a:endParaRPr lang="en-US" sz="3200" dirty="0"/>
          </a:p>
        </p:txBody>
      </p:sp>
      <p:sp>
        <p:nvSpPr>
          <p:cNvPr id="3" name="Content Placeholder 2"/>
          <p:cNvSpPr>
            <a:spLocks noGrp="1"/>
          </p:cNvSpPr>
          <p:nvPr>
            <p:ph idx="1"/>
          </p:nvPr>
        </p:nvSpPr>
        <p:spPr>
          <a:xfrm>
            <a:off x="323045" y="1568048"/>
            <a:ext cx="4287592" cy="1600155"/>
          </a:xfrm>
        </p:spPr>
        <p:txBody>
          <a:bodyPr>
            <a:normAutofit fontScale="92500" lnSpcReduction="20000"/>
          </a:bodyPr>
          <a:lstStyle/>
          <a:p>
            <a:pPr algn="just"/>
            <a:r>
              <a:rPr lang="en-US" dirty="0"/>
              <a:t>Comparison operators are used for comparing one expression to another. The result is always either TRUE, FALSE OR NULL.</a:t>
            </a:r>
          </a:p>
        </p:txBody>
      </p:sp>
      <p:graphicFrame>
        <p:nvGraphicFramePr>
          <p:cNvPr id="4" name="Table 3"/>
          <p:cNvGraphicFramePr>
            <a:graphicFrameLocks noGrp="1"/>
          </p:cNvGraphicFramePr>
          <p:nvPr>
            <p:extLst>
              <p:ext uri="{D42A27DB-BD31-4B8C-83A1-F6EECF244321}">
                <p14:modId xmlns="" xmlns:p14="http://schemas.microsoft.com/office/powerpoint/2010/main" val="669688467"/>
              </p:ext>
            </p:extLst>
          </p:nvPr>
        </p:nvGraphicFramePr>
        <p:xfrm>
          <a:off x="4785975" y="126574"/>
          <a:ext cx="7230013" cy="6720964"/>
        </p:xfrm>
        <a:graphic>
          <a:graphicData uri="http://schemas.openxmlformats.org/drawingml/2006/table">
            <a:tbl>
              <a:tblPr/>
              <a:tblGrid>
                <a:gridCol w="1041410"/>
                <a:gridCol w="3962143"/>
                <a:gridCol w="2226460"/>
              </a:tblGrid>
              <a:tr h="390916">
                <a:tc>
                  <a:txBody>
                    <a:bodyPr/>
                    <a:lstStyle/>
                    <a:p>
                      <a:pPr algn="l" fontAlgn="t"/>
                      <a:r>
                        <a:rPr lang="en-US" sz="1600" dirty="0">
                          <a:effectLst/>
                        </a:rPr>
                        <a:t>Operator</a:t>
                      </a:r>
                    </a:p>
                  </a:txBody>
                  <a:tcPr marL="36876" marR="36876" marT="36876" marB="3687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fontAlgn="t"/>
                      <a:r>
                        <a:rPr lang="en-US" sz="1600">
                          <a:effectLst/>
                        </a:rPr>
                        <a:t>Description</a:t>
                      </a:r>
                    </a:p>
                  </a:txBody>
                  <a:tcPr marL="36876" marR="36876" marT="36876" marB="3687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fontAlgn="t"/>
                      <a:r>
                        <a:rPr lang="en-US" sz="1600">
                          <a:effectLst/>
                        </a:rPr>
                        <a:t>Example</a:t>
                      </a:r>
                    </a:p>
                  </a:txBody>
                  <a:tcPr marL="36876" marR="36876" marT="36876" marB="3687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r>
              <a:tr h="1396749">
                <a:tc>
                  <a:txBody>
                    <a:bodyPr/>
                    <a:lstStyle/>
                    <a:p>
                      <a:pPr fontAlgn="t"/>
                      <a:r>
                        <a:rPr lang="en-US" sz="1800">
                          <a:effectLst/>
                        </a:rPr>
                        <a:t>LIKE</a:t>
                      </a:r>
                    </a:p>
                  </a:txBody>
                  <a:tcPr marL="36876" marR="36876" marT="36876" marB="3687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a:effectLst/>
                        </a:rPr>
                        <a:t>The LIKE operator compares a character, string, or CLOB value to a pattern and returns TRUE if the value matches the pattern and FALSE if it does not.</a:t>
                      </a:r>
                    </a:p>
                  </a:txBody>
                  <a:tcPr marL="36876" marR="36876" marT="36876" marB="3687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a:effectLst/>
                        </a:rPr>
                        <a:t>If 'Zara Ali' like 'Z% A_i' returns a Boolean true, whereas, 'Nuha Ali' like 'Z% A_i' returns a Boolean false.</a:t>
                      </a:r>
                    </a:p>
                  </a:txBody>
                  <a:tcPr marL="36876" marR="36876" marT="36876" marB="3687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1905070">
                <a:tc>
                  <a:txBody>
                    <a:bodyPr/>
                    <a:lstStyle/>
                    <a:p>
                      <a:pPr fontAlgn="t"/>
                      <a:r>
                        <a:rPr lang="en-US" sz="1800">
                          <a:effectLst/>
                        </a:rPr>
                        <a:t>BETWEEN</a:t>
                      </a:r>
                    </a:p>
                  </a:txBody>
                  <a:tcPr marL="36876" marR="36876" marT="36876" marB="3687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dirty="0">
                          <a:effectLst/>
                        </a:rPr>
                        <a:t>The BETWEEN operator tests whether a value lies in a specified range. x BETWEEN a AND b means that x &gt;= a and x &lt;= b.</a:t>
                      </a:r>
                    </a:p>
                  </a:txBody>
                  <a:tcPr marL="36876" marR="36876" marT="36876" marB="3687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a:effectLst/>
                        </a:rPr>
                        <a:t>If x = 10 then, x between 5 and 20 returns true, x between 5 and 10 returns true, but x between 11 and 20 returns false.</a:t>
                      </a:r>
                    </a:p>
                  </a:txBody>
                  <a:tcPr marL="36876" marR="36876" marT="36876" marB="3687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1380897">
                <a:tc>
                  <a:txBody>
                    <a:bodyPr/>
                    <a:lstStyle/>
                    <a:p>
                      <a:pPr fontAlgn="t"/>
                      <a:r>
                        <a:rPr lang="en-US" sz="1800">
                          <a:effectLst/>
                        </a:rPr>
                        <a:t>IN</a:t>
                      </a:r>
                    </a:p>
                  </a:txBody>
                  <a:tcPr marL="36876" marR="36876" marT="36876" marB="3687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a:effectLst/>
                        </a:rPr>
                        <a:t>The IN operator tests set membership. x IN (set) means that x is equal to any member of set.</a:t>
                      </a:r>
                    </a:p>
                  </a:txBody>
                  <a:tcPr marL="36876" marR="36876" marT="36876" marB="3687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a:effectLst/>
                        </a:rPr>
                        <a:t>If x = 'm' then, x in ('a', 'b', 'c') returns boolean false but x in ('m', 'n', 'o') returns Boolean true.</a:t>
                      </a:r>
                    </a:p>
                  </a:txBody>
                  <a:tcPr marL="36876" marR="36876" marT="36876" marB="3687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1380897">
                <a:tc>
                  <a:txBody>
                    <a:bodyPr/>
                    <a:lstStyle/>
                    <a:p>
                      <a:pPr fontAlgn="t"/>
                      <a:r>
                        <a:rPr lang="en-US" sz="1800">
                          <a:effectLst/>
                        </a:rPr>
                        <a:t>IS NULL</a:t>
                      </a:r>
                    </a:p>
                  </a:txBody>
                  <a:tcPr marL="36876" marR="36876" marT="36876" marB="3687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a:effectLst/>
                        </a:rPr>
                        <a:t>The IS NULL operator returns the BOOLEAN value TRUE if its operand is NULL or FALSE if it is not NULL. Comparisons involving NULL values always yield NULL.</a:t>
                      </a:r>
                    </a:p>
                  </a:txBody>
                  <a:tcPr marL="36876" marR="36876" marT="36876" marB="3687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1800" dirty="0">
                          <a:effectLst/>
                        </a:rPr>
                        <a:t>If x = 'm', then 'x is null' returns Boolean false.</a:t>
                      </a:r>
                    </a:p>
                  </a:txBody>
                  <a:tcPr marL="36876" marR="36876" marT="36876" marB="36876">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2131823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Logical Operators</a:t>
            </a:r>
            <a:br>
              <a:rPr lang="en-US" dirty="0"/>
            </a:br>
            <a:endParaRPr lang="en-US" dirty="0"/>
          </a:p>
        </p:txBody>
      </p:sp>
      <p:sp>
        <p:nvSpPr>
          <p:cNvPr id="3" name="Content Placeholder 2"/>
          <p:cNvSpPr>
            <a:spLocks noGrp="1"/>
          </p:cNvSpPr>
          <p:nvPr>
            <p:ph idx="1"/>
          </p:nvPr>
        </p:nvSpPr>
        <p:spPr>
          <a:xfrm>
            <a:off x="310166" y="1690688"/>
            <a:ext cx="4197440" cy="1909248"/>
          </a:xfrm>
        </p:spPr>
        <p:txBody>
          <a:bodyPr>
            <a:noAutofit/>
          </a:bodyPr>
          <a:lstStyle/>
          <a:p>
            <a:pPr algn="just"/>
            <a:r>
              <a:rPr lang="en-US" sz="2400" dirty="0"/>
              <a:t>Following table shows the Logical operators supported by PL/SQL. All these operators work on Boolean operands and produces Boolean results. Assume variable A holds true and variable B holds false, then:</a:t>
            </a:r>
          </a:p>
        </p:txBody>
      </p:sp>
      <p:graphicFrame>
        <p:nvGraphicFramePr>
          <p:cNvPr id="4" name="Table 3"/>
          <p:cNvGraphicFramePr>
            <a:graphicFrameLocks noGrp="1"/>
          </p:cNvGraphicFramePr>
          <p:nvPr>
            <p:extLst>
              <p:ext uri="{D42A27DB-BD31-4B8C-83A1-F6EECF244321}">
                <p14:modId xmlns="" xmlns:p14="http://schemas.microsoft.com/office/powerpoint/2010/main" val="3796873928"/>
              </p:ext>
            </p:extLst>
          </p:nvPr>
        </p:nvGraphicFramePr>
        <p:xfrm>
          <a:off x="4636394" y="1308107"/>
          <a:ext cx="7245439" cy="5041177"/>
        </p:xfrm>
        <a:graphic>
          <a:graphicData uri="http://schemas.openxmlformats.org/drawingml/2006/table">
            <a:tbl>
              <a:tblPr/>
              <a:tblGrid>
                <a:gridCol w="1339403"/>
                <a:gridCol w="3674825"/>
                <a:gridCol w="2231211"/>
              </a:tblGrid>
              <a:tr h="846329">
                <a:tc>
                  <a:txBody>
                    <a:bodyPr/>
                    <a:lstStyle/>
                    <a:p>
                      <a:pPr algn="l" fontAlgn="t"/>
                      <a:r>
                        <a:rPr lang="en-US" sz="2000">
                          <a:effectLst/>
                        </a:rPr>
                        <a:t>Operator</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fontAlgn="t"/>
                      <a:r>
                        <a:rPr lang="en-US" sz="2000">
                          <a:effectLst/>
                        </a:rPr>
                        <a:t>Description</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fontAlgn="t"/>
                      <a:r>
                        <a:rPr lang="en-US" sz="2000">
                          <a:effectLst/>
                        </a:rPr>
                        <a:t>Example</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r>
              <a:tr h="1177501">
                <a:tc>
                  <a:txBody>
                    <a:bodyPr/>
                    <a:lstStyle/>
                    <a:p>
                      <a:pPr fontAlgn="t"/>
                      <a:r>
                        <a:rPr lang="en-US" sz="2000">
                          <a:effectLst/>
                        </a:rPr>
                        <a:t>and</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000" dirty="0">
                          <a:effectLst/>
                        </a:rPr>
                        <a:t>Called logical AND operator. If both the operands are true then condition becomes true.</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000">
                          <a:effectLst/>
                        </a:rPr>
                        <a:t>(A and B) is false.</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1177501">
                <a:tc>
                  <a:txBody>
                    <a:bodyPr/>
                    <a:lstStyle/>
                    <a:p>
                      <a:pPr fontAlgn="t"/>
                      <a:r>
                        <a:rPr lang="en-US" sz="2000">
                          <a:effectLst/>
                        </a:rPr>
                        <a:t>or</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000" dirty="0">
                          <a:effectLst/>
                        </a:rPr>
                        <a:t>Called logical OR Operator. If any of the two operands is true then condition becomes true.</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000">
                          <a:effectLst/>
                        </a:rPr>
                        <a:t>(A or B) is true.</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1839846">
                <a:tc>
                  <a:txBody>
                    <a:bodyPr/>
                    <a:lstStyle/>
                    <a:p>
                      <a:pPr fontAlgn="t"/>
                      <a:r>
                        <a:rPr lang="en-US" sz="2000">
                          <a:effectLst/>
                        </a:rPr>
                        <a:t>not</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000" dirty="0">
                          <a:effectLst/>
                        </a:rPr>
                        <a:t>Called logical NOT Operator. Used to reverse the logical state of its operand. If a condition is true then Logical NOT operator will make it false.</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000" dirty="0">
                          <a:effectLst/>
                        </a:rPr>
                        <a:t>not (A and B) is true.</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937298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PL/SQL block:</a:t>
            </a:r>
            <a:br>
              <a:rPr lang="en-US" b="1" dirty="0"/>
            </a:br>
            <a:endParaRPr lang="en-US" dirty="0"/>
          </a:p>
        </p:txBody>
      </p:sp>
      <p:sp>
        <p:nvSpPr>
          <p:cNvPr id="3" name="Content Placeholder 2"/>
          <p:cNvSpPr>
            <a:spLocks noGrp="1"/>
          </p:cNvSpPr>
          <p:nvPr>
            <p:ph idx="1"/>
          </p:nvPr>
        </p:nvSpPr>
        <p:spPr>
          <a:xfrm>
            <a:off x="399245" y="1197735"/>
            <a:ext cx="11320530" cy="5422006"/>
          </a:xfrm>
        </p:spPr>
        <p:txBody>
          <a:bodyPr>
            <a:normAutofit fontScale="85000" lnSpcReduction="20000"/>
          </a:bodyPr>
          <a:lstStyle/>
          <a:p>
            <a:r>
              <a:rPr lang="en-US" dirty="0"/>
              <a:t>This is the component which has the actual PL/SQL code.</a:t>
            </a:r>
          </a:p>
          <a:p>
            <a:r>
              <a:rPr lang="en-US" dirty="0"/>
              <a:t>This consists of different sections to divide the code logically (declarative section for declaring purpose, execution section for processing statements, exception handling section for handling errors)</a:t>
            </a:r>
          </a:p>
          <a:p>
            <a:r>
              <a:rPr lang="en-US" dirty="0"/>
              <a:t>It also contains the SQL instruction that used to interact with the database server.</a:t>
            </a:r>
          </a:p>
          <a:p>
            <a:r>
              <a:rPr lang="en-US" dirty="0"/>
              <a:t>All the PL/SQL units are treated as PL/SQL blocks, and this is the starting stage of the architecture which serves as the primary input.</a:t>
            </a:r>
          </a:p>
          <a:p>
            <a:r>
              <a:rPr lang="en-US" dirty="0"/>
              <a:t>Following are the different type of PL/SQL units.</a:t>
            </a:r>
          </a:p>
          <a:p>
            <a:pPr lvl="1"/>
            <a:r>
              <a:rPr lang="en-US" dirty="0"/>
              <a:t>Anonymous Block</a:t>
            </a:r>
          </a:p>
          <a:p>
            <a:pPr lvl="1"/>
            <a:r>
              <a:rPr lang="en-US" dirty="0"/>
              <a:t>Function</a:t>
            </a:r>
          </a:p>
          <a:p>
            <a:pPr lvl="1"/>
            <a:r>
              <a:rPr lang="en-US" dirty="0"/>
              <a:t>Library</a:t>
            </a:r>
          </a:p>
          <a:p>
            <a:pPr lvl="1"/>
            <a:r>
              <a:rPr lang="en-US" dirty="0"/>
              <a:t>Procedure</a:t>
            </a:r>
          </a:p>
          <a:p>
            <a:pPr lvl="1"/>
            <a:r>
              <a:rPr lang="en-US" dirty="0"/>
              <a:t>Package Body</a:t>
            </a:r>
          </a:p>
          <a:p>
            <a:pPr lvl="1"/>
            <a:r>
              <a:rPr lang="en-US" dirty="0"/>
              <a:t>Package Specification</a:t>
            </a:r>
          </a:p>
          <a:p>
            <a:pPr lvl="1"/>
            <a:r>
              <a:rPr lang="en-US" dirty="0"/>
              <a:t>Trigger</a:t>
            </a:r>
          </a:p>
          <a:p>
            <a:pPr lvl="1"/>
            <a:r>
              <a:rPr lang="en-US" dirty="0"/>
              <a:t>Type</a:t>
            </a:r>
          </a:p>
          <a:p>
            <a:pPr lvl="1"/>
            <a:r>
              <a:rPr lang="en-US" dirty="0"/>
              <a:t>Type Body</a:t>
            </a:r>
          </a:p>
          <a:p>
            <a:endParaRPr lang="en-US" dirty="0"/>
          </a:p>
        </p:txBody>
      </p:sp>
    </p:spTree>
    <p:extLst>
      <p:ext uri="{BB962C8B-B14F-4D97-AF65-F5344CB8AC3E}">
        <p14:creationId xmlns="" xmlns:p14="http://schemas.microsoft.com/office/powerpoint/2010/main" val="46061000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PL/SQL Operator Precedence</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Operator precedence determines the grouping of terms in an expression. This affects how an expression is evaluated. Certain operators have higher precedence than others; for example, the multiplication operator has higher precedence than the addition operator:</a:t>
            </a:r>
          </a:p>
          <a:p>
            <a:r>
              <a:rPr lang="en-US" dirty="0"/>
              <a:t>For example x = 7 + 3 * 2; here, x is assigned 13, not 20 because operator * has higher precedence than +, so it first gets multiplied with 3*2 and then adds into 7.</a:t>
            </a:r>
          </a:p>
          <a:p>
            <a:r>
              <a:rPr lang="en-US" dirty="0"/>
              <a:t>Here, operators with the highest precedence appear at the top of the table, those with the lowest appear at the bottom. Within an expression, higher precedence operators will be evaluated first.</a:t>
            </a:r>
          </a:p>
          <a:p>
            <a:endParaRPr lang="en-US" dirty="0"/>
          </a:p>
        </p:txBody>
      </p:sp>
    </p:spTree>
    <p:extLst>
      <p:ext uri="{BB962C8B-B14F-4D97-AF65-F5344CB8AC3E}">
        <p14:creationId xmlns="" xmlns:p14="http://schemas.microsoft.com/office/powerpoint/2010/main" val="7456967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4110897439"/>
              </p:ext>
            </p:extLst>
          </p:nvPr>
        </p:nvGraphicFramePr>
        <p:xfrm>
          <a:off x="1171707" y="437066"/>
          <a:ext cx="8538962" cy="5667521"/>
        </p:xfrm>
        <a:graphic>
          <a:graphicData uri="http://schemas.openxmlformats.org/drawingml/2006/table">
            <a:tbl>
              <a:tblPr/>
              <a:tblGrid>
                <a:gridCol w="4269481"/>
                <a:gridCol w="4269481"/>
              </a:tblGrid>
              <a:tr h="587743">
                <a:tc>
                  <a:txBody>
                    <a:bodyPr/>
                    <a:lstStyle/>
                    <a:p>
                      <a:pPr algn="l" fontAlgn="t"/>
                      <a:r>
                        <a:rPr lang="en-US" sz="2400" dirty="0">
                          <a:effectLst/>
                        </a:rPr>
                        <a:t>Operator</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fontAlgn="t"/>
                      <a:r>
                        <a:rPr lang="en-US" sz="2400" dirty="0">
                          <a:effectLst/>
                        </a:rPr>
                        <a:t>Operation</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r>
              <a:tr h="587743">
                <a:tc>
                  <a:txBody>
                    <a:bodyPr/>
                    <a:lstStyle/>
                    <a:p>
                      <a:pPr fontAlgn="t"/>
                      <a:r>
                        <a:rPr lang="en-US" sz="2400">
                          <a:effectLst/>
                        </a:rPr>
                        <a:t>**</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400">
                          <a:effectLst/>
                        </a:rPr>
                        <a:t>exponentiation</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587743">
                <a:tc>
                  <a:txBody>
                    <a:bodyPr/>
                    <a:lstStyle/>
                    <a:p>
                      <a:pPr fontAlgn="t"/>
                      <a:r>
                        <a:rPr lang="en-US" sz="2400">
                          <a:effectLst/>
                        </a:rPr>
                        <a:t>+, -</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400">
                          <a:effectLst/>
                        </a:rPr>
                        <a:t>identity, negation</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587743">
                <a:tc>
                  <a:txBody>
                    <a:bodyPr/>
                    <a:lstStyle/>
                    <a:p>
                      <a:pPr fontAlgn="t"/>
                      <a:r>
                        <a:rPr lang="en-US" sz="2400">
                          <a:effectLst/>
                        </a:rPr>
                        <a:t>*, /</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400">
                          <a:effectLst/>
                        </a:rPr>
                        <a:t>multiplication, division</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965577">
                <a:tc>
                  <a:txBody>
                    <a:bodyPr/>
                    <a:lstStyle/>
                    <a:p>
                      <a:pPr fontAlgn="t"/>
                      <a:r>
                        <a:rPr lang="en-US" sz="2400">
                          <a:effectLst/>
                        </a:rPr>
                        <a:t>+, -, ||</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400">
                          <a:effectLst/>
                        </a:rPr>
                        <a:t>addition, subtraction, concatenation</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587743">
                <a:tc>
                  <a:txBody>
                    <a:bodyPr/>
                    <a:lstStyle/>
                    <a:p>
                      <a:pPr fontAlgn="t"/>
                      <a:r>
                        <a:rPr lang="en-US" sz="2400">
                          <a:effectLst/>
                        </a:rPr>
                        <a:t>comparison</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endParaRPr lang="en-US" sz="2400"/>
                    </a:p>
                  </a:txBody>
                  <a:tcPr>
                    <a:lnL w="9525" cap="flat" cmpd="sng" algn="ctr">
                      <a:solidFill>
                        <a:srgbClr val="DDDDDD"/>
                      </a:solidFill>
                      <a:prstDash val="solid"/>
                      <a:round/>
                      <a:headEnd type="none" w="med" len="med"/>
                      <a:tailEnd type="none" w="med" len="med"/>
                    </a:lnL>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587743">
                <a:tc>
                  <a:txBody>
                    <a:bodyPr/>
                    <a:lstStyle/>
                    <a:p>
                      <a:pPr fontAlgn="t"/>
                      <a:r>
                        <a:rPr lang="en-US" sz="2400">
                          <a:effectLst/>
                        </a:rPr>
                        <a:t>NOT</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400">
                          <a:effectLst/>
                        </a:rPr>
                        <a:t>logical negation</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587743">
                <a:tc>
                  <a:txBody>
                    <a:bodyPr/>
                    <a:lstStyle/>
                    <a:p>
                      <a:pPr fontAlgn="t"/>
                      <a:r>
                        <a:rPr lang="en-US" sz="2400">
                          <a:effectLst/>
                        </a:rPr>
                        <a:t>AND</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400">
                          <a:effectLst/>
                        </a:rPr>
                        <a:t>conjunction</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587743">
                <a:tc>
                  <a:txBody>
                    <a:bodyPr/>
                    <a:lstStyle/>
                    <a:p>
                      <a:pPr fontAlgn="t"/>
                      <a:r>
                        <a:rPr lang="en-US" sz="2400">
                          <a:effectLst/>
                        </a:rPr>
                        <a:t>OR</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en-US" sz="2400" dirty="0">
                          <a:effectLst/>
                        </a:rPr>
                        <a:t>inclusion</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35337016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b="1" dirty="0" smtClean="0"/>
              <a:t>Sequences in PL/SQL</a:t>
            </a:r>
            <a:endParaRPr lang="en-US" b="1" dirty="0"/>
          </a:p>
        </p:txBody>
      </p:sp>
      <p:sp>
        <p:nvSpPr>
          <p:cNvPr id="3" name="Content Placeholder 2"/>
          <p:cNvSpPr>
            <a:spLocks noGrp="1"/>
          </p:cNvSpPr>
          <p:nvPr>
            <p:ph idx="1"/>
          </p:nvPr>
        </p:nvSpPr>
        <p:spPr>
          <a:xfrm>
            <a:off x="838200" y="1468192"/>
            <a:ext cx="10515600" cy="4708771"/>
          </a:xfrm>
        </p:spPr>
        <p:txBody>
          <a:bodyPr>
            <a:normAutofit/>
          </a:bodyPr>
          <a:lstStyle/>
          <a:p>
            <a:pPr marL="0" indent="0">
              <a:buNone/>
            </a:pPr>
            <a:r>
              <a:rPr lang="en-US" dirty="0" smtClean="0"/>
              <a:t>CREATE SEQUENCE </a:t>
            </a:r>
            <a:r>
              <a:rPr lang="en-US" dirty="0" err="1" smtClean="0"/>
              <a:t>test_seq</a:t>
            </a:r>
            <a:r>
              <a:rPr lang="en-US" dirty="0" smtClean="0"/>
              <a:t> </a:t>
            </a:r>
          </a:p>
          <a:p>
            <a:pPr marL="0" indent="0">
              <a:buNone/>
            </a:pPr>
            <a:r>
              <a:rPr lang="en-US" dirty="0" smtClean="0"/>
              <a:t>START WITH 1 </a:t>
            </a:r>
          </a:p>
          <a:p>
            <a:pPr marL="0" indent="0">
              <a:buNone/>
            </a:pPr>
            <a:r>
              <a:rPr lang="en-US" dirty="0" smtClean="0"/>
              <a:t>INCREMENT BY 1;</a:t>
            </a:r>
            <a:endParaRPr lang="en-US" dirty="0"/>
          </a:p>
          <a:p>
            <a:pPr marL="0" indent="0">
              <a:buNone/>
            </a:pPr>
            <a:r>
              <a:rPr lang="en-US" dirty="0" smtClean="0"/>
              <a:t>-----Sequence created.</a:t>
            </a:r>
          </a:p>
          <a:p>
            <a:pPr marL="0" indent="0">
              <a:buNone/>
            </a:pPr>
            <a:r>
              <a:rPr lang="en-US" dirty="0" smtClean="0"/>
              <a:t>DECLARE</a:t>
            </a:r>
          </a:p>
          <a:p>
            <a:pPr marL="0" indent="0">
              <a:buNone/>
            </a:pPr>
            <a:r>
              <a:rPr lang="en-US" dirty="0"/>
              <a:t> </a:t>
            </a:r>
            <a:r>
              <a:rPr lang="en-US" dirty="0" smtClean="0"/>
              <a:t>      </a:t>
            </a:r>
            <a:r>
              <a:rPr lang="en-US" dirty="0" err="1" smtClean="0"/>
              <a:t>seq_value</a:t>
            </a:r>
            <a:r>
              <a:rPr lang="en-US" dirty="0" smtClean="0"/>
              <a:t> NUMBER;</a:t>
            </a:r>
          </a:p>
          <a:p>
            <a:pPr marL="0" indent="0">
              <a:buNone/>
            </a:pPr>
            <a:r>
              <a:rPr lang="en-US" dirty="0" smtClean="0"/>
              <a:t>BEGIN</a:t>
            </a:r>
          </a:p>
          <a:p>
            <a:pPr marL="0" indent="0">
              <a:buNone/>
            </a:pPr>
            <a:r>
              <a:rPr lang="en-US" dirty="0"/>
              <a:t> </a:t>
            </a:r>
            <a:r>
              <a:rPr lang="en-US" dirty="0" smtClean="0"/>
              <a:t>       </a:t>
            </a:r>
            <a:r>
              <a:rPr lang="en-US" dirty="0" err="1" smtClean="0"/>
              <a:t>seq_value</a:t>
            </a:r>
            <a:r>
              <a:rPr lang="en-US" dirty="0" smtClean="0"/>
              <a:t>:=</a:t>
            </a:r>
            <a:r>
              <a:rPr lang="en-US" dirty="0" err="1" smtClean="0"/>
              <a:t>test_seq.NEXTVALUE</a:t>
            </a:r>
            <a:r>
              <a:rPr lang="en-US" dirty="0" smtClean="0"/>
              <a:t>;</a:t>
            </a:r>
          </a:p>
          <a:p>
            <a:pPr marL="0" indent="0">
              <a:buNone/>
            </a:pPr>
            <a:r>
              <a:rPr lang="en-US" dirty="0"/>
              <a:t> </a:t>
            </a:r>
            <a:r>
              <a:rPr lang="en-US" dirty="0" smtClean="0"/>
              <a:t>      DBMS_OUTPUT.PUT_LINE(‘</a:t>
            </a:r>
            <a:r>
              <a:rPr lang="en-US" dirty="0" err="1" smtClean="0"/>
              <a:t>seq_val</a:t>
            </a:r>
            <a:r>
              <a:rPr lang="en-US" dirty="0" smtClean="0"/>
              <a:t>’ || </a:t>
            </a:r>
            <a:r>
              <a:rPr lang="en-US" dirty="0" err="1" smtClean="0"/>
              <a:t>seq_val</a:t>
            </a:r>
            <a:r>
              <a:rPr lang="en-US" dirty="0" smtClean="0"/>
              <a:t>);</a:t>
            </a:r>
          </a:p>
          <a:p>
            <a:pPr marL="0" indent="0">
              <a:buNone/>
            </a:pPr>
            <a:endParaRPr lang="en-US" dirty="0"/>
          </a:p>
          <a:p>
            <a:pPr marL="0" indent="0">
              <a:buNone/>
            </a:pPr>
            <a:endParaRPr lang="en-US" dirty="0"/>
          </a:p>
        </p:txBody>
      </p:sp>
    </p:spTree>
    <p:extLst>
      <p:ext uri="{BB962C8B-B14F-4D97-AF65-F5344CB8AC3E}">
        <p14:creationId xmlns="" xmlns:p14="http://schemas.microsoft.com/office/powerpoint/2010/main" val="20841827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Labels</a:t>
            </a:r>
            <a:br>
              <a:rPr lang="en-US" dirty="0"/>
            </a:br>
            <a:endParaRPr lang="en-US" dirty="0"/>
          </a:p>
        </p:txBody>
      </p:sp>
      <p:sp>
        <p:nvSpPr>
          <p:cNvPr id="3" name="Content Placeholder 2"/>
          <p:cNvSpPr>
            <a:spLocks noGrp="1"/>
          </p:cNvSpPr>
          <p:nvPr>
            <p:ph idx="1"/>
          </p:nvPr>
        </p:nvSpPr>
        <p:spPr/>
        <p:txBody>
          <a:bodyPr/>
          <a:lstStyle/>
          <a:p>
            <a:r>
              <a:rPr lang="en-US" dirty="0"/>
              <a:t>A PL/SQL label is a way to name a particular part of your program. Syntactically, a label has the format</a:t>
            </a:r>
            <a:r>
              <a:rPr lang="en-US" dirty="0" smtClean="0"/>
              <a:t>:</a:t>
            </a:r>
          </a:p>
          <a:p>
            <a:endParaRPr lang="en-US" dirty="0"/>
          </a:p>
        </p:txBody>
      </p:sp>
      <p:pic>
        <p:nvPicPr>
          <p:cNvPr id="6" name="Picture 5"/>
          <p:cNvPicPr>
            <a:picLocks noChangeAspect="1"/>
          </p:cNvPicPr>
          <p:nvPr/>
        </p:nvPicPr>
        <p:blipFill>
          <a:blip r:embed="rId2"/>
          <a:stretch>
            <a:fillRect/>
          </a:stretch>
        </p:blipFill>
        <p:spPr>
          <a:xfrm>
            <a:off x="2566450" y="2839791"/>
            <a:ext cx="2340401" cy="715537"/>
          </a:xfrm>
          <a:prstGeom prst="rect">
            <a:avLst/>
          </a:prstGeom>
        </p:spPr>
      </p:pic>
      <p:sp>
        <p:nvSpPr>
          <p:cNvPr id="7" name="Rectangle 6"/>
          <p:cNvSpPr/>
          <p:nvPr/>
        </p:nvSpPr>
        <p:spPr>
          <a:xfrm>
            <a:off x="1000259" y="3690265"/>
            <a:ext cx="10642242" cy="1323439"/>
          </a:xfrm>
          <a:prstGeom prst="rect">
            <a:avLst/>
          </a:prstGeom>
        </p:spPr>
        <p:txBody>
          <a:bodyPr wrap="square">
            <a:spAutoFit/>
          </a:bodyPr>
          <a:lstStyle/>
          <a:p>
            <a:r>
              <a:rPr lang="en-US" sz="2000" dirty="0"/>
              <a:t>where identifier is a valid PL/SQL identifier (up to 30 characters in length and starting with a letter, as discussed earlier in the section </a:t>
            </a:r>
            <a:r>
              <a:rPr lang="en-US" sz="2000" dirty="0">
                <a:hlinkClick r:id="rId3" tooltip="Identifiers"/>
              </a:rPr>
              <a:t>Identifiers</a:t>
            </a:r>
            <a:r>
              <a:rPr lang="en-US" sz="2000" dirty="0"/>
              <a:t>). There is no terminator; labels appear directly in front of the thing they’re labeling, which must be an executable statement—even if it is merely the NULL statement.</a:t>
            </a:r>
          </a:p>
        </p:txBody>
      </p:sp>
      <p:pic>
        <p:nvPicPr>
          <p:cNvPr id="8" name="Picture 7"/>
          <p:cNvPicPr>
            <a:picLocks noChangeAspect="1"/>
          </p:cNvPicPr>
          <p:nvPr/>
        </p:nvPicPr>
        <p:blipFill>
          <a:blip r:embed="rId4"/>
          <a:stretch>
            <a:fillRect/>
          </a:stretch>
        </p:blipFill>
        <p:spPr>
          <a:xfrm>
            <a:off x="3376143" y="4812112"/>
            <a:ext cx="2741322" cy="1579240"/>
          </a:xfrm>
          <a:prstGeom prst="rect">
            <a:avLst/>
          </a:prstGeom>
        </p:spPr>
      </p:pic>
    </p:spTree>
    <p:extLst>
      <p:ext uri="{BB962C8B-B14F-4D97-AF65-F5344CB8AC3E}">
        <p14:creationId xmlns="" xmlns:p14="http://schemas.microsoft.com/office/powerpoint/2010/main" val="40316856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Nested Block Structure</a:t>
            </a:r>
            <a:br>
              <a:rPr lang="en-US" b="1" dirty="0"/>
            </a:br>
            <a:endParaRPr lang="en-US" dirty="0"/>
          </a:p>
        </p:txBody>
      </p:sp>
      <p:sp>
        <p:nvSpPr>
          <p:cNvPr id="3" name="Content Placeholder 2"/>
          <p:cNvSpPr>
            <a:spLocks noGrp="1"/>
          </p:cNvSpPr>
          <p:nvPr>
            <p:ph idx="1"/>
          </p:nvPr>
        </p:nvSpPr>
        <p:spPr>
          <a:xfrm>
            <a:off x="90153" y="1284712"/>
            <a:ext cx="6014434" cy="4433508"/>
          </a:xfrm>
        </p:spPr>
        <p:txBody>
          <a:bodyPr>
            <a:noAutofit/>
          </a:bodyPr>
          <a:lstStyle/>
          <a:p>
            <a:pPr algn="just"/>
            <a:r>
              <a:rPr lang="en-US" dirty="0"/>
              <a:t>A block can be nested into another block. This can be nested either in the execution part or in the exception handling part. These block can also be labelled. One outer block can contain many inner blocks. Each inner block is once again a PL/SQL block, hence all the properties and characteristics of the inner block will be the same as outer block. The below image gives the pictorial representation of nested block structure. Parent block is the main block and child block is the nested block.</a:t>
            </a:r>
          </a:p>
        </p:txBody>
      </p:sp>
      <p:pic>
        <p:nvPicPr>
          <p:cNvPr id="22532" name="Picture 4" descr="http://cdn.guru99.com/images/PL-SQL/110215_1221_NestedBlock1.pn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308275" y="1284712"/>
            <a:ext cx="5754686" cy="386683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4095888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2168" y="499102"/>
            <a:ext cx="6284845" cy="518329"/>
          </a:xfrm>
        </p:spPr>
        <p:txBody>
          <a:bodyPr/>
          <a:lstStyle/>
          <a:p>
            <a:r>
              <a:rPr lang="en-US" dirty="0"/>
              <a:t>Below is the syntax for nested block.</a:t>
            </a:r>
          </a:p>
        </p:txBody>
      </p:sp>
      <p:pic>
        <p:nvPicPr>
          <p:cNvPr id="23556" name="Picture 4" descr="http://cdn.guru99.com/images/PL-SQL/110215_1221_NestedBlock2.pn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629130" y="1304947"/>
            <a:ext cx="8596694" cy="487959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6498787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Scopes in Nested Block</a:t>
            </a:r>
            <a:br>
              <a:rPr lang="en-US" b="1" dirty="0"/>
            </a:br>
            <a:endParaRPr lang="en-US" dirty="0"/>
          </a:p>
        </p:txBody>
      </p:sp>
      <p:sp>
        <p:nvSpPr>
          <p:cNvPr id="3" name="Content Placeholder 2"/>
          <p:cNvSpPr>
            <a:spLocks noGrp="1"/>
          </p:cNvSpPr>
          <p:nvPr>
            <p:ph idx="1"/>
          </p:nvPr>
        </p:nvSpPr>
        <p:spPr>
          <a:xfrm>
            <a:off x="354841" y="1160060"/>
            <a:ext cx="11341289" cy="5363570"/>
          </a:xfrm>
        </p:spPr>
        <p:txBody>
          <a:bodyPr>
            <a:normAutofit fontScale="92500" lnSpcReduction="20000"/>
          </a:bodyPr>
          <a:lstStyle/>
          <a:p>
            <a:pPr algn="just"/>
            <a:r>
              <a:rPr lang="en-US" dirty="0"/>
              <a:t>In nested block, one needs to understand the scope and visibility of each block clearly before using them. Particularly in the inner block the elements from both outer and the inner block will be visible, hence proper understanding of this is necessary.</a:t>
            </a:r>
          </a:p>
          <a:p>
            <a:pPr marL="0" indent="0" algn="just">
              <a:buNone/>
            </a:pPr>
            <a:r>
              <a:rPr lang="en-US" dirty="0"/>
              <a:t>Below points will summarize more regarding the scopes in nested blocks.</a:t>
            </a:r>
          </a:p>
          <a:p>
            <a:pPr algn="just"/>
            <a:r>
              <a:rPr lang="en-US" dirty="0"/>
              <a:t>The elements declared in the outer block and value that is defined before the inner block definition is visible inside the inner block.</a:t>
            </a:r>
          </a:p>
          <a:p>
            <a:pPr algn="just"/>
            <a:r>
              <a:rPr lang="en-US" dirty="0"/>
              <a:t>The elements declared in the inner block is not visible in the outer block. They are visible only within the inner block.</a:t>
            </a:r>
          </a:p>
          <a:p>
            <a:pPr algn="just"/>
            <a:r>
              <a:rPr lang="en-US" dirty="0"/>
              <a:t>Outer block and Inner block can have a variable with the same name.</a:t>
            </a:r>
          </a:p>
          <a:p>
            <a:pPr algn="just"/>
            <a:r>
              <a:rPr lang="en-US" dirty="0"/>
              <a:t>In case of variables with same name, inner block by default will refer to the variable declared in inner block only.</a:t>
            </a:r>
          </a:p>
          <a:p>
            <a:pPr algn="just"/>
            <a:r>
              <a:rPr lang="en-US" dirty="0"/>
              <a:t>If inner block wants to refer the outer block variable that is having the same name as that of the inner block, then outer block should be LABELLED and the outer block variable can be referred as '&lt;</a:t>
            </a:r>
            <a:r>
              <a:rPr lang="en-US" dirty="0" err="1"/>
              <a:t>outer_block_label</a:t>
            </a:r>
            <a:r>
              <a:rPr lang="en-US" dirty="0"/>
              <a:t>&gt;.&lt;</a:t>
            </a:r>
            <a:r>
              <a:rPr lang="en-US" dirty="0" err="1"/>
              <a:t>variable_name</a:t>
            </a:r>
            <a:r>
              <a:rPr lang="en-US" dirty="0"/>
              <a:t>&gt;'</a:t>
            </a:r>
          </a:p>
          <a:p>
            <a:pPr algn="just"/>
            <a:endParaRPr lang="en-US" dirty="0"/>
          </a:p>
        </p:txBody>
      </p:sp>
    </p:spTree>
    <p:extLst>
      <p:ext uri="{BB962C8B-B14F-4D97-AF65-F5344CB8AC3E}">
        <p14:creationId xmlns="" xmlns:p14="http://schemas.microsoft.com/office/powerpoint/2010/main" val="4256606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9259" y="254402"/>
            <a:ext cx="10515600" cy="1291063"/>
          </a:xfrm>
        </p:spPr>
        <p:txBody>
          <a:bodyPr/>
          <a:lstStyle/>
          <a:p>
            <a:r>
              <a:rPr lang="en-US" b="1" dirty="0"/>
              <a:t>Example 1</a:t>
            </a:r>
            <a:r>
              <a:rPr lang="en-US" dirty="0"/>
              <a:t>: In this example, we are going to see the scope of variables in the inner and outer block. Also, we are going to see how to refer the variables using block label.</a:t>
            </a:r>
          </a:p>
        </p:txBody>
      </p:sp>
      <p:pic>
        <p:nvPicPr>
          <p:cNvPr id="24578" name="Picture 2" descr="http://cdn.guru99.com/images/PL-SQL/110215_1221_NestedBlock3.pn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576802" y="1545465"/>
            <a:ext cx="7777811" cy="483837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8621206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PL/SQL - Transactions</a:t>
            </a:r>
            <a:br>
              <a:rPr lang="en-US" dirty="0"/>
            </a:br>
            <a:endParaRPr lang="en-US" dirty="0"/>
          </a:p>
        </p:txBody>
      </p:sp>
      <p:sp>
        <p:nvSpPr>
          <p:cNvPr id="3" name="Content Placeholder 2"/>
          <p:cNvSpPr>
            <a:spLocks noGrp="1"/>
          </p:cNvSpPr>
          <p:nvPr>
            <p:ph idx="1"/>
          </p:nvPr>
        </p:nvSpPr>
        <p:spPr/>
        <p:txBody>
          <a:bodyPr>
            <a:normAutofit lnSpcReduction="10000"/>
          </a:bodyPr>
          <a:lstStyle/>
          <a:p>
            <a:pPr algn="just"/>
            <a:r>
              <a:rPr lang="en-US" dirty="0"/>
              <a:t>A database </a:t>
            </a:r>
            <a:r>
              <a:rPr lang="en-US" b="1" dirty="0"/>
              <a:t>transaction</a:t>
            </a:r>
            <a:r>
              <a:rPr lang="en-US" dirty="0"/>
              <a:t> is an atomic unit of work that may consist of one or more related SQL statements. It is called atomic because the database modifications brought about by the SQL statements that constitute a transaction can collectively be either committed, i.e., made permanent to the database or rolled back (undone) from the database.</a:t>
            </a:r>
          </a:p>
          <a:p>
            <a:pPr algn="just"/>
            <a:r>
              <a:rPr lang="en-US" dirty="0"/>
              <a:t>A successfully executed SQL statement and a committed transaction are not same. Even if an SQL statement is executed successfully, unless the transaction containing the statement is committed, it can be rolled back and all changes made by the statement(s) can be undone.</a:t>
            </a:r>
          </a:p>
          <a:p>
            <a:endParaRPr lang="en-US" dirty="0"/>
          </a:p>
        </p:txBody>
      </p:sp>
    </p:spTree>
    <p:extLst>
      <p:ext uri="{BB962C8B-B14F-4D97-AF65-F5344CB8AC3E}">
        <p14:creationId xmlns="" xmlns:p14="http://schemas.microsoft.com/office/powerpoint/2010/main" val="24093392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Starting an Ending a Transaction</a:t>
            </a:r>
            <a:br>
              <a:rPr lang="en-US" dirty="0"/>
            </a:br>
            <a:endParaRPr lang="en-US" dirty="0"/>
          </a:p>
        </p:txBody>
      </p:sp>
      <p:sp>
        <p:nvSpPr>
          <p:cNvPr id="3" name="Content Placeholder 2"/>
          <p:cNvSpPr>
            <a:spLocks noGrp="1"/>
          </p:cNvSpPr>
          <p:nvPr>
            <p:ph idx="1"/>
          </p:nvPr>
        </p:nvSpPr>
        <p:spPr>
          <a:xfrm>
            <a:off x="354842" y="1173706"/>
            <a:ext cx="11518710" cy="5472753"/>
          </a:xfrm>
        </p:spPr>
        <p:txBody>
          <a:bodyPr>
            <a:normAutofit fontScale="85000" lnSpcReduction="20000"/>
          </a:bodyPr>
          <a:lstStyle/>
          <a:p>
            <a:pPr algn="just"/>
            <a:r>
              <a:rPr lang="en-US" dirty="0"/>
              <a:t>A transaction has a </a:t>
            </a:r>
            <a:r>
              <a:rPr lang="en-US" b="1" dirty="0"/>
              <a:t>beginning</a:t>
            </a:r>
            <a:r>
              <a:rPr lang="en-US" dirty="0"/>
              <a:t> and an </a:t>
            </a:r>
            <a:r>
              <a:rPr lang="en-US" b="1" dirty="0"/>
              <a:t>end</a:t>
            </a:r>
            <a:r>
              <a:rPr lang="en-US" dirty="0"/>
              <a:t>. A transaction starts when one of the following events take place:</a:t>
            </a:r>
          </a:p>
          <a:p>
            <a:pPr algn="just"/>
            <a:r>
              <a:rPr lang="en-US" dirty="0"/>
              <a:t>The first SQL statement is performed after connecting to the database.</a:t>
            </a:r>
          </a:p>
          <a:p>
            <a:pPr algn="just"/>
            <a:r>
              <a:rPr lang="en-US" dirty="0"/>
              <a:t>At each new SQL statement issued after a transaction is completed.</a:t>
            </a:r>
          </a:p>
          <a:p>
            <a:pPr algn="just"/>
            <a:r>
              <a:rPr lang="en-US" dirty="0"/>
              <a:t>A transaction ends when one of the following events take place:</a:t>
            </a:r>
          </a:p>
          <a:p>
            <a:pPr algn="just"/>
            <a:r>
              <a:rPr lang="en-US" dirty="0"/>
              <a:t>A COMMIT or a ROLLBACK statement is issued.</a:t>
            </a:r>
          </a:p>
          <a:p>
            <a:pPr algn="just"/>
            <a:r>
              <a:rPr lang="en-US" dirty="0"/>
              <a:t>A DDL statement, like CREATE TABLE statement, is issued; because in that case a COMMIT is automatically performed.</a:t>
            </a:r>
          </a:p>
          <a:p>
            <a:pPr algn="just"/>
            <a:r>
              <a:rPr lang="en-US" dirty="0"/>
              <a:t>A DCL statement, such as a GRANT statement, is issued; because in that case a COMMIT is automatically performed.</a:t>
            </a:r>
          </a:p>
          <a:p>
            <a:pPr algn="just"/>
            <a:r>
              <a:rPr lang="en-US" dirty="0"/>
              <a:t>User disconnects from the database.</a:t>
            </a:r>
          </a:p>
          <a:p>
            <a:pPr algn="just"/>
            <a:r>
              <a:rPr lang="en-US" dirty="0"/>
              <a:t>User exits from SQL*PLUS by issuing the EXIT command, a COMMIT is automatically performed.</a:t>
            </a:r>
          </a:p>
          <a:p>
            <a:pPr algn="just"/>
            <a:r>
              <a:rPr lang="en-US" dirty="0"/>
              <a:t>SQL*Plus terminates abnormally, a ROLLBACK is automatically performed.</a:t>
            </a:r>
          </a:p>
          <a:p>
            <a:pPr algn="just"/>
            <a:r>
              <a:rPr lang="en-US" dirty="0"/>
              <a:t>A DML statement fails; in that case a ROLLBACK is automatically performed for undoing that DML statement.</a:t>
            </a:r>
          </a:p>
          <a:p>
            <a:endParaRPr lang="en-US" dirty="0"/>
          </a:p>
        </p:txBody>
      </p:sp>
    </p:spTree>
    <p:extLst>
      <p:ext uri="{BB962C8B-B14F-4D97-AF65-F5344CB8AC3E}">
        <p14:creationId xmlns="" xmlns:p14="http://schemas.microsoft.com/office/powerpoint/2010/main" val="191538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PL/SQL Engine</a:t>
            </a:r>
            <a:br>
              <a:rPr lang="en-US" b="1" dirty="0"/>
            </a:br>
            <a:endParaRPr lang="en-US" dirty="0"/>
          </a:p>
        </p:txBody>
      </p:sp>
      <p:sp>
        <p:nvSpPr>
          <p:cNvPr id="3" name="Content Placeholder 2"/>
          <p:cNvSpPr>
            <a:spLocks noGrp="1"/>
          </p:cNvSpPr>
          <p:nvPr>
            <p:ph idx="1"/>
          </p:nvPr>
        </p:nvSpPr>
        <p:spPr/>
        <p:txBody>
          <a:bodyPr>
            <a:normAutofit lnSpcReduction="10000"/>
          </a:bodyPr>
          <a:lstStyle/>
          <a:p>
            <a:pPr algn="just"/>
            <a:r>
              <a:rPr lang="en-US" dirty="0"/>
              <a:t>PL/SQL engine is the component where the actual processing of the codes takes place.</a:t>
            </a:r>
          </a:p>
          <a:p>
            <a:pPr algn="just"/>
            <a:r>
              <a:rPr lang="en-US" dirty="0"/>
              <a:t>PL/SQL engine separates PL/SQL units and SQL part in the input (as shown in the image below).</a:t>
            </a:r>
          </a:p>
          <a:p>
            <a:pPr algn="just"/>
            <a:r>
              <a:rPr lang="en-US" dirty="0"/>
              <a:t>The separated PL/SQL units will be handled with the PL/SQL engine itself.</a:t>
            </a:r>
          </a:p>
          <a:p>
            <a:pPr algn="just"/>
            <a:r>
              <a:rPr lang="en-US" dirty="0"/>
              <a:t>The SQL part will be sent to database server where the actual interaction with database takes place.</a:t>
            </a:r>
          </a:p>
          <a:p>
            <a:pPr algn="just"/>
            <a:r>
              <a:rPr lang="en-US" dirty="0"/>
              <a:t>It can be installed in both database server and in the application server.</a:t>
            </a:r>
          </a:p>
          <a:p>
            <a:endParaRPr lang="en-US" dirty="0"/>
          </a:p>
        </p:txBody>
      </p:sp>
    </p:spTree>
    <p:extLst>
      <p:ext uri="{BB962C8B-B14F-4D97-AF65-F5344CB8AC3E}">
        <p14:creationId xmlns="" xmlns:p14="http://schemas.microsoft.com/office/powerpoint/2010/main" val="141909253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3502" y="334851"/>
            <a:ext cx="11139152" cy="5880750"/>
          </a:xfrm>
        </p:spPr>
        <p:txBody>
          <a:bodyPr>
            <a:normAutofit/>
          </a:bodyPr>
          <a:lstStyle/>
          <a:p>
            <a:r>
              <a:rPr lang="en-US" sz="3200" dirty="0"/>
              <a:t>To control transactions Oracle does not made permanent any DML statements unless you commit it. If you don’t commit the transaction and power goes off or system crashes then the transaction is roll backed.</a:t>
            </a:r>
          </a:p>
          <a:p>
            <a:r>
              <a:rPr lang="en-US" sz="3200" dirty="0"/>
              <a:t>TCL Statements available in Oracle are</a:t>
            </a:r>
          </a:p>
          <a:p>
            <a:pPr marL="0" indent="0">
              <a:buNone/>
            </a:pPr>
            <a:endParaRPr lang="en-US" sz="3200" b="1" dirty="0" smtClean="0"/>
          </a:p>
          <a:p>
            <a:r>
              <a:rPr lang="en-US" sz="3200" b="1" dirty="0" smtClean="0"/>
              <a:t>COMMIT</a:t>
            </a:r>
            <a:r>
              <a:rPr lang="en-US" sz="3200" dirty="0"/>
              <a:t>     </a:t>
            </a:r>
            <a:r>
              <a:rPr lang="en-US" sz="3200" dirty="0" smtClean="0"/>
              <a:t>:</a:t>
            </a:r>
            <a:r>
              <a:rPr lang="en-US" sz="3200" dirty="0"/>
              <a:t>    Make changes done in  transaction permanent.</a:t>
            </a:r>
            <a:br>
              <a:rPr lang="en-US" sz="3200" dirty="0"/>
            </a:br>
            <a:r>
              <a:rPr lang="en-US" sz="3200" b="1" dirty="0"/>
              <a:t>ROLLBACK  </a:t>
            </a:r>
            <a:r>
              <a:rPr lang="en-US" sz="3200" dirty="0"/>
              <a:t>:    Rollbacks the state of database to the last commit point.</a:t>
            </a:r>
            <a:br>
              <a:rPr lang="en-US" sz="3200" dirty="0"/>
            </a:br>
            <a:r>
              <a:rPr lang="en-US" sz="3200" b="1" dirty="0"/>
              <a:t>SAVEPOINT </a:t>
            </a:r>
            <a:r>
              <a:rPr lang="en-US" sz="3200" dirty="0"/>
              <a:t>:    Use to specify a point in transaction to which later you can rollback.</a:t>
            </a:r>
          </a:p>
        </p:txBody>
      </p:sp>
    </p:spTree>
    <p:extLst>
      <p:ext uri="{BB962C8B-B14F-4D97-AF65-F5344CB8AC3E}">
        <p14:creationId xmlns="" xmlns:p14="http://schemas.microsoft.com/office/powerpoint/2010/main" val="39149585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Committing a Transaction</a:t>
            </a:r>
            <a:br>
              <a:rPr lang="en-US" dirty="0"/>
            </a:br>
            <a:endParaRPr lang="en-US" dirty="0"/>
          </a:p>
        </p:txBody>
      </p:sp>
      <p:sp>
        <p:nvSpPr>
          <p:cNvPr id="3" name="Content Placeholder 2"/>
          <p:cNvSpPr>
            <a:spLocks noGrp="1"/>
          </p:cNvSpPr>
          <p:nvPr>
            <p:ph idx="1"/>
          </p:nvPr>
        </p:nvSpPr>
        <p:spPr>
          <a:xfrm>
            <a:off x="838200" y="1437157"/>
            <a:ext cx="10817180" cy="1524983"/>
          </a:xfrm>
        </p:spPr>
        <p:txBody>
          <a:bodyPr>
            <a:normAutofit fontScale="25000" lnSpcReduction="20000"/>
          </a:bodyPr>
          <a:lstStyle/>
          <a:p>
            <a:pPr algn="just"/>
            <a:r>
              <a:rPr lang="en-US" sz="14400" dirty="0"/>
              <a:t>A transaction is made permanent by issuing the SQL command COMMIT. The general syntax for the COMMIT command is</a:t>
            </a:r>
            <a:r>
              <a:rPr lang="en-US" sz="14400" dirty="0" smtClean="0"/>
              <a:t>:</a:t>
            </a:r>
          </a:p>
          <a:p>
            <a:pPr algn="just"/>
            <a:endParaRPr lang="en-US" sz="14400" dirty="0"/>
          </a:p>
          <a:p>
            <a:pPr marL="0" indent="0">
              <a:buNone/>
            </a:pPr>
            <a:r>
              <a:rPr lang="en-US" sz="14400" dirty="0" smtClean="0"/>
              <a:t>Example</a:t>
            </a:r>
          </a:p>
          <a:p>
            <a:pPr marL="0" indent="0">
              <a:buNone/>
            </a:pPr>
            <a:r>
              <a:rPr lang="en-US" sz="14400" dirty="0" smtClean="0"/>
              <a:t>insert </a:t>
            </a:r>
            <a:r>
              <a:rPr lang="en-US" sz="14400" dirty="0"/>
              <a:t>into </a:t>
            </a:r>
            <a:r>
              <a:rPr lang="en-US" sz="14400" dirty="0" err="1"/>
              <a:t>emp</a:t>
            </a:r>
            <a:r>
              <a:rPr lang="en-US" sz="14400" dirty="0"/>
              <a:t> (</a:t>
            </a:r>
            <a:r>
              <a:rPr lang="en-US" sz="14400" dirty="0" err="1"/>
              <a:t>empno,ename,sal</a:t>
            </a:r>
            <a:r>
              <a:rPr lang="en-US" sz="14400" dirty="0"/>
              <a:t>) values </a:t>
            </a:r>
            <a:r>
              <a:rPr lang="en-US" sz="14400" dirty="0" smtClean="0"/>
              <a:t>(101</a:t>
            </a:r>
            <a:r>
              <a:rPr lang="en-US" sz="14400" dirty="0"/>
              <a:t>,’Abid’,2300);</a:t>
            </a:r>
          </a:p>
          <a:p>
            <a:pPr marL="0" indent="0">
              <a:buNone/>
            </a:pPr>
            <a:r>
              <a:rPr lang="en-US" sz="14400" dirty="0"/>
              <a:t>commit;</a:t>
            </a:r>
          </a:p>
          <a:p>
            <a:pPr algn="just"/>
            <a:endParaRPr lang="en-US" dirty="0"/>
          </a:p>
        </p:txBody>
      </p:sp>
    </p:spTree>
    <p:extLst>
      <p:ext uri="{BB962C8B-B14F-4D97-AF65-F5344CB8AC3E}">
        <p14:creationId xmlns="" xmlns:p14="http://schemas.microsoft.com/office/powerpoint/2010/main" val="39783819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Rolling Back Transactions</a:t>
            </a:r>
            <a:br>
              <a:rPr lang="en-US" dirty="0" smtClean="0"/>
            </a:br>
            <a:endParaRPr lang="en-US" dirty="0"/>
          </a:p>
        </p:txBody>
      </p:sp>
      <p:sp>
        <p:nvSpPr>
          <p:cNvPr id="3" name="Content Placeholder 2"/>
          <p:cNvSpPr>
            <a:spLocks noGrp="1"/>
          </p:cNvSpPr>
          <p:nvPr>
            <p:ph idx="1"/>
          </p:nvPr>
        </p:nvSpPr>
        <p:spPr/>
        <p:txBody>
          <a:bodyPr/>
          <a:lstStyle/>
          <a:p>
            <a:r>
              <a:rPr lang="en-US" dirty="0" smtClean="0"/>
              <a:t>Changes </a:t>
            </a:r>
            <a:r>
              <a:rPr lang="en-US" dirty="0"/>
              <a:t>made to the database without COMMIT could be undone using the ROLLBACK command.</a:t>
            </a:r>
          </a:p>
          <a:p>
            <a:r>
              <a:rPr lang="en-US" dirty="0"/>
              <a:t>The general syntax for the ROLLBACK command is</a:t>
            </a:r>
            <a:r>
              <a:rPr lang="en-US" dirty="0" smtClean="0"/>
              <a:t>:</a:t>
            </a:r>
          </a:p>
          <a:p>
            <a:r>
              <a:rPr lang="en-US" dirty="0"/>
              <a:t>To rollback the changes done in a transaction give rollback statement. Rollback restore the state of the database to the last commit point.</a:t>
            </a:r>
          </a:p>
          <a:p>
            <a:pPr marL="0" indent="0">
              <a:buNone/>
            </a:pPr>
            <a:r>
              <a:rPr lang="en-US" dirty="0"/>
              <a:t>Example :</a:t>
            </a:r>
          </a:p>
          <a:p>
            <a:pPr marL="0" indent="0">
              <a:buNone/>
            </a:pPr>
            <a:r>
              <a:rPr lang="en-US" dirty="0"/>
              <a:t>delete from </a:t>
            </a:r>
            <a:r>
              <a:rPr lang="en-US" dirty="0" err="1"/>
              <a:t>emp</a:t>
            </a:r>
            <a:r>
              <a:rPr lang="en-US" dirty="0"/>
              <a:t>;</a:t>
            </a:r>
          </a:p>
          <a:p>
            <a:pPr marL="0" indent="0">
              <a:buNone/>
            </a:pPr>
            <a:r>
              <a:rPr lang="en-US" dirty="0"/>
              <a:t>rollback;          /* undo the changes */</a:t>
            </a:r>
          </a:p>
          <a:p>
            <a:endParaRPr lang="en-US" dirty="0"/>
          </a:p>
          <a:p>
            <a:endParaRPr lang="en-US" dirty="0"/>
          </a:p>
        </p:txBody>
      </p:sp>
    </p:spTree>
    <p:extLst>
      <p:ext uri="{BB962C8B-B14F-4D97-AF65-F5344CB8AC3E}">
        <p14:creationId xmlns="" xmlns:p14="http://schemas.microsoft.com/office/powerpoint/2010/main" val="23043714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197" y="59385"/>
            <a:ext cx="10515600" cy="1325563"/>
          </a:xfrm>
        </p:spPr>
        <p:txBody>
          <a:bodyPr/>
          <a:lstStyle/>
          <a:p>
            <a:r>
              <a:rPr lang="en-US" dirty="0" err="1" smtClean="0"/>
              <a:t>Savepoints</a:t>
            </a:r>
            <a:r>
              <a:rPr lang="en-US" dirty="0" smtClean="0"/>
              <a:t/>
            </a:r>
            <a:br>
              <a:rPr lang="en-US" dirty="0" smtClean="0"/>
            </a:br>
            <a:endParaRPr lang="en-US" dirty="0"/>
          </a:p>
        </p:txBody>
      </p:sp>
      <p:sp>
        <p:nvSpPr>
          <p:cNvPr id="3" name="Content Placeholder 2"/>
          <p:cNvSpPr>
            <a:spLocks noGrp="1"/>
          </p:cNvSpPr>
          <p:nvPr>
            <p:ph idx="1"/>
          </p:nvPr>
        </p:nvSpPr>
        <p:spPr>
          <a:xfrm>
            <a:off x="185671" y="856914"/>
            <a:ext cx="11431073" cy="5473052"/>
          </a:xfrm>
        </p:spPr>
        <p:txBody>
          <a:bodyPr>
            <a:normAutofit fontScale="92500" lnSpcReduction="20000"/>
          </a:bodyPr>
          <a:lstStyle/>
          <a:p>
            <a:pPr algn="just"/>
            <a:r>
              <a:rPr lang="en-US" dirty="0" err="1" smtClean="0"/>
              <a:t>Savepoints</a:t>
            </a:r>
            <a:r>
              <a:rPr lang="en-US" dirty="0" smtClean="0"/>
              <a:t> </a:t>
            </a:r>
            <a:r>
              <a:rPr lang="en-US" dirty="0"/>
              <a:t>are sort of markers that help in splitting a long transaction into smaller units by setting some checkpoints. By setting </a:t>
            </a:r>
            <a:r>
              <a:rPr lang="en-US" dirty="0" err="1"/>
              <a:t>savepoints</a:t>
            </a:r>
            <a:r>
              <a:rPr lang="en-US" dirty="0"/>
              <a:t> within a long transaction, you can roll back to a checkpoint if required. This is done by issuing the SAVEPOINT command.</a:t>
            </a:r>
          </a:p>
          <a:p>
            <a:r>
              <a:rPr lang="en-US" dirty="0" smtClean="0"/>
              <a:t>Specify </a:t>
            </a:r>
            <a:r>
              <a:rPr lang="en-US" dirty="0"/>
              <a:t>a point in a transaction to which later you can roll </a:t>
            </a:r>
            <a:r>
              <a:rPr lang="en-US" dirty="0" smtClean="0"/>
              <a:t>back.</a:t>
            </a:r>
          </a:p>
          <a:p>
            <a:pPr marL="0" indent="0">
              <a:buNone/>
            </a:pPr>
            <a:r>
              <a:rPr lang="en-US" dirty="0" smtClean="0"/>
              <a:t>Example</a:t>
            </a:r>
            <a:endParaRPr lang="en-US" dirty="0"/>
          </a:p>
          <a:p>
            <a:pPr marL="0" indent="0">
              <a:buNone/>
            </a:pPr>
            <a:r>
              <a:rPr lang="en-US" dirty="0"/>
              <a:t>insert into </a:t>
            </a:r>
            <a:r>
              <a:rPr lang="en-US" dirty="0" err="1"/>
              <a:t>emp</a:t>
            </a:r>
            <a:r>
              <a:rPr lang="en-US" dirty="0"/>
              <a:t> (</a:t>
            </a:r>
            <a:r>
              <a:rPr lang="en-US" dirty="0" err="1"/>
              <a:t>empno,ename,sal</a:t>
            </a:r>
            <a:r>
              <a:rPr lang="en-US" dirty="0"/>
              <a:t>) values (109,’Sami’,3000);</a:t>
            </a:r>
            <a:br>
              <a:rPr lang="en-US" dirty="0"/>
            </a:br>
            <a:r>
              <a:rPr lang="en-US" dirty="0" err="1"/>
              <a:t>savepoint</a:t>
            </a:r>
            <a:r>
              <a:rPr lang="en-US" dirty="0"/>
              <a:t> a</a:t>
            </a:r>
            <a:r>
              <a:rPr lang="en-US" dirty="0" smtClean="0"/>
              <a:t>;</a:t>
            </a:r>
          </a:p>
          <a:p>
            <a:pPr marL="0" indent="0">
              <a:buNone/>
            </a:pPr>
            <a:r>
              <a:rPr lang="en-US" dirty="0"/>
              <a:t/>
            </a:r>
            <a:br>
              <a:rPr lang="en-US" dirty="0"/>
            </a:br>
            <a:r>
              <a:rPr lang="en-US" dirty="0"/>
              <a:t>insert into </a:t>
            </a:r>
            <a:r>
              <a:rPr lang="en-US" dirty="0" err="1"/>
              <a:t>dept</a:t>
            </a:r>
            <a:r>
              <a:rPr lang="en-US" dirty="0"/>
              <a:t> values (10,’Sales’,’Hyd’);</a:t>
            </a:r>
            <a:br>
              <a:rPr lang="en-US" dirty="0"/>
            </a:br>
            <a:r>
              <a:rPr lang="en-US" dirty="0" err="1"/>
              <a:t>savepoint</a:t>
            </a:r>
            <a:r>
              <a:rPr lang="en-US" dirty="0"/>
              <a:t> b</a:t>
            </a:r>
            <a:r>
              <a:rPr lang="en-US" dirty="0" smtClean="0"/>
              <a:t>;</a:t>
            </a:r>
          </a:p>
          <a:p>
            <a:pPr marL="0" indent="0">
              <a:buNone/>
            </a:pPr>
            <a:r>
              <a:rPr lang="en-US" dirty="0"/>
              <a:t/>
            </a:r>
            <a:br>
              <a:rPr lang="en-US" dirty="0"/>
            </a:br>
            <a:r>
              <a:rPr lang="en-US" dirty="0" smtClean="0"/>
              <a:t>Now </a:t>
            </a:r>
            <a:r>
              <a:rPr lang="en-US" dirty="0"/>
              <a:t>if you give</a:t>
            </a:r>
          </a:p>
          <a:p>
            <a:r>
              <a:rPr lang="en-US" dirty="0"/>
              <a:t>rollback to a</a:t>
            </a:r>
            <a:r>
              <a:rPr lang="en-US" dirty="0" smtClean="0"/>
              <a:t>;</a:t>
            </a:r>
          </a:p>
          <a:p>
            <a:r>
              <a:rPr lang="en-US" dirty="0"/>
              <a:t>At this point you can commit the row inserted into </a:t>
            </a:r>
            <a:r>
              <a:rPr lang="en-US" dirty="0" err="1"/>
              <a:t>emp</a:t>
            </a:r>
            <a:r>
              <a:rPr lang="en-US" dirty="0"/>
              <a:t> table or rollback the transaction.</a:t>
            </a:r>
          </a:p>
          <a:p>
            <a:pPr algn="just"/>
            <a:endParaRPr lang="en-US" dirty="0"/>
          </a:p>
          <a:p>
            <a:pPr algn="just"/>
            <a:endParaRPr lang="en-US" dirty="0"/>
          </a:p>
        </p:txBody>
      </p:sp>
    </p:spTree>
    <p:extLst>
      <p:ext uri="{BB962C8B-B14F-4D97-AF65-F5344CB8AC3E}">
        <p14:creationId xmlns="" xmlns:p14="http://schemas.microsoft.com/office/powerpoint/2010/main" val="181967478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66670"/>
            <a:ext cx="10515600" cy="5610293"/>
          </a:xfrm>
        </p:spPr>
        <p:txBody>
          <a:bodyPr>
            <a:normAutofit lnSpcReduction="10000"/>
          </a:bodyPr>
          <a:lstStyle/>
          <a:p>
            <a:r>
              <a:rPr lang="en-US" dirty="0"/>
              <a:t>If you give</a:t>
            </a:r>
          </a:p>
          <a:p>
            <a:pPr marL="0" indent="0">
              <a:buNone/>
            </a:pPr>
            <a:r>
              <a:rPr lang="en-US" dirty="0" smtClean="0"/>
              <a:t>               rollback </a:t>
            </a:r>
            <a:r>
              <a:rPr lang="en-US" dirty="0"/>
              <a:t>to b;</a:t>
            </a:r>
          </a:p>
          <a:p>
            <a:r>
              <a:rPr lang="en-US" dirty="0"/>
              <a:t>At this point you can commit the row inserted into </a:t>
            </a:r>
            <a:r>
              <a:rPr lang="en-US" dirty="0" err="1"/>
              <a:t>dept</a:t>
            </a:r>
            <a:r>
              <a:rPr lang="en-US" dirty="0"/>
              <a:t> table and </a:t>
            </a:r>
            <a:r>
              <a:rPr lang="en-US" dirty="0" err="1"/>
              <a:t>emp</a:t>
            </a:r>
            <a:r>
              <a:rPr lang="en-US" dirty="0"/>
              <a:t> table or rollback to </a:t>
            </a:r>
            <a:r>
              <a:rPr lang="en-US" dirty="0" err="1"/>
              <a:t>savepoint</a:t>
            </a:r>
            <a:r>
              <a:rPr lang="en-US" dirty="0"/>
              <a:t> a or completely roll backed the transaction.</a:t>
            </a:r>
          </a:p>
          <a:p>
            <a:r>
              <a:rPr lang="en-US" dirty="0"/>
              <a:t>If you give</a:t>
            </a:r>
          </a:p>
          <a:p>
            <a:pPr marL="0" indent="0">
              <a:buNone/>
            </a:pPr>
            <a:r>
              <a:rPr lang="en-US" dirty="0" smtClean="0"/>
              <a:t>                   rollback</a:t>
            </a:r>
            <a:r>
              <a:rPr lang="en-US" dirty="0"/>
              <a:t>;</a:t>
            </a:r>
          </a:p>
          <a:p>
            <a:r>
              <a:rPr lang="en-US" dirty="0"/>
              <a:t>Then the whole transactions is roll backed.</a:t>
            </a:r>
          </a:p>
          <a:p>
            <a:r>
              <a:rPr lang="en-US" dirty="0"/>
              <a:t>If you give</a:t>
            </a:r>
          </a:p>
          <a:p>
            <a:pPr marL="0" indent="0">
              <a:buNone/>
            </a:pPr>
            <a:r>
              <a:rPr lang="en-US" dirty="0" smtClean="0"/>
              <a:t>                   commit</a:t>
            </a:r>
            <a:r>
              <a:rPr lang="en-US" dirty="0"/>
              <a:t>;</a:t>
            </a:r>
          </a:p>
          <a:p>
            <a:r>
              <a:rPr lang="en-US" dirty="0"/>
              <a:t>Then the whole transaction is committed and all </a:t>
            </a:r>
            <a:r>
              <a:rPr lang="en-US" dirty="0" err="1"/>
              <a:t>savepoints</a:t>
            </a:r>
            <a:r>
              <a:rPr lang="en-US" dirty="0"/>
              <a:t> are removed.</a:t>
            </a:r>
          </a:p>
          <a:p>
            <a:endParaRPr lang="en-US" dirty="0"/>
          </a:p>
        </p:txBody>
      </p:sp>
    </p:spTree>
    <p:extLst>
      <p:ext uri="{BB962C8B-B14F-4D97-AF65-F5344CB8AC3E}">
        <p14:creationId xmlns="" xmlns:p14="http://schemas.microsoft.com/office/powerpoint/2010/main" val="2072532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Database Server:</a:t>
            </a:r>
            <a:br>
              <a:rPr lang="en-US" b="1" dirty="0"/>
            </a:br>
            <a:endParaRPr lang="en-US" dirty="0"/>
          </a:p>
        </p:txBody>
      </p:sp>
      <p:sp>
        <p:nvSpPr>
          <p:cNvPr id="3" name="Content Placeholder 2"/>
          <p:cNvSpPr>
            <a:spLocks noGrp="1"/>
          </p:cNvSpPr>
          <p:nvPr>
            <p:ph idx="1"/>
          </p:nvPr>
        </p:nvSpPr>
        <p:spPr>
          <a:xfrm>
            <a:off x="529107" y="1516531"/>
            <a:ext cx="5382296" cy="4922905"/>
          </a:xfrm>
        </p:spPr>
        <p:txBody>
          <a:bodyPr>
            <a:normAutofit lnSpcReduction="10000"/>
          </a:bodyPr>
          <a:lstStyle/>
          <a:p>
            <a:pPr algn="just"/>
            <a:r>
              <a:rPr lang="en-US" dirty="0"/>
              <a:t>This is the most important component of Pl/SQL unit which stores the data.</a:t>
            </a:r>
          </a:p>
          <a:p>
            <a:pPr algn="just"/>
            <a:r>
              <a:rPr lang="en-US" dirty="0"/>
              <a:t>The PL/SQL engine uses the SQL from PL/SQL units to interact with the database server.</a:t>
            </a:r>
          </a:p>
          <a:p>
            <a:pPr algn="just"/>
            <a:r>
              <a:rPr lang="en-US" dirty="0"/>
              <a:t>It consists of SQL executor which actually parses the input SQL statements and execute the same.</a:t>
            </a:r>
          </a:p>
          <a:p>
            <a:pPr algn="just"/>
            <a:r>
              <a:rPr lang="en-US" dirty="0"/>
              <a:t>Below is the pictorial representation of Architecture of PL/SQL.</a:t>
            </a:r>
          </a:p>
          <a:p>
            <a:endParaRPr lang="en-US" dirty="0"/>
          </a:p>
        </p:txBody>
      </p:sp>
      <p:pic>
        <p:nvPicPr>
          <p:cNvPr id="1028" name="Picture 4" descr="http://cdn.guru99.com/images/PL-SQL/110215_0504_Introductio1.pn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795493" y="1027906"/>
            <a:ext cx="5810250" cy="554355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4478182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12854"/>
            <a:ext cx="10515600" cy="1325563"/>
          </a:xfrm>
        </p:spPr>
        <p:txBody>
          <a:bodyPr>
            <a:normAutofit fontScale="90000"/>
          </a:bodyPr>
          <a:lstStyle/>
          <a:p>
            <a:r>
              <a:rPr lang="en-US" dirty="0"/>
              <a:t>Features of PL/SQL</a:t>
            </a:r>
            <a:br>
              <a:rPr lang="en-US" dirty="0"/>
            </a:b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a:t>PL/SQL has the following features:</a:t>
            </a:r>
          </a:p>
          <a:p>
            <a:r>
              <a:rPr lang="en-US" dirty="0"/>
              <a:t>PL/SQL is tightly integrated with SQL.</a:t>
            </a:r>
          </a:p>
          <a:p>
            <a:r>
              <a:rPr lang="en-US" dirty="0"/>
              <a:t>It offers extensive error checking.</a:t>
            </a:r>
          </a:p>
          <a:p>
            <a:r>
              <a:rPr lang="en-US" dirty="0"/>
              <a:t>It offers numerous data types.</a:t>
            </a:r>
          </a:p>
          <a:p>
            <a:r>
              <a:rPr lang="en-US" dirty="0"/>
              <a:t>It offers a variety of programming structures.</a:t>
            </a:r>
          </a:p>
          <a:p>
            <a:r>
              <a:rPr lang="en-US" dirty="0"/>
              <a:t>It supports structured programming through functions and procedures.</a:t>
            </a:r>
          </a:p>
          <a:p>
            <a:r>
              <a:rPr lang="en-US" dirty="0"/>
              <a:t>It supports object-oriented programming.</a:t>
            </a:r>
          </a:p>
          <a:p>
            <a:r>
              <a:rPr lang="en-US" dirty="0"/>
              <a:t>It supports developing web applications and server pages.</a:t>
            </a:r>
          </a:p>
          <a:p>
            <a:endParaRPr lang="en-US" dirty="0"/>
          </a:p>
        </p:txBody>
      </p:sp>
    </p:spTree>
    <p:extLst>
      <p:ext uri="{BB962C8B-B14F-4D97-AF65-F5344CB8AC3E}">
        <p14:creationId xmlns="" xmlns:p14="http://schemas.microsoft.com/office/powerpoint/2010/main" val="2632876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normAutofit fontScale="90000"/>
          </a:bodyPr>
          <a:lstStyle/>
          <a:p>
            <a:r>
              <a:rPr lang="en-US" dirty="0"/>
              <a:t>Advantages of PL/SQL</a:t>
            </a:r>
            <a:br>
              <a:rPr lang="en-US" dirty="0"/>
            </a:br>
            <a:r>
              <a:rPr lang="en-US" dirty="0" smtClean="0"/>
              <a:t/>
            </a:r>
            <a:br>
              <a:rPr lang="en-US" dirty="0" smtClean="0"/>
            </a:br>
            <a:endParaRPr lang="en-US" dirty="0"/>
          </a:p>
        </p:txBody>
      </p:sp>
      <p:sp>
        <p:nvSpPr>
          <p:cNvPr id="3" name="Content Placeholder 2"/>
          <p:cNvSpPr>
            <a:spLocks noGrp="1"/>
          </p:cNvSpPr>
          <p:nvPr>
            <p:ph idx="1"/>
          </p:nvPr>
        </p:nvSpPr>
        <p:spPr>
          <a:xfrm>
            <a:off x="309093" y="1056068"/>
            <a:ext cx="11552349" cy="5576552"/>
          </a:xfrm>
        </p:spPr>
        <p:txBody>
          <a:bodyPr>
            <a:normAutofit fontScale="85000" lnSpcReduction="20000"/>
          </a:bodyPr>
          <a:lstStyle/>
          <a:p>
            <a:pPr algn="just"/>
            <a:r>
              <a:rPr lang="en-US" dirty="0"/>
              <a:t>PL/SQL has the following advantages:</a:t>
            </a:r>
          </a:p>
          <a:p>
            <a:pPr algn="just"/>
            <a:r>
              <a:rPr lang="en-US" dirty="0"/>
              <a:t>SQL is the standard database language and PL/SQL is strongly integrated with SQL. PL/SQL supports both static and dynamic SQL. Static SQL supports DML operations and transaction control from PL/SQL block. Dynamic SQL is SQL allows embedding DDL statements in PL/SQL blocks.</a:t>
            </a:r>
          </a:p>
          <a:p>
            <a:pPr algn="just"/>
            <a:r>
              <a:rPr lang="en-US" dirty="0"/>
              <a:t>PL/SQL allows sending an entire block of statements to the database at one time. This reduces network traffic and provides high performance for the applications.</a:t>
            </a:r>
          </a:p>
          <a:p>
            <a:pPr algn="just"/>
            <a:r>
              <a:rPr lang="en-US" dirty="0"/>
              <a:t>PL/SQL gives high productivity to programmers as it can query, transform, and update data in a database.</a:t>
            </a:r>
          </a:p>
          <a:p>
            <a:pPr algn="just"/>
            <a:r>
              <a:rPr lang="en-US" dirty="0"/>
              <a:t>PL/SQL saves time on design and debugging by strong features, such as exception handling, encapsulation, data hiding, and object-oriented data types.</a:t>
            </a:r>
          </a:p>
          <a:p>
            <a:pPr algn="just"/>
            <a:r>
              <a:rPr lang="en-US" dirty="0"/>
              <a:t>Applications written in PL/SQL are fully portable.</a:t>
            </a:r>
          </a:p>
          <a:p>
            <a:pPr algn="just"/>
            <a:r>
              <a:rPr lang="en-US" dirty="0"/>
              <a:t>PL/SQL provides high security level.</a:t>
            </a:r>
          </a:p>
          <a:p>
            <a:pPr algn="just"/>
            <a:r>
              <a:rPr lang="en-US" dirty="0"/>
              <a:t>PL/SQL provides access to predefined SQL packages.</a:t>
            </a:r>
          </a:p>
          <a:p>
            <a:pPr algn="just"/>
            <a:r>
              <a:rPr lang="en-US" dirty="0"/>
              <a:t>PL/SQL provides support for Object-Oriented Programming.</a:t>
            </a:r>
          </a:p>
          <a:p>
            <a:pPr algn="just"/>
            <a:r>
              <a:rPr lang="en-US" dirty="0"/>
              <a:t>PL/SQL provides support for Developing Web Applications and Server Pages.</a:t>
            </a:r>
          </a:p>
          <a:p>
            <a:endParaRPr lang="en-US" dirty="0"/>
          </a:p>
        </p:txBody>
      </p:sp>
    </p:spTree>
    <p:extLst>
      <p:ext uri="{BB962C8B-B14F-4D97-AF65-F5344CB8AC3E}">
        <p14:creationId xmlns="" xmlns:p14="http://schemas.microsoft.com/office/powerpoint/2010/main" val="33083503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PL/SQL</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b="1" i="1" dirty="0"/>
              <a:t>Block Structures</a:t>
            </a:r>
            <a:r>
              <a:rPr lang="en-US" b="1" dirty="0"/>
              <a:t>:</a:t>
            </a:r>
            <a:r>
              <a:rPr lang="en-US" dirty="0"/>
              <a:t> PL SQL consists of blocks of code, which can be nested within each other. Each block forms a unit of a task or a logical module. PL/SQL Blocks can be stored in the database and reused.</a:t>
            </a:r>
          </a:p>
          <a:p>
            <a:pPr algn="just"/>
            <a:r>
              <a:rPr lang="en-US" b="1" i="1" dirty="0"/>
              <a:t> Procedural Language Capability</a:t>
            </a:r>
            <a:r>
              <a:rPr lang="en-US" b="1" dirty="0"/>
              <a:t>:</a:t>
            </a:r>
            <a:r>
              <a:rPr lang="en-US" dirty="0"/>
              <a:t> PL SQL consists of procedural language constructs such as conditional statements (if else statements) and loops like (FOR loops).</a:t>
            </a:r>
          </a:p>
          <a:p>
            <a:pPr algn="just"/>
            <a:r>
              <a:rPr lang="en-US" i="1" dirty="0"/>
              <a:t> </a:t>
            </a:r>
            <a:r>
              <a:rPr lang="en-US" b="1" i="1" dirty="0"/>
              <a:t>Better Performance</a:t>
            </a:r>
            <a:r>
              <a:rPr lang="en-US" b="1" dirty="0"/>
              <a:t>:</a:t>
            </a:r>
            <a:r>
              <a:rPr lang="en-US" dirty="0"/>
              <a:t> PL SQL engine processes multiple SQL statements simultaneously as a single block, thereby reducing network traffic.</a:t>
            </a:r>
          </a:p>
          <a:p>
            <a:pPr algn="just"/>
            <a:r>
              <a:rPr lang="en-US" b="1" i="1" dirty="0" smtClean="0"/>
              <a:t>Error </a:t>
            </a:r>
            <a:r>
              <a:rPr lang="en-US" b="1" i="1" dirty="0"/>
              <a:t>Handling</a:t>
            </a:r>
            <a:r>
              <a:rPr lang="en-US" b="1" dirty="0"/>
              <a:t>:</a:t>
            </a:r>
            <a:r>
              <a:rPr lang="en-US" dirty="0"/>
              <a:t> PL/SQL handles errors or exceptions effectively during the execution of a PL/SQL program. Once an exception is caught, specific actions can be taken depending upon the type of the exception or it can be displayed to the user with a message.</a:t>
            </a:r>
          </a:p>
          <a:p>
            <a:endParaRPr lang="en-US" dirty="0"/>
          </a:p>
        </p:txBody>
      </p:sp>
    </p:spTree>
    <p:extLst>
      <p:ext uri="{BB962C8B-B14F-4D97-AF65-F5344CB8AC3E}">
        <p14:creationId xmlns="" xmlns:p14="http://schemas.microsoft.com/office/powerpoint/2010/main" val="36415713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TotalTime>
  <Words>3969</Words>
  <Application>Microsoft Office PowerPoint</Application>
  <PresentationFormat>Custom</PresentationFormat>
  <Paragraphs>496</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Unit III- Introduction to PL/SQL</vt:lpstr>
      <vt:lpstr>PL/SQL </vt:lpstr>
      <vt:lpstr>Architecture of PL/SQL  </vt:lpstr>
      <vt:lpstr>PL/SQL block: </vt:lpstr>
      <vt:lpstr>PL/SQL Engine </vt:lpstr>
      <vt:lpstr>Database Server: </vt:lpstr>
      <vt:lpstr>Features of PL/SQL  </vt:lpstr>
      <vt:lpstr>Advantages of PL/SQL  </vt:lpstr>
      <vt:lpstr>Benefits of PL/SQL</vt:lpstr>
      <vt:lpstr>Benefits of PL/SQL</vt:lpstr>
      <vt:lpstr>PL/SQL - Basic Syntax </vt:lpstr>
      <vt:lpstr>Slide 12</vt:lpstr>
      <vt:lpstr>The PL/SQL Identifiers </vt:lpstr>
      <vt:lpstr>The PL/SQL Delimiters </vt:lpstr>
      <vt:lpstr>Slide 15</vt:lpstr>
      <vt:lpstr>The PL/SQL Comments </vt:lpstr>
      <vt:lpstr>PL/SQL Program Units </vt:lpstr>
      <vt:lpstr>PL/SQL - Data Types </vt:lpstr>
      <vt:lpstr>PL/SQL Scalar Data Types and Subtypes </vt:lpstr>
      <vt:lpstr>PL/SQL Numeric Data Types and Subtypes </vt:lpstr>
      <vt:lpstr>Slide 21</vt:lpstr>
      <vt:lpstr>PL/SQL Character Data Types and Subtypes </vt:lpstr>
      <vt:lpstr>PL/SQL Boolean Data Types </vt:lpstr>
      <vt:lpstr>PL/SQL Date time and Interval Types </vt:lpstr>
      <vt:lpstr>Slide 25</vt:lpstr>
      <vt:lpstr>PL/SQL Large Object (LOB) Data Types </vt:lpstr>
      <vt:lpstr>PL/SQL - Variables </vt:lpstr>
      <vt:lpstr>Variable Declaration in PL/SQL </vt:lpstr>
      <vt:lpstr>Initializing Variables in PL/SQL </vt:lpstr>
      <vt:lpstr>Slide 30</vt:lpstr>
      <vt:lpstr>Variable Scope in PL/SQL </vt:lpstr>
      <vt:lpstr>Following example shows the usage of Local and Global variables in its simple form:</vt:lpstr>
      <vt:lpstr>PL/SQL - Constants and Literals </vt:lpstr>
      <vt:lpstr>Slide 34</vt:lpstr>
      <vt:lpstr>PL/SQL - Operators </vt:lpstr>
      <vt:lpstr>Arithmetic Operators </vt:lpstr>
      <vt:lpstr>Relational Operators </vt:lpstr>
      <vt:lpstr>Comparison Operators </vt:lpstr>
      <vt:lpstr>Logical Operators </vt:lpstr>
      <vt:lpstr>PL/SQL Operator Precedence </vt:lpstr>
      <vt:lpstr>Slide 41</vt:lpstr>
      <vt:lpstr>Sequences in PL/SQL</vt:lpstr>
      <vt:lpstr>Labels </vt:lpstr>
      <vt:lpstr>Nested Block Structure </vt:lpstr>
      <vt:lpstr>Slide 45</vt:lpstr>
      <vt:lpstr>Scopes in Nested Block </vt:lpstr>
      <vt:lpstr>Slide 47</vt:lpstr>
      <vt:lpstr>PL/SQL - Transactions </vt:lpstr>
      <vt:lpstr>Starting an Ending a Transaction </vt:lpstr>
      <vt:lpstr>Slide 50</vt:lpstr>
      <vt:lpstr>Committing a Transaction </vt:lpstr>
      <vt:lpstr>Rolling Back Transactions </vt:lpstr>
      <vt:lpstr>Savepoints </vt:lpstr>
      <vt:lpstr>Slide 54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III- Introduction to PL/SQL</dc:title>
  <dc:creator>admin</dc:creator>
  <cp:lastModifiedBy>admin</cp:lastModifiedBy>
  <cp:revision>84</cp:revision>
  <dcterms:created xsi:type="dcterms:W3CDTF">2016-07-11T12:53:30Z</dcterms:created>
  <dcterms:modified xsi:type="dcterms:W3CDTF">2016-07-22T03:45:27Z</dcterms:modified>
</cp:coreProperties>
</file>