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3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8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1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8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7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9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8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8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53A6-9807-487B-A4DE-4697E8C9A96B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881E9-89E8-4BF6-917F-B9AEEAC84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III	- 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Going Paperless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00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Once you go paperless (or as paperless as possible</a:t>
            </a:r>
            <a:r>
              <a:rPr lang="en-US" dirty="0" smtClean="0"/>
              <a:t>), </a:t>
            </a:r>
            <a:r>
              <a:rPr lang="en-US" dirty="0"/>
              <a:t>you’ll realize other benefits:</a:t>
            </a:r>
          </a:p>
          <a:p>
            <a:pPr marL="0" indent="0" algn="just">
              <a:buNone/>
            </a:pPr>
            <a:r>
              <a:rPr lang="en-US" dirty="0"/>
              <a:t>• Less time looking for lost paperwork</a:t>
            </a:r>
          </a:p>
          <a:p>
            <a:pPr marL="0" indent="0" algn="just">
              <a:buNone/>
            </a:pPr>
            <a:r>
              <a:rPr lang="en-US" dirty="0"/>
              <a:t>• The ability to access most documents in seconds</a:t>
            </a:r>
          </a:p>
          <a:p>
            <a:pPr marL="0" indent="0" algn="just">
              <a:buNone/>
            </a:pPr>
            <a:r>
              <a:rPr lang="en-US" dirty="0"/>
              <a:t>• The ability to access all your documents from home or satellite offices</a:t>
            </a:r>
          </a:p>
          <a:p>
            <a:pPr marL="0" indent="0" algn="just">
              <a:buNone/>
            </a:pPr>
            <a:r>
              <a:rPr lang="en-US" dirty="0"/>
              <a:t>• Freed-up real estate in your office as filing cabinets are moved out</a:t>
            </a:r>
          </a:p>
        </p:txBody>
      </p:sp>
    </p:spTree>
    <p:extLst>
      <p:ext uri="{BB962C8B-B14F-4D97-AF65-F5344CB8AC3E}">
        <p14:creationId xmlns:p14="http://schemas.microsoft.com/office/powerpoint/2010/main" val="320486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All you need is to scan your paperwork and save it to your network. A good scanner and </a:t>
            </a:r>
            <a:r>
              <a:rPr lang="en-US" dirty="0" smtClean="0"/>
              <a:t>a system </a:t>
            </a:r>
            <a:r>
              <a:rPr lang="en-US" dirty="0"/>
              <a:t>for storage are the keys to success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Hardware:- </a:t>
            </a:r>
            <a:r>
              <a:rPr lang="en-US" dirty="0"/>
              <a:t>The reality of today’s information documents is that most of them start out in an </a:t>
            </a:r>
            <a:r>
              <a:rPr lang="en-US" dirty="0" smtClean="0"/>
              <a:t>electronic format </a:t>
            </a:r>
            <a:r>
              <a:rPr lang="en-US" dirty="0"/>
              <a:t>and then are printed. Other than documents that have signatures on them, most </a:t>
            </a:r>
            <a:r>
              <a:rPr lang="en-US" dirty="0" smtClean="0"/>
              <a:t>are created </a:t>
            </a:r>
            <a:r>
              <a:rPr lang="en-US" dirty="0"/>
              <a:t>within spreadsheets, e-mail, word processing, or database applications. The </a:t>
            </a:r>
            <a:r>
              <a:rPr lang="en-US" dirty="0" smtClean="0"/>
              <a:t>best approach </a:t>
            </a:r>
            <a:r>
              <a:rPr lang="en-US" dirty="0"/>
              <a:t>is to try to maintain the electronic format for as long as possible, if not 100 </a:t>
            </a:r>
            <a:r>
              <a:rPr lang="en-US" dirty="0" smtClean="0"/>
              <a:t>percent of </a:t>
            </a:r>
            <a:r>
              <a:rPr lang="en-US" dirty="0"/>
              <a:t>the time.</a:t>
            </a:r>
          </a:p>
        </p:txBody>
      </p:sp>
    </p:spTree>
    <p:extLst>
      <p:ext uri="{BB962C8B-B14F-4D97-AF65-F5344CB8AC3E}">
        <p14:creationId xmlns:p14="http://schemas.microsoft.com/office/powerpoint/2010/main" val="2099357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Software:- A </a:t>
            </a:r>
            <a:r>
              <a:rPr lang="en-US" dirty="0"/>
              <a:t>good scanner should come with drivers to make it work with whatever </a:t>
            </a:r>
            <a:r>
              <a:rPr lang="en-US" dirty="0" smtClean="0"/>
              <a:t>computer systems </a:t>
            </a:r>
            <a:r>
              <a:rPr lang="en-US" dirty="0"/>
              <a:t>you have in your organization. The driver should allow for the management </a:t>
            </a:r>
            <a:r>
              <a:rPr lang="en-US" dirty="0" smtClean="0"/>
              <a:t>of the </a:t>
            </a:r>
            <a:r>
              <a:rPr lang="en-US" dirty="0"/>
              <a:t>following:</a:t>
            </a:r>
          </a:p>
          <a:p>
            <a:pPr marL="0" indent="0" algn="just">
              <a:buNone/>
            </a:pPr>
            <a:r>
              <a:rPr lang="en-US" dirty="0"/>
              <a:t>• Resolution</a:t>
            </a:r>
          </a:p>
          <a:p>
            <a:pPr marL="0" indent="0" algn="just">
              <a:buNone/>
            </a:pPr>
            <a:r>
              <a:rPr lang="en-US" dirty="0"/>
              <a:t>• Color bit depth</a:t>
            </a:r>
          </a:p>
          <a:p>
            <a:pPr marL="0" indent="0" algn="just">
              <a:buNone/>
            </a:pPr>
            <a:r>
              <a:rPr lang="en-US" dirty="0"/>
              <a:t>• File type</a:t>
            </a:r>
          </a:p>
          <a:p>
            <a:pPr marL="0" indent="0" algn="just">
              <a:buNone/>
            </a:pPr>
            <a:r>
              <a:rPr lang="en-US" dirty="0"/>
              <a:t>• Default folders</a:t>
            </a:r>
          </a:p>
        </p:txBody>
      </p:sp>
    </p:spTree>
    <p:extLst>
      <p:ext uri="{BB962C8B-B14F-4D97-AF65-F5344CB8AC3E}">
        <p14:creationId xmlns:p14="http://schemas.microsoft.com/office/powerpoint/2010/main" val="233141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PDFs:- Why </a:t>
            </a:r>
            <a:r>
              <a:rPr lang="en-US" dirty="0"/>
              <a:t>should you standardize on PDF? First of all, there’s its sheer prevalence. If you </a:t>
            </a:r>
            <a:r>
              <a:rPr lang="en-US" dirty="0" smtClean="0"/>
              <a:t>download a </a:t>
            </a:r>
            <a:r>
              <a:rPr lang="en-US" dirty="0"/>
              <a:t>document from a website, for instance, more often than not it is in the PDF format. But </a:t>
            </a:r>
            <a:r>
              <a:rPr lang="en-US" dirty="0" smtClean="0"/>
              <a:t>there are </a:t>
            </a:r>
            <a:r>
              <a:rPr lang="en-US" dirty="0"/>
              <a:t>other reasons to consider PDF for your paperless documentation needs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Open </a:t>
            </a:r>
            <a:r>
              <a:rPr lang="en-US" b="1" dirty="0" smtClean="0"/>
              <a:t>format: </a:t>
            </a:r>
            <a:r>
              <a:rPr lang="en-US" dirty="0"/>
              <a:t>Adobe has submitted the PDF format to the ISO to have it </a:t>
            </a:r>
            <a:r>
              <a:rPr lang="en-US" dirty="0" smtClean="0"/>
              <a:t>formally declared </a:t>
            </a:r>
            <a:r>
              <a:rPr lang="en-US" dirty="0"/>
              <a:t>a standard.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smtClean="0"/>
              <a:t>Multiplatform: </a:t>
            </a:r>
            <a:r>
              <a:rPr lang="en-US" dirty="0"/>
              <a:t>PDF files are viewable on Windows, Mac, Unix/Linux, and </a:t>
            </a:r>
            <a:r>
              <a:rPr lang="en-US" dirty="0" smtClean="0"/>
              <a:t>many mobile </a:t>
            </a:r>
            <a:r>
              <a:rPr lang="en-US" dirty="0"/>
              <a:t>platforms.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smtClean="0"/>
              <a:t>Accuracy: </a:t>
            </a:r>
            <a:r>
              <a:rPr lang="en-US" dirty="0"/>
              <a:t>Adobe PDF files look just like their paper counterparts. You can also </a:t>
            </a:r>
            <a:r>
              <a:rPr lang="en-US" dirty="0" smtClean="0"/>
              <a:t>add a </a:t>
            </a:r>
            <a:r>
              <a:rPr lang="en-US" dirty="0"/>
              <a:t>layer of digitized text for easy searching.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smtClean="0"/>
              <a:t>Security: </a:t>
            </a:r>
            <a:r>
              <a:rPr lang="en-US" dirty="0"/>
              <a:t>PDFs can be digitally signed and password-protected to ensure </a:t>
            </a:r>
            <a:r>
              <a:rPr lang="en-US" dirty="0" smtClean="0"/>
              <a:t>only those </a:t>
            </a:r>
            <a:r>
              <a:rPr lang="en-US" dirty="0"/>
              <a:t>with the proper security credentials can open the file.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Searchable </a:t>
            </a:r>
            <a:r>
              <a:rPr lang="en-US" b="1" dirty="0" smtClean="0"/>
              <a:t>text: </a:t>
            </a:r>
            <a:r>
              <a:rPr lang="en-US" dirty="0"/>
              <a:t>Text can be searched within a PDF file for easy </a:t>
            </a:r>
            <a:r>
              <a:rPr lang="en-US" dirty="0" smtClean="0"/>
              <a:t>information location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5386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Work </a:t>
            </a:r>
            <a:r>
              <a:rPr lang="en-US" dirty="0" smtClean="0"/>
              <a:t>Smart: - </a:t>
            </a:r>
          </a:p>
          <a:p>
            <a:pPr marL="0" indent="0" algn="just">
              <a:buNone/>
            </a:pPr>
            <a:r>
              <a:rPr lang="en-US" b="1" dirty="0"/>
              <a:t>Be </a:t>
            </a:r>
            <a:r>
              <a:rPr lang="en-US" b="1" dirty="0" smtClean="0"/>
              <a:t>realistic: </a:t>
            </a:r>
            <a:r>
              <a:rPr lang="en-US" dirty="0"/>
              <a:t>Look at your documents and decide which ones you really need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Naming </a:t>
            </a:r>
            <a:r>
              <a:rPr lang="en-US" dirty="0"/>
              <a:t>Each document should be labeled as descriptively as possible as soon </a:t>
            </a:r>
            <a:r>
              <a:rPr lang="en-US" dirty="0" smtClean="0"/>
              <a:t>as you </a:t>
            </a:r>
            <a:r>
              <a:rPr lang="en-US" dirty="0"/>
              <a:t>scan it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Set up a filing </a:t>
            </a:r>
            <a:r>
              <a:rPr lang="en-US" b="1" dirty="0" smtClean="0"/>
              <a:t>system: </a:t>
            </a:r>
            <a:r>
              <a:rPr lang="en-US" dirty="0"/>
              <a:t>Other people will need to use it, too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Shredding and recycling </a:t>
            </a:r>
            <a:r>
              <a:rPr lang="en-US" dirty="0"/>
              <a:t>Once you’ve scanned your documents, figure out </a:t>
            </a:r>
            <a:r>
              <a:rPr lang="en-US" dirty="0" smtClean="0"/>
              <a:t>what needs </a:t>
            </a:r>
            <a:r>
              <a:rPr lang="en-US" dirty="0"/>
              <a:t>to be shredded, and what needs to be kept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Know your limits </a:t>
            </a:r>
            <a:r>
              <a:rPr lang="en-US" dirty="0"/>
              <a:t>Remember what we said earlier about going paperless not </a:t>
            </a:r>
            <a:r>
              <a:rPr lang="en-US" dirty="0" smtClean="0"/>
              <a:t>being an </a:t>
            </a:r>
            <a:r>
              <a:rPr lang="en-US" dirty="0"/>
              <a:t>overnight thing?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6314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Faxing</a:t>
            </a:r>
          </a:p>
          <a:p>
            <a:pPr algn="just"/>
            <a:r>
              <a:rPr lang="en-US" dirty="0"/>
              <a:t>Of course, receiving incoming faxes is also a source of paper. Even worse, you never </a:t>
            </a:r>
            <a:r>
              <a:rPr lang="en-US" dirty="0" smtClean="0"/>
              <a:t>know who </a:t>
            </a:r>
            <a:r>
              <a:rPr lang="en-US" dirty="0"/>
              <a:t>is going to be sending what, and you never know if it’s something you want to </a:t>
            </a:r>
            <a:r>
              <a:rPr lang="en-US" dirty="0" smtClean="0"/>
              <a:t>keep. There </a:t>
            </a:r>
            <a:r>
              <a:rPr lang="en-US" dirty="0"/>
              <a:t>are a number of applications and services to which you can subscribe that </a:t>
            </a:r>
            <a:r>
              <a:rPr lang="en-US" dirty="0" smtClean="0"/>
              <a:t>will automatically </a:t>
            </a:r>
            <a:r>
              <a:rPr lang="en-US" dirty="0"/>
              <a:t>take whatever is being faxed, convert it to an e-mail, and send it to you.</a:t>
            </a:r>
          </a:p>
        </p:txBody>
      </p:sp>
    </p:spTree>
    <p:extLst>
      <p:ext uri="{BB962C8B-B14F-4D97-AF65-F5344CB8AC3E}">
        <p14:creationId xmlns:p14="http://schemas.microsoft.com/office/powerpoint/2010/main" val="188861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Paperless Billing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04924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65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Handheld Computers vs. the Clipboard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As industry has been moving to a paperless environment, all those people we </a:t>
            </a:r>
            <a:r>
              <a:rPr lang="en-US" dirty="0" smtClean="0"/>
              <a:t>associate with </a:t>
            </a:r>
            <a:r>
              <a:rPr lang="en-US" dirty="0"/>
              <a:t>clipboards are going high tech. They’re replacing those clipboards and piles of </a:t>
            </a:r>
            <a:r>
              <a:rPr lang="en-US" dirty="0" smtClean="0"/>
              <a:t>paper with </a:t>
            </a:r>
            <a:r>
              <a:rPr lang="en-US" dirty="0"/>
              <a:t>personal digital assistants (PDAs) and tablet PCs. Some waitresses don’t even </a:t>
            </a:r>
            <a:r>
              <a:rPr lang="en-US" dirty="0" smtClean="0"/>
              <a:t>write your </a:t>
            </a:r>
            <a:r>
              <a:rPr lang="en-US" dirty="0"/>
              <a:t>order down on a pad of paper anymore. They write your order on a PDA, </a:t>
            </a:r>
            <a:r>
              <a:rPr lang="en-US" dirty="0" smtClean="0"/>
              <a:t>which transmits </a:t>
            </a:r>
            <a:r>
              <a:rPr lang="en-US" dirty="0"/>
              <a:t>it straight back to the kitchen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PDAs: - PDAs </a:t>
            </a:r>
            <a:r>
              <a:rPr lang="en-US" dirty="0"/>
              <a:t>are small, handheld computers with touch screens that allow you to enter information</a:t>
            </a:r>
            <a:r>
              <a:rPr lang="en-US" dirty="0" smtClean="0"/>
              <a:t>. They </a:t>
            </a:r>
            <a:r>
              <a:rPr lang="en-US" dirty="0"/>
              <a:t>also have memory card slots for data storage, and a wireless connection (</a:t>
            </a:r>
            <a:r>
              <a:rPr lang="en-US" dirty="0" smtClean="0"/>
              <a:t>usually infrared</a:t>
            </a:r>
            <a:r>
              <a:rPr lang="en-US" dirty="0"/>
              <a:t>, Bluetooth, </a:t>
            </a:r>
            <a:r>
              <a:rPr lang="en-US" dirty="0" err="1"/>
              <a:t>WiFi</a:t>
            </a:r>
            <a:r>
              <a:rPr lang="en-US" dirty="0"/>
              <a:t>, or a combination).</a:t>
            </a:r>
          </a:p>
        </p:txBody>
      </p:sp>
    </p:spTree>
    <p:extLst>
      <p:ext uri="{BB962C8B-B14F-4D97-AF65-F5344CB8AC3E}">
        <p14:creationId xmlns:p14="http://schemas.microsoft.com/office/powerpoint/2010/main" val="1383990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Tablet </a:t>
            </a:r>
            <a:r>
              <a:rPr lang="en-US" dirty="0" smtClean="0"/>
              <a:t>PCs:- Tablet </a:t>
            </a:r>
            <a:r>
              <a:rPr lang="en-US" dirty="0"/>
              <a:t>PCs are a hybrid between a laptop and a PDA. Tablet PCs are similar to laptops </a:t>
            </a:r>
            <a:r>
              <a:rPr lang="en-US" dirty="0" smtClean="0"/>
              <a:t>in size </a:t>
            </a:r>
            <a:r>
              <a:rPr lang="en-US" dirty="0"/>
              <a:t>(albeit a bit smaller), and users typically interact with them as they would a </a:t>
            </a:r>
            <a:r>
              <a:rPr lang="en-US" dirty="0" smtClean="0"/>
              <a:t>PDA—by entering </a:t>
            </a:r>
            <a:r>
              <a:rPr lang="en-US" dirty="0"/>
              <a:t>data on a touch-sensitive screen.</a:t>
            </a:r>
          </a:p>
        </p:txBody>
      </p:sp>
    </p:spTree>
    <p:extLst>
      <p:ext uri="{BB962C8B-B14F-4D97-AF65-F5344CB8AC3E}">
        <p14:creationId xmlns:p14="http://schemas.microsoft.com/office/powerpoint/2010/main" val="2328567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Cisco and IBM have introduced their </a:t>
            </a:r>
            <a:r>
              <a:rPr lang="en-US" dirty="0" smtClean="0"/>
              <a:t>own visions </a:t>
            </a:r>
            <a:r>
              <a:rPr lang="en-US" dirty="0"/>
              <a:t>for a comprehensive communications system in an organization. This </a:t>
            </a:r>
            <a:r>
              <a:rPr lang="en-US" dirty="0" smtClean="0"/>
              <a:t>system has </a:t>
            </a:r>
            <a:r>
              <a:rPr lang="en-US" dirty="0"/>
              <a:t>come under the blanket term </a:t>
            </a:r>
            <a:r>
              <a:rPr lang="en-US" i="1" dirty="0"/>
              <a:t>Unified Communications</a:t>
            </a:r>
            <a:r>
              <a:rPr lang="en-US" dirty="0"/>
              <a:t>. In this model, all types </a:t>
            </a:r>
            <a:r>
              <a:rPr lang="en-US" dirty="0" smtClean="0"/>
              <a:t>of communication—phone</a:t>
            </a:r>
            <a:r>
              <a:rPr lang="en-US" dirty="0"/>
              <a:t>, messaging, e-mail, faxes, and so on—are maintained so </a:t>
            </a:r>
            <a:r>
              <a:rPr lang="en-US" dirty="0" smtClean="0"/>
              <a:t>that </a:t>
            </a:r>
            <a:r>
              <a:rPr lang="en-US" dirty="0"/>
              <a:t>they can be sent around the office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New </a:t>
            </a:r>
            <a:r>
              <a:rPr lang="en-US" dirty="0" smtClean="0"/>
              <a:t>Phones</a:t>
            </a:r>
          </a:p>
          <a:p>
            <a:pPr algn="just"/>
            <a:r>
              <a:rPr lang="en-US" dirty="0"/>
              <a:t>Using the </a:t>
            </a:r>
            <a:r>
              <a:rPr lang="en-US" dirty="0" smtClean="0"/>
              <a:t>Internet</a:t>
            </a:r>
          </a:p>
          <a:p>
            <a:pPr algn="just"/>
            <a:r>
              <a:rPr lang="en-US" dirty="0"/>
              <a:t>Intranets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8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It costs a lot of money to print a bill and mail it (even more if it’s 300 pages long </a:t>
            </a:r>
            <a:r>
              <a:rPr lang="en-US" dirty="0" smtClean="0"/>
              <a:t>and shipped </a:t>
            </a:r>
            <a:r>
              <a:rPr lang="en-US" dirty="0"/>
              <a:t>in a cardboard box). But many businesses still use that method, because </a:t>
            </a:r>
            <a:r>
              <a:rPr lang="en-US" dirty="0" smtClean="0"/>
              <a:t>they simply </a:t>
            </a:r>
            <a:r>
              <a:rPr lang="en-US" dirty="0"/>
              <a:t>don’t want to change. Paperless billing doesn’t just save your organization lots </a:t>
            </a:r>
            <a:r>
              <a:rPr lang="en-US" dirty="0" smtClean="0"/>
              <a:t>of money—it’s </a:t>
            </a:r>
            <a:r>
              <a:rPr lang="en-US" dirty="0"/>
              <a:t>environmentally conscious as well. If your organization can go paperless, </a:t>
            </a:r>
            <a:r>
              <a:rPr lang="en-US" dirty="0" smtClean="0"/>
              <a:t>the change </a:t>
            </a:r>
            <a:r>
              <a:rPr lang="en-US" dirty="0"/>
              <a:t>will save trees and </a:t>
            </a:r>
            <a:r>
              <a:rPr lang="en-US" dirty="0" smtClean="0"/>
              <a:t>money. Being </a:t>
            </a:r>
            <a:r>
              <a:rPr lang="en-US" dirty="0"/>
              <a:t>completely paperless might be a pipe dream. People just like to hold paper. </a:t>
            </a:r>
            <a:r>
              <a:rPr lang="en-US" dirty="0" smtClean="0"/>
              <a:t>That’s why </a:t>
            </a:r>
            <a:r>
              <a:rPr lang="en-US" dirty="0"/>
              <a:t>newspapers and magazines—despite having a web presence—are still printed </a:t>
            </a:r>
            <a:r>
              <a:rPr lang="en-US" dirty="0" smtClean="0"/>
              <a:t>and sold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06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</a:t>
            </a:r>
            <a:r>
              <a:rPr lang="en-US" dirty="0" smtClean="0"/>
              <a:t>Include in Intranet?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• Often-used documents, templates, and proposals that can help prepare a project</a:t>
            </a:r>
          </a:p>
          <a:p>
            <a:pPr marL="0" indent="0" algn="just">
              <a:buNone/>
            </a:pPr>
            <a:r>
              <a:rPr lang="en-US" dirty="0"/>
              <a:t>• Frequently asked questions about the organization</a:t>
            </a:r>
          </a:p>
          <a:p>
            <a:pPr marL="0" indent="0" algn="just">
              <a:buNone/>
            </a:pPr>
            <a:r>
              <a:rPr lang="en-US" dirty="0"/>
              <a:t>• Company bulletin board, where employees can share messages</a:t>
            </a:r>
          </a:p>
          <a:p>
            <a:pPr marL="0" indent="0" algn="just">
              <a:buNone/>
            </a:pPr>
            <a:r>
              <a:rPr lang="en-US" dirty="0"/>
              <a:t>• CEO blog, to serve as an informational line to the organization</a:t>
            </a:r>
          </a:p>
          <a:p>
            <a:pPr marL="0" indent="0" algn="just">
              <a:buNone/>
            </a:pPr>
            <a:r>
              <a:rPr lang="en-US" dirty="0"/>
              <a:t>• Staff directory, including personal skills (for example, Sally Johnson plays the banjo)</a:t>
            </a:r>
          </a:p>
          <a:p>
            <a:pPr marL="0" indent="0" algn="just">
              <a:buNone/>
            </a:pPr>
            <a:r>
              <a:rPr lang="en-US" dirty="0"/>
              <a:t>• Company calendar, with employee birthdays and upcoming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14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You </a:t>
            </a:r>
            <a:r>
              <a:rPr lang="en-US" sz="3600" dirty="0" smtClean="0"/>
              <a:t>also need </a:t>
            </a:r>
            <a:r>
              <a:rPr lang="en-US" sz="3600" dirty="0"/>
              <a:t>to think about the following: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Security</a:t>
            </a:r>
          </a:p>
          <a:p>
            <a:r>
              <a:rPr lang="en-US" b="1" dirty="0" smtClean="0"/>
              <a:t>Usability</a:t>
            </a:r>
          </a:p>
          <a:p>
            <a:r>
              <a:rPr lang="en-US" b="1" dirty="0"/>
              <a:t>Publishing </a:t>
            </a:r>
            <a:r>
              <a:rPr lang="en-US" b="1" dirty="0" smtClean="0"/>
              <a:t>rights</a:t>
            </a:r>
          </a:p>
          <a:p>
            <a:r>
              <a:rPr lang="en-US" b="1" dirty="0" smtClean="0"/>
              <a:t>Ownership</a:t>
            </a:r>
          </a:p>
          <a:p>
            <a:r>
              <a:rPr lang="en-US" b="1" dirty="0"/>
              <a:t>Backup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9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Intranet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Parts:- You’ll </a:t>
            </a:r>
            <a:r>
              <a:rPr lang="en-US" dirty="0"/>
              <a:t>need the following four </a:t>
            </a:r>
            <a:r>
              <a:rPr lang="en-US" dirty="0" smtClean="0"/>
              <a:t>components </a:t>
            </a:r>
            <a:r>
              <a:rPr lang="en-US" dirty="0"/>
              <a:t>for your intranet</a:t>
            </a:r>
            <a:r>
              <a:rPr lang="en-US" dirty="0" smtClean="0"/>
              <a:t>,</a:t>
            </a:r>
          </a:p>
          <a:p>
            <a:r>
              <a:rPr lang="en-US" b="1" dirty="0"/>
              <a:t>Local area network (LAN</a:t>
            </a:r>
            <a:r>
              <a:rPr lang="en-US" b="1" dirty="0" smtClean="0"/>
              <a:t>)</a:t>
            </a:r>
          </a:p>
          <a:p>
            <a:r>
              <a:rPr lang="en-US" b="1" dirty="0"/>
              <a:t>Web </a:t>
            </a:r>
            <a:r>
              <a:rPr lang="en-US" b="1" dirty="0" smtClean="0"/>
              <a:t>server (</a:t>
            </a:r>
            <a:r>
              <a:rPr lang="en-US" dirty="0"/>
              <a:t>Internet service provider (ISP</a:t>
            </a:r>
            <a:r>
              <a:rPr lang="en-US" dirty="0" smtClean="0"/>
              <a:t>)</a:t>
            </a:r>
            <a:r>
              <a:rPr lang="en-US" b="1" dirty="0" smtClean="0"/>
              <a:t>)</a:t>
            </a:r>
          </a:p>
          <a:p>
            <a:r>
              <a:rPr lang="en-US" b="1" dirty="0"/>
              <a:t>Web browsers on client </a:t>
            </a:r>
            <a:r>
              <a:rPr lang="en-US" b="1" dirty="0" smtClean="0"/>
              <a:t>PCs</a:t>
            </a:r>
          </a:p>
          <a:p>
            <a:r>
              <a:rPr lang="en-US" b="1" dirty="0"/>
              <a:t>Web page development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41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772400" cy="629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41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 Management </a:t>
            </a:r>
            <a:r>
              <a:rPr lang="en-US" dirty="0" smtClean="0"/>
              <a:t>Systems: Drupal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/>
              <a:t>CMS facilitates the following:</a:t>
            </a:r>
          </a:p>
          <a:p>
            <a:pPr marL="0" indent="0" algn="just">
              <a:buNone/>
            </a:pPr>
            <a:r>
              <a:rPr lang="en-US" dirty="0"/>
              <a:t>• Addition of new content</a:t>
            </a:r>
          </a:p>
          <a:p>
            <a:pPr marL="0" indent="0" algn="just">
              <a:buNone/>
            </a:pPr>
            <a:r>
              <a:rPr lang="en-US" dirty="0"/>
              <a:t>• Removal of old content</a:t>
            </a:r>
          </a:p>
          <a:p>
            <a:pPr marL="0" indent="0" algn="just">
              <a:buNone/>
            </a:pPr>
            <a:r>
              <a:rPr lang="en-US" dirty="0"/>
              <a:t>• Better organization of the data on the site</a:t>
            </a:r>
          </a:p>
          <a:p>
            <a:pPr marL="0" indent="0" algn="just">
              <a:buNone/>
            </a:pPr>
            <a:r>
              <a:rPr lang="en-US" dirty="0"/>
              <a:t>• Managing text, articles, documents, files, and other communications</a:t>
            </a:r>
          </a:p>
          <a:p>
            <a:pPr marL="0" indent="0" algn="just">
              <a:buNone/>
            </a:pPr>
            <a:r>
              <a:rPr lang="en-US" dirty="0"/>
              <a:t>• Managing images and other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33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Microsoft Office SharePoint Server </a:t>
            </a:r>
            <a:r>
              <a:rPr lang="en-US" dirty="0" smtClean="0"/>
              <a:t>2007 --- CMS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Features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/>
              <a:t>The ability to control </a:t>
            </a:r>
            <a:r>
              <a:rPr lang="en-US" b="1" dirty="0" smtClean="0"/>
              <a:t>access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/>
              <a:t>Central </a:t>
            </a:r>
            <a:r>
              <a:rPr lang="en-US" b="1" dirty="0" smtClean="0"/>
              <a:t>management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/>
              <a:t>Content </a:t>
            </a:r>
            <a:r>
              <a:rPr lang="en-US" b="1" dirty="0" smtClean="0"/>
              <a:t>management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/>
              <a:t>Work across the </a:t>
            </a:r>
            <a:r>
              <a:rPr lang="en-US" b="1" dirty="0" smtClean="0"/>
              <a:t>organization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Better Business </a:t>
            </a:r>
            <a:r>
              <a:rPr lang="en-US" dirty="0" smtClean="0"/>
              <a:t>Operations : </a:t>
            </a:r>
            <a:r>
              <a:rPr lang="en-US" b="1" dirty="0"/>
              <a:t>Search </a:t>
            </a:r>
            <a:r>
              <a:rPr lang="en-US" b="1" dirty="0" smtClean="0"/>
              <a:t>features,</a:t>
            </a:r>
            <a:r>
              <a:rPr lang="en-US" b="1" dirty="0"/>
              <a:t> Security-minded </a:t>
            </a:r>
            <a:r>
              <a:rPr lang="en-US" b="1" dirty="0" smtClean="0"/>
              <a:t>sharing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Collaboration: </a:t>
            </a:r>
            <a:r>
              <a:rPr lang="en-US" b="1" dirty="0"/>
              <a:t>The ability to integrate partner </a:t>
            </a:r>
            <a:r>
              <a:rPr lang="en-US" b="1" dirty="0" smtClean="0"/>
              <a:t>data, </a:t>
            </a:r>
            <a:r>
              <a:rPr lang="en-US" b="1" dirty="0"/>
              <a:t>The ability to work </a:t>
            </a:r>
            <a:r>
              <a:rPr lang="en-US" b="1" dirty="0" smtClean="0"/>
              <a:t>remotely, </a:t>
            </a:r>
            <a:r>
              <a:rPr lang="en-US" b="1" dirty="0"/>
              <a:t>Personalization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25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</a:t>
            </a:r>
            <a:r>
              <a:rPr lang="en-US" dirty="0" err="1"/>
              <a:t>MySite</a:t>
            </a:r>
            <a:r>
              <a:rPr lang="en-US" dirty="0"/>
              <a:t> feature of MOSS allows users to create a site so they can store, present, view</a:t>
            </a:r>
            <a:r>
              <a:rPr lang="en-US" dirty="0" smtClean="0"/>
              <a:t>, and </a:t>
            </a:r>
            <a:r>
              <a:rPr lang="en-US" dirty="0"/>
              <a:t>manage content. The sites can be used to present business information about the user</a:t>
            </a:r>
            <a:r>
              <a:rPr lang="en-US" dirty="0" smtClean="0"/>
              <a:t>, including </a:t>
            </a:r>
            <a:r>
              <a:rPr lang="en-US" dirty="0"/>
              <a:t>skills, roles, colleagues, managers, work groups, and so forth.</a:t>
            </a:r>
          </a:p>
          <a:p>
            <a:pPr algn="just"/>
            <a:r>
              <a:rPr lang="en-US" dirty="0" err="1"/>
              <a:t>MySite</a:t>
            </a:r>
            <a:r>
              <a:rPr lang="en-US" dirty="0"/>
              <a:t> includes a public view and a private view. Privacy settings allow a user </a:t>
            </a:r>
            <a:r>
              <a:rPr lang="en-US" dirty="0" smtClean="0"/>
              <a:t>to establish </a:t>
            </a:r>
            <a:r>
              <a:rPr lang="en-US" dirty="0"/>
              <a:t>whether their colleagues, manager, or everyone in the organization can see </a:t>
            </a:r>
            <a:r>
              <a:rPr lang="en-US" dirty="0" smtClean="0"/>
              <a:t>their information</a:t>
            </a:r>
            <a:r>
              <a:rPr lang="en-US" dirty="0"/>
              <a:t>. The information that can be viewed includes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1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Workspaces</a:t>
            </a:r>
          </a:p>
          <a:p>
            <a:r>
              <a:rPr lang="en-US" b="1" dirty="0" err="1" smtClean="0"/>
              <a:t>MyLinks</a:t>
            </a:r>
            <a:endParaRPr lang="en-US" b="1" dirty="0" smtClean="0"/>
          </a:p>
          <a:p>
            <a:r>
              <a:rPr lang="en-US" b="1" dirty="0"/>
              <a:t>Personalization </a:t>
            </a:r>
            <a:r>
              <a:rPr lang="en-US" b="1" dirty="0" smtClean="0"/>
              <a:t>sites</a:t>
            </a:r>
          </a:p>
          <a:p>
            <a:r>
              <a:rPr lang="en-US" b="1" dirty="0"/>
              <a:t>Colleague </a:t>
            </a:r>
            <a:r>
              <a:rPr lang="en-US" b="1" dirty="0" smtClean="0"/>
              <a:t>Tracker</a:t>
            </a:r>
          </a:p>
          <a:p>
            <a:r>
              <a:rPr lang="en-US" b="1" dirty="0"/>
              <a:t>Outlook </a:t>
            </a:r>
            <a:r>
              <a:rPr lang="en-US" b="1" dirty="0" smtClean="0"/>
              <a:t>e-mail</a:t>
            </a:r>
          </a:p>
          <a:p>
            <a:r>
              <a:rPr lang="en-US" b="1" dirty="0"/>
              <a:t>Distribution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75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Data Interchange (EDI)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It is also becoming more prevalent for organizations to manage their supply chains or </a:t>
            </a:r>
            <a:r>
              <a:rPr lang="en-US" dirty="0" smtClean="0"/>
              <a:t>deal with </a:t>
            </a:r>
            <a:r>
              <a:rPr lang="en-US" dirty="0"/>
              <a:t>vendors and other companies using Electronic Data Interchange (EDI). EDI </a:t>
            </a:r>
            <a:r>
              <a:rPr lang="en-US" dirty="0" smtClean="0"/>
              <a:t>allows businesses</a:t>
            </a:r>
            <a:r>
              <a:rPr lang="en-US" dirty="0"/>
              <a:t>, governmental entities, and other organizations a way to exchange </a:t>
            </a:r>
            <a:r>
              <a:rPr lang="en-US" dirty="0" smtClean="0"/>
              <a:t>entire documents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EDI allows the electronic exchange of business documents, such as purchase </a:t>
            </a:r>
            <a:r>
              <a:rPr lang="en-US" dirty="0" smtClean="0"/>
              <a:t>orders, invoices</a:t>
            </a:r>
            <a:r>
              <a:rPr lang="en-US" dirty="0"/>
              <a:t>, ship notices, and </a:t>
            </a:r>
            <a:r>
              <a:rPr lang="en-US" dirty="0" smtClean="0"/>
              <a:t>over </a:t>
            </a:r>
            <a:r>
              <a:rPr lang="en-US" dirty="0"/>
              <a:t>250 others in a standardized format. Here are some of </a:t>
            </a:r>
            <a:r>
              <a:rPr lang="en-US" dirty="0" smtClean="0"/>
              <a:t>the benefits </a:t>
            </a:r>
            <a:r>
              <a:rPr lang="en-US" dirty="0"/>
              <a:t>to using EDI:</a:t>
            </a:r>
          </a:p>
          <a:p>
            <a:pPr marL="0" indent="0" algn="just">
              <a:buNone/>
            </a:pPr>
            <a:r>
              <a:rPr lang="en-US" dirty="0"/>
              <a:t>• Significant savings with lower EDI costs</a:t>
            </a:r>
          </a:p>
          <a:p>
            <a:pPr marL="0" indent="0" algn="just">
              <a:buNone/>
            </a:pPr>
            <a:r>
              <a:rPr lang="en-US" dirty="0"/>
              <a:t>• Increased staff efficiency</a:t>
            </a:r>
          </a:p>
          <a:p>
            <a:pPr marL="0" indent="0" algn="just">
              <a:buNone/>
            </a:pPr>
            <a:r>
              <a:rPr lang="en-US" dirty="0"/>
              <a:t>• A secure environment</a:t>
            </a:r>
          </a:p>
          <a:p>
            <a:pPr marL="0" indent="0" algn="just">
              <a:buNone/>
            </a:pPr>
            <a:r>
              <a:rPr lang="en-US" dirty="0"/>
              <a:t>• Increased efficiency through the ability to send and receive any type of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87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2" y="1371600"/>
            <a:ext cx="857319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88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The </a:t>
            </a:r>
            <a:r>
              <a:rPr lang="en-US" b="1" dirty="0" smtClean="0"/>
              <a:t>Environment: </a:t>
            </a:r>
            <a:r>
              <a:rPr lang="en-US" dirty="0"/>
              <a:t>Losing trees and forest land isn’t the only problem. The process of deforestation </a:t>
            </a:r>
            <a:r>
              <a:rPr lang="en-US" dirty="0" smtClean="0"/>
              <a:t>has released </a:t>
            </a:r>
            <a:r>
              <a:rPr lang="en-US" dirty="0"/>
              <a:t>about 120 billion tons of carbon dioxide (CO2) into the atmosphere. Also, 3 </a:t>
            </a:r>
            <a:r>
              <a:rPr lang="en-US" dirty="0" smtClean="0"/>
              <a:t>million tons </a:t>
            </a:r>
            <a:r>
              <a:rPr lang="en-US" dirty="0"/>
              <a:t>of chlorine are used each year to bleach paper. Chlorine is a major source of </a:t>
            </a:r>
            <a:r>
              <a:rPr lang="en-US" dirty="0" smtClean="0"/>
              <a:t>the carcinogen </a:t>
            </a:r>
            <a:r>
              <a:rPr lang="en-US" dirty="0"/>
              <a:t>dioxin, which is regularly dumped into rivers and streams as waste water.</a:t>
            </a:r>
          </a:p>
        </p:txBody>
      </p:sp>
    </p:spTree>
    <p:extLst>
      <p:ext uri="{BB962C8B-B14F-4D97-AF65-F5344CB8AC3E}">
        <p14:creationId xmlns:p14="http://schemas.microsoft.com/office/powerpoint/2010/main" val="2972421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EDI uses technologies such as Extensible Markup Language (XML) and the World </a:t>
            </a:r>
            <a:r>
              <a:rPr lang="en-US" dirty="0" smtClean="0"/>
              <a:t>Wide Web </a:t>
            </a:r>
            <a:r>
              <a:rPr lang="en-US" dirty="0"/>
              <a:t>to function. The EDI format is used more for e-commerce transactions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Value Added </a:t>
            </a:r>
            <a:r>
              <a:rPr lang="en-US" b="1" dirty="0" smtClean="0"/>
              <a:t>Networks:- </a:t>
            </a:r>
            <a:endParaRPr lang="en-US" b="1" dirty="0"/>
          </a:p>
          <a:p>
            <a:pPr algn="just"/>
            <a:r>
              <a:rPr lang="en-US" dirty="0"/>
              <a:t>A VAN is sort of an electronic post office. It receives transactions, looks at the “To” </a:t>
            </a:r>
            <a:r>
              <a:rPr lang="en-US" dirty="0" smtClean="0"/>
              <a:t>and “</a:t>
            </a:r>
            <a:r>
              <a:rPr lang="en-US" dirty="0"/>
              <a:t>From” information, and routes the messages to their intended recipients. VANs are </a:t>
            </a:r>
            <a:r>
              <a:rPr lang="en-US" dirty="0" smtClean="0"/>
              <a:t>still widely </a:t>
            </a:r>
            <a:r>
              <a:rPr lang="en-US" dirty="0"/>
              <a:t>used, because they provide some additional services, such as </a:t>
            </a:r>
            <a:r>
              <a:rPr lang="en-US" dirty="0" smtClean="0"/>
              <a:t>retransmitting documents</a:t>
            </a:r>
            <a:r>
              <a:rPr lang="en-US" dirty="0"/>
              <a:t>, providing third-party audit services, and providing support.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21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to using a VAN include: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• </a:t>
            </a:r>
            <a:r>
              <a:rPr lang="en-US" b="1" dirty="0"/>
              <a:t>Alert system </a:t>
            </a:r>
            <a:r>
              <a:rPr lang="en-US" dirty="0"/>
              <a:t>VANs can alerts organizations to transmission issues or </a:t>
            </a:r>
            <a:r>
              <a:rPr lang="en-US" dirty="0" smtClean="0"/>
              <a:t>delivery receipts</a:t>
            </a:r>
            <a:r>
              <a:rPr lang="en-US" dirty="0"/>
              <a:t>.</a:t>
            </a:r>
          </a:p>
          <a:p>
            <a:r>
              <a:rPr lang="en-US" dirty="0"/>
              <a:t>• </a:t>
            </a:r>
            <a:r>
              <a:rPr lang="en-US" b="1" dirty="0"/>
              <a:t>Archival storage </a:t>
            </a:r>
            <a:r>
              <a:rPr lang="en-US" dirty="0"/>
              <a:t>VANs can store critical business data for extended periods of time.</a:t>
            </a:r>
          </a:p>
          <a:p>
            <a:r>
              <a:rPr lang="en-US" dirty="0"/>
              <a:t>• </a:t>
            </a:r>
            <a:r>
              <a:rPr lang="en-US" b="1" dirty="0"/>
              <a:t>Audit trails </a:t>
            </a:r>
            <a:r>
              <a:rPr lang="en-US" dirty="0"/>
              <a:t>Information including setup, configuration, and </a:t>
            </a:r>
            <a:r>
              <a:rPr lang="en-US" dirty="0" smtClean="0"/>
              <a:t>document transmission </a:t>
            </a:r>
            <a:r>
              <a:rPr lang="en-US" dirty="0"/>
              <a:t>events can be audited.</a:t>
            </a:r>
          </a:p>
          <a:p>
            <a:r>
              <a:rPr lang="en-US" dirty="0"/>
              <a:t>• </a:t>
            </a:r>
            <a:r>
              <a:rPr lang="en-US" b="1" dirty="0"/>
              <a:t>Real-time data delivery </a:t>
            </a:r>
            <a:r>
              <a:rPr lang="en-US" dirty="0"/>
              <a:t>Data can be delivered in real time, rather than in </a:t>
            </a:r>
            <a:r>
              <a:rPr lang="en-US" dirty="0" smtClean="0"/>
              <a:t>batches, thus </a:t>
            </a:r>
            <a:r>
              <a:rPr lang="en-US" dirty="0"/>
              <a:t>allowing speedier response to transmissions.</a:t>
            </a:r>
          </a:p>
          <a:p>
            <a:r>
              <a:rPr lang="en-US" dirty="0"/>
              <a:t>• </a:t>
            </a:r>
            <a:r>
              <a:rPr lang="en-US" b="1" dirty="0"/>
              <a:t>Reliable and secure transmission </a:t>
            </a:r>
            <a:r>
              <a:rPr lang="en-US" dirty="0"/>
              <a:t>VANs ensure that a company’s data </a:t>
            </a:r>
            <a:r>
              <a:rPr lang="en-US"/>
              <a:t>is </a:t>
            </a:r>
            <a:r>
              <a:rPr lang="en-US" smtClean="0"/>
              <a:t>securely transmitted </a:t>
            </a:r>
            <a:r>
              <a:rPr lang="en-US" dirty="0"/>
              <a:t>and is received by the recipient.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8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Your </a:t>
            </a:r>
            <a:r>
              <a:rPr lang="en-US" dirty="0" smtClean="0"/>
              <a:t>Costs: - </a:t>
            </a:r>
            <a:r>
              <a:rPr lang="en-US" dirty="0"/>
              <a:t>Handling paper can account for 30 percent of your organization’s overhead. This </a:t>
            </a:r>
            <a:r>
              <a:rPr lang="en-US" dirty="0" smtClean="0"/>
              <a:t>number takes </a:t>
            </a:r>
            <a:r>
              <a:rPr lang="en-US" dirty="0"/>
              <a:t>into account the average number of hours workers spend on tasks such as </a:t>
            </a:r>
            <a:r>
              <a:rPr lang="en-US" dirty="0" smtClean="0"/>
              <a:t>filing, distributing</a:t>
            </a:r>
            <a:r>
              <a:rPr lang="en-US" dirty="0"/>
              <a:t>, creating, retrieving, and </a:t>
            </a:r>
            <a:r>
              <a:rPr lang="en-US" dirty="0" smtClean="0"/>
              <a:t>destroy</a:t>
            </a:r>
          </a:p>
          <a:p>
            <a:r>
              <a:rPr lang="en-US" dirty="0"/>
              <a:t>Given that thousands of pages of documents can be backed up onto a CD-ROM, </a:t>
            </a:r>
            <a:r>
              <a:rPr lang="en-US" dirty="0" smtClean="0"/>
              <a:t>can you </a:t>
            </a:r>
            <a:r>
              <a:rPr lang="en-US" dirty="0"/>
              <a:t>imagine the savings in backing up a filing cabinet full of paper </a:t>
            </a:r>
            <a:r>
              <a:rPr lang="en-US" dirty="0" smtClean="0"/>
              <a:t>documenting </a:t>
            </a:r>
            <a:r>
              <a:rPr lang="en-US" dirty="0"/>
              <a:t>documents.</a:t>
            </a:r>
          </a:p>
        </p:txBody>
      </p:sp>
    </p:spTree>
    <p:extLst>
      <p:ext uri="{BB962C8B-B14F-4D97-AF65-F5344CB8AC3E}">
        <p14:creationId xmlns:p14="http://schemas.microsoft.com/office/powerpoint/2010/main" val="115610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• Lower paper costs</a:t>
            </a:r>
          </a:p>
          <a:p>
            <a:pPr marL="0" indent="0">
              <a:buNone/>
            </a:pPr>
            <a:r>
              <a:rPr lang="en-US" dirty="0"/>
              <a:t>• Less pollution</a:t>
            </a:r>
          </a:p>
          <a:p>
            <a:pPr marL="0" indent="0">
              <a:buNone/>
            </a:pPr>
            <a:r>
              <a:rPr lang="en-US" dirty="0"/>
              <a:t>• Less paper use</a:t>
            </a:r>
          </a:p>
          <a:p>
            <a:pPr marL="0" indent="0">
              <a:buNone/>
            </a:pPr>
            <a:r>
              <a:rPr lang="en-US" dirty="0"/>
              <a:t>• Smaller waste disposal cost</a:t>
            </a:r>
          </a:p>
          <a:p>
            <a:pPr marL="0" indent="0">
              <a:buNone/>
            </a:pPr>
            <a:r>
              <a:rPr lang="en-US" dirty="0"/>
              <a:t>• Lower storage costs</a:t>
            </a:r>
          </a:p>
          <a:p>
            <a:pPr marL="0" indent="0">
              <a:buNone/>
            </a:pPr>
            <a:r>
              <a:rPr lang="en-US" dirty="0"/>
              <a:t>• Less energy use</a:t>
            </a:r>
          </a:p>
          <a:p>
            <a:pPr marL="0" indent="0">
              <a:buNone/>
            </a:pPr>
            <a:r>
              <a:rPr lang="en-US" dirty="0"/>
              <a:t>• Less storage space needed</a:t>
            </a:r>
          </a:p>
          <a:p>
            <a:pPr marL="0" indent="0">
              <a:buNone/>
            </a:pPr>
            <a:r>
              <a:rPr lang="en-US" dirty="0"/>
              <a:t>• Fewer trees cut</a:t>
            </a:r>
          </a:p>
          <a:p>
            <a:pPr marL="0" indent="0">
              <a:buNone/>
            </a:pPr>
            <a:r>
              <a:rPr lang="en-US" dirty="0"/>
              <a:t>• Lower postage costs</a:t>
            </a:r>
          </a:p>
          <a:p>
            <a:pPr marL="0" indent="0">
              <a:buNone/>
            </a:pPr>
            <a:r>
              <a:rPr lang="en-US" dirty="0"/>
              <a:t>• Less pulping</a:t>
            </a:r>
          </a:p>
          <a:p>
            <a:pPr marL="0" indent="0">
              <a:buNone/>
            </a:pPr>
            <a:r>
              <a:rPr lang="en-US" dirty="0"/>
              <a:t>• Easier document handling</a:t>
            </a:r>
          </a:p>
          <a:p>
            <a:pPr marL="0" indent="0">
              <a:buNone/>
            </a:pPr>
            <a:r>
              <a:rPr lang="en-US" dirty="0"/>
              <a:t>• Less waste to be recycled, burned, or sent to a landfill</a:t>
            </a:r>
          </a:p>
          <a:p>
            <a:pPr marL="0" indent="0">
              <a:buNone/>
            </a:pPr>
            <a:r>
              <a:rPr lang="en-US" dirty="0"/>
              <a:t>• Less waste production by the organization</a:t>
            </a:r>
          </a:p>
          <a:p>
            <a:pPr marL="0" indent="0">
              <a:buNone/>
            </a:pPr>
            <a:r>
              <a:rPr lang="en-US" dirty="0"/>
              <a:t>• Less landfill capacity needed</a:t>
            </a:r>
          </a:p>
        </p:txBody>
      </p:sp>
    </p:spTree>
    <p:extLst>
      <p:ext uri="{BB962C8B-B14F-4D97-AF65-F5344CB8AC3E}">
        <p14:creationId xmlns:p14="http://schemas.microsoft.com/office/powerpoint/2010/main" val="34508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and Your Office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848600" cy="4425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0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Take a look around your office, and you realize where a lot of paper is hiding. It’s in </a:t>
            </a:r>
            <a:r>
              <a:rPr lang="en-US" dirty="0" smtClean="0"/>
              <a:t>the desk </a:t>
            </a:r>
            <a:r>
              <a:rPr lang="en-US" dirty="0"/>
              <a:t>drawers, on the shelves, or tucked away in filing cabinets. It may very well be </a:t>
            </a:r>
            <a:r>
              <a:rPr lang="en-US" dirty="0" smtClean="0"/>
              <a:t>stashed in </a:t>
            </a:r>
            <a:r>
              <a:rPr lang="en-US" dirty="0"/>
              <a:t>a long-term storage location offsite. If you use less paper, you will free up office </a:t>
            </a:r>
            <a:r>
              <a:rPr lang="en-US" dirty="0" smtClean="0"/>
              <a:t>space (filing </a:t>
            </a:r>
            <a:r>
              <a:rPr lang="en-US" dirty="0"/>
              <a:t>cabinets can be removed) and you’ll save the expense of buying new filing cabinets.</a:t>
            </a:r>
          </a:p>
        </p:txBody>
      </p:sp>
    </p:spTree>
    <p:extLst>
      <p:ext uri="{BB962C8B-B14F-4D97-AF65-F5344CB8AC3E}">
        <p14:creationId xmlns:p14="http://schemas.microsoft.com/office/powerpoint/2010/main" val="162828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Most paper winds up in the trash, usually within a few years of its first being produced.</a:t>
            </a:r>
          </a:p>
          <a:p>
            <a:pPr algn="just"/>
            <a:r>
              <a:rPr lang="en-US" dirty="0"/>
              <a:t>And for each piece of paper that goes into the trash, you pay with your pocketbook, and </a:t>
            </a:r>
            <a:r>
              <a:rPr lang="en-US" dirty="0" smtClean="0"/>
              <a:t>the environment </a:t>
            </a:r>
            <a:r>
              <a:rPr lang="en-US" dirty="0"/>
              <a:t>pays in deleterious ways.</a:t>
            </a:r>
          </a:p>
        </p:txBody>
      </p:sp>
    </p:spTree>
    <p:extLst>
      <p:ext uri="{BB962C8B-B14F-4D97-AF65-F5344CB8AC3E}">
        <p14:creationId xmlns:p14="http://schemas.microsoft.com/office/powerpoint/2010/main" val="110981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Paperless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/>
              <a:t>It won’t happen </a:t>
            </a:r>
            <a:r>
              <a:rPr lang="en-US" b="1" dirty="0" smtClean="0"/>
              <a:t>overnight:-  </a:t>
            </a:r>
            <a:r>
              <a:rPr lang="en-US" dirty="0"/>
              <a:t>You simply cannot expect to make the </a:t>
            </a:r>
            <a:r>
              <a:rPr lang="en-US" dirty="0" smtClean="0"/>
              <a:t>transition immediately</a:t>
            </a:r>
            <a:r>
              <a:rPr lang="en-US" dirty="0"/>
              <a:t>. You can start by scanning existing paperwork and then expand </a:t>
            </a:r>
            <a:r>
              <a:rPr lang="en-US" dirty="0" smtClean="0"/>
              <a:t>to incoming </a:t>
            </a:r>
            <a:r>
              <a:rPr lang="en-US" dirty="0"/>
              <a:t>paperwork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“Paperless” isn’t an absolute </a:t>
            </a:r>
            <a:r>
              <a:rPr lang="en-US" dirty="0"/>
              <a:t>When we say “paperless” what we really mean </a:t>
            </a:r>
            <a:r>
              <a:rPr lang="en-US" dirty="0" smtClean="0"/>
              <a:t>is </a:t>
            </a:r>
            <a:r>
              <a:rPr lang="en-US" i="1" dirty="0" smtClean="0"/>
              <a:t>less </a:t>
            </a:r>
            <a:r>
              <a:rPr lang="en-US" i="1" dirty="0"/>
              <a:t>paper</a:t>
            </a:r>
            <a:r>
              <a:rPr lang="en-US" dirty="0" smtClean="0"/>
              <a:t>. </a:t>
            </a:r>
            <a:r>
              <a:rPr lang="en-US" dirty="0"/>
              <a:t>But not all of your work can be </a:t>
            </a:r>
            <a:r>
              <a:rPr lang="en-US" dirty="0" smtClean="0"/>
              <a:t>paperless. Some </a:t>
            </a:r>
            <a:r>
              <a:rPr lang="en-US" dirty="0"/>
              <a:t>of your clients or business partners will still want their interactions done </a:t>
            </a:r>
            <a:r>
              <a:rPr lang="en-US" dirty="0" smtClean="0"/>
              <a:t>via paper</a:t>
            </a:r>
            <a:r>
              <a:rPr lang="en-US" dirty="0"/>
              <a:t>. Plus, there will likely be some tax </a:t>
            </a:r>
            <a:r>
              <a:rPr lang="en-US" dirty="0" smtClean="0"/>
              <a:t>documentation </a:t>
            </a:r>
            <a:r>
              <a:rPr lang="en-US" dirty="0"/>
              <a:t>that needs to be </a:t>
            </a:r>
            <a:r>
              <a:rPr lang="en-US" dirty="0" smtClean="0"/>
              <a:t>maintained as </a:t>
            </a:r>
            <a:r>
              <a:rPr lang="en-US" dirty="0"/>
              <a:t>hard copies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You have to sell it </a:t>
            </a:r>
            <a:r>
              <a:rPr lang="en-US" dirty="0"/>
              <a:t>Not everyone likes change</a:t>
            </a:r>
            <a:r>
              <a:rPr lang="en-US" dirty="0" smtClean="0"/>
              <a:t>. </a:t>
            </a:r>
            <a:r>
              <a:rPr lang="en-US" dirty="0"/>
              <a:t>The best thing you can do is educate them about the benefits of being paperless, </a:t>
            </a:r>
            <a:r>
              <a:rPr lang="en-US" dirty="0" smtClean="0"/>
              <a:t>and understand </a:t>
            </a:r>
            <a:r>
              <a:rPr lang="en-US" dirty="0"/>
              <a:t>that it’ll take some time for everyone to come around.</a:t>
            </a:r>
          </a:p>
        </p:txBody>
      </p:sp>
    </p:spTree>
    <p:extLst>
      <p:ext uri="{BB962C8B-B14F-4D97-AF65-F5344CB8AC3E}">
        <p14:creationId xmlns:p14="http://schemas.microsoft.com/office/powerpoint/2010/main" val="52870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2009</Words>
  <Application>Microsoft Office PowerPoint</Application>
  <PresentationFormat>On-screen Show (4:3)</PresentationFormat>
  <Paragraphs>130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Unit III - Chapter 2</vt:lpstr>
      <vt:lpstr>Introduction</vt:lpstr>
      <vt:lpstr>Paper Problems</vt:lpstr>
      <vt:lpstr>PowerPoint Presentation</vt:lpstr>
      <vt:lpstr>Benefits…</vt:lpstr>
      <vt:lpstr>Paper and Your Office</vt:lpstr>
      <vt:lpstr>Storage</vt:lpstr>
      <vt:lpstr>Destruction</vt:lpstr>
      <vt:lpstr>Going Paperless</vt:lpstr>
      <vt:lpstr>PowerPoint Presentation</vt:lpstr>
      <vt:lpstr>Changing Over</vt:lpstr>
      <vt:lpstr>PowerPoint Presentation</vt:lpstr>
      <vt:lpstr>PowerPoint Presentation</vt:lpstr>
      <vt:lpstr>PowerPoint Presentation</vt:lpstr>
      <vt:lpstr>PowerPoint Presentation</vt:lpstr>
      <vt:lpstr>Paperless Billing</vt:lpstr>
      <vt:lpstr>Handheld Computers vs. the Clipboard</vt:lpstr>
      <vt:lpstr>PowerPoint Presentation</vt:lpstr>
      <vt:lpstr>Unified Communications</vt:lpstr>
      <vt:lpstr>What to Include in Intranet?</vt:lpstr>
      <vt:lpstr>You also need to think about the following:</vt:lpstr>
      <vt:lpstr>Building an Intranet</vt:lpstr>
      <vt:lpstr>PowerPoint Presentation</vt:lpstr>
      <vt:lpstr>Content Management Systems: Drupal</vt:lpstr>
      <vt:lpstr>Microsoft Office SharePoint Server 2007 --- CMS</vt:lpstr>
      <vt:lpstr>MySite</vt:lpstr>
      <vt:lpstr>PowerPoint Presentation</vt:lpstr>
      <vt:lpstr>Electronic Data Interchange (EDI)</vt:lpstr>
      <vt:lpstr>PowerPoint Presentation</vt:lpstr>
      <vt:lpstr>PowerPoint Presentation</vt:lpstr>
      <vt:lpstr>Benefits to using a VAN include: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 - Chapter 2</dc:title>
  <dc:creator>123</dc:creator>
  <cp:lastModifiedBy>123</cp:lastModifiedBy>
  <cp:revision>41</cp:revision>
  <dcterms:created xsi:type="dcterms:W3CDTF">2017-02-05T05:36:03Z</dcterms:created>
  <dcterms:modified xsi:type="dcterms:W3CDTF">2017-02-09T14:44:17Z</dcterms:modified>
</cp:coreProperties>
</file>