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58" r:id="rId6"/>
    <p:sldId id="261" r:id="rId7"/>
    <p:sldId id="262" r:id="rId8"/>
    <p:sldId id="263" r:id="rId9"/>
    <p:sldId id="264" r:id="rId10"/>
    <p:sldId id="265" r:id="rId11"/>
    <p:sldId id="266" r:id="rId12"/>
    <p:sldId id="267" r:id="rId13"/>
    <p:sldId id="269" r:id="rId14"/>
    <p:sldId id="270" r:id="rId15"/>
    <p:sldId id="271" r:id="rId16"/>
    <p:sldId id="272" r:id="rId17"/>
    <p:sldId id="273" r:id="rId18"/>
    <p:sldId id="274" r:id="rId19"/>
    <p:sldId id="352" r:id="rId20"/>
    <p:sldId id="353"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90" r:id="rId35"/>
    <p:sldId id="291" r:id="rId36"/>
    <p:sldId id="354" r:id="rId37"/>
    <p:sldId id="355" r:id="rId38"/>
    <p:sldId id="292" r:id="rId39"/>
    <p:sldId id="293" r:id="rId40"/>
    <p:sldId id="294" r:id="rId41"/>
    <p:sldId id="295" r:id="rId42"/>
    <p:sldId id="300" r:id="rId43"/>
    <p:sldId id="301" r:id="rId44"/>
    <p:sldId id="302" r:id="rId45"/>
    <p:sldId id="303" r:id="rId46"/>
    <p:sldId id="304" r:id="rId47"/>
    <p:sldId id="305" r:id="rId48"/>
    <p:sldId id="306" r:id="rId49"/>
    <p:sldId id="307" r:id="rId50"/>
    <p:sldId id="312" r:id="rId51"/>
    <p:sldId id="308" r:id="rId52"/>
    <p:sldId id="309" r:id="rId53"/>
    <p:sldId id="310" r:id="rId54"/>
    <p:sldId id="311" r:id="rId55"/>
    <p:sldId id="313" r:id="rId56"/>
    <p:sldId id="314" r:id="rId57"/>
    <p:sldId id="315" r:id="rId58"/>
    <p:sldId id="316" r:id="rId59"/>
    <p:sldId id="318" r:id="rId60"/>
    <p:sldId id="319" r:id="rId61"/>
    <p:sldId id="320" r:id="rId62"/>
    <p:sldId id="321" r:id="rId63"/>
    <p:sldId id="325" r:id="rId64"/>
    <p:sldId id="356" r:id="rId65"/>
    <p:sldId id="357" r:id="rId66"/>
    <p:sldId id="329" r:id="rId67"/>
    <p:sldId id="330" r:id="rId68"/>
    <p:sldId id="331" r:id="rId69"/>
    <p:sldId id="358" r:id="rId70"/>
    <p:sldId id="332" r:id="rId71"/>
    <p:sldId id="333" r:id="rId72"/>
    <p:sldId id="359" r:id="rId73"/>
    <p:sldId id="334" r:id="rId74"/>
    <p:sldId id="336" r:id="rId75"/>
    <p:sldId id="338" r:id="rId76"/>
    <p:sldId id="339" r:id="rId77"/>
    <p:sldId id="340" r:id="rId78"/>
    <p:sldId id="341" r:id="rId79"/>
    <p:sldId id="342" r:id="rId80"/>
    <p:sldId id="344" r:id="rId81"/>
    <p:sldId id="345" r:id="rId82"/>
    <p:sldId id="346" r:id="rId83"/>
    <p:sldId id="347" r:id="rId84"/>
    <p:sldId id="343" r:id="rId85"/>
    <p:sldId id="350" r:id="rId8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3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E22EF3-0FE0-4D77-B526-0A1BC3834B4A}"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0FE5D4-7490-45BD-8798-AB64D89A8843}" type="slidenum">
              <a:rPr lang="en-US" smtClean="0"/>
              <a:t>‹#›</a:t>
            </a:fld>
            <a:endParaRPr lang="en-US"/>
          </a:p>
        </p:txBody>
      </p:sp>
    </p:spTree>
    <p:extLst>
      <p:ext uri="{BB962C8B-B14F-4D97-AF65-F5344CB8AC3E}">
        <p14:creationId xmlns:p14="http://schemas.microsoft.com/office/powerpoint/2010/main" val="646741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E22EF3-0FE0-4D77-B526-0A1BC3834B4A}"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0FE5D4-7490-45BD-8798-AB64D89A8843}" type="slidenum">
              <a:rPr lang="en-US" smtClean="0"/>
              <a:t>‹#›</a:t>
            </a:fld>
            <a:endParaRPr lang="en-US"/>
          </a:p>
        </p:txBody>
      </p:sp>
    </p:spTree>
    <p:extLst>
      <p:ext uri="{BB962C8B-B14F-4D97-AF65-F5344CB8AC3E}">
        <p14:creationId xmlns:p14="http://schemas.microsoft.com/office/powerpoint/2010/main" val="3436149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E22EF3-0FE0-4D77-B526-0A1BC3834B4A}"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0FE5D4-7490-45BD-8798-AB64D89A8843}" type="slidenum">
              <a:rPr lang="en-US" smtClean="0"/>
              <a:t>‹#›</a:t>
            </a:fld>
            <a:endParaRPr lang="en-US"/>
          </a:p>
        </p:txBody>
      </p:sp>
    </p:spTree>
    <p:extLst>
      <p:ext uri="{BB962C8B-B14F-4D97-AF65-F5344CB8AC3E}">
        <p14:creationId xmlns:p14="http://schemas.microsoft.com/office/powerpoint/2010/main" val="1282703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E22EF3-0FE0-4D77-B526-0A1BC3834B4A}"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0FE5D4-7490-45BD-8798-AB64D89A8843}" type="slidenum">
              <a:rPr lang="en-US" smtClean="0"/>
              <a:t>‹#›</a:t>
            </a:fld>
            <a:endParaRPr lang="en-US"/>
          </a:p>
        </p:txBody>
      </p:sp>
    </p:spTree>
    <p:extLst>
      <p:ext uri="{BB962C8B-B14F-4D97-AF65-F5344CB8AC3E}">
        <p14:creationId xmlns:p14="http://schemas.microsoft.com/office/powerpoint/2010/main" val="457375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E22EF3-0FE0-4D77-B526-0A1BC3834B4A}" type="datetimeFigureOut">
              <a:rPr lang="en-US" smtClean="0"/>
              <a:t>11/5/2019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0FE5D4-7490-45BD-8798-AB64D89A8843}" type="slidenum">
              <a:rPr lang="en-US" smtClean="0"/>
              <a:t>‹#›</a:t>
            </a:fld>
            <a:endParaRPr lang="en-US"/>
          </a:p>
        </p:txBody>
      </p:sp>
    </p:spTree>
    <p:extLst>
      <p:ext uri="{BB962C8B-B14F-4D97-AF65-F5344CB8AC3E}">
        <p14:creationId xmlns:p14="http://schemas.microsoft.com/office/powerpoint/2010/main" val="2076140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E22EF3-0FE0-4D77-B526-0A1BC3834B4A}" type="datetimeFigureOut">
              <a:rPr lang="en-US" smtClean="0"/>
              <a:t>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0FE5D4-7490-45BD-8798-AB64D89A8843}" type="slidenum">
              <a:rPr lang="en-US" smtClean="0"/>
              <a:t>‹#›</a:t>
            </a:fld>
            <a:endParaRPr lang="en-US"/>
          </a:p>
        </p:txBody>
      </p:sp>
    </p:spTree>
    <p:extLst>
      <p:ext uri="{BB962C8B-B14F-4D97-AF65-F5344CB8AC3E}">
        <p14:creationId xmlns:p14="http://schemas.microsoft.com/office/powerpoint/2010/main" val="3775314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E22EF3-0FE0-4D77-B526-0A1BC3834B4A}" type="datetimeFigureOut">
              <a:rPr lang="en-US" smtClean="0"/>
              <a:t>11/5/2019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0FE5D4-7490-45BD-8798-AB64D89A8843}" type="slidenum">
              <a:rPr lang="en-US" smtClean="0"/>
              <a:t>‹#›</a:t>
            </a:fld>
            <a:endParaRPr lang="en-US"/>
          </a:p>
        </p:txBody>
      </p:sp>
    </p:spTree>
    <p:extLst>
      <p:ext uri="{BB962C8B-B14F-4D97-AF65-F5344CB8AC3E}">
        <p14:creationId xmlns:p14="http://schemas.microsoft.com/office/powerpoint/2010/main" val="1333422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E22EF3-0FE0-4D77-B526-0A1BC3834B4A}" type="datetimeFigureOut">
              <a:rPr lang="en-US" smtClean="0"/>
              <a:t>11/5/2019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0FE5D4-7490-45BD-8798-AB64D89A8843}" type="slidenum">
              <a:rPr lang="en-US" smtClean="0"/>
              <a:t>‹#›</a:t>
            </a:fld>
            <a:endParaRPr lang="en-US"/>
          </a:p>
        </p:txBody>
      </p:sp>
    </p:spTree>
    <p:extLst>
      <p:ext uri="{BB962C8B-B14F-4D97-AF65-F5344CB8AC3E}">
        <p14:creationId xmlns:p14="http://schemas.microsoft.com/office/powerpoint/2010/main" val="1744106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E22EF3-0FE0-4D77-B526-0A1BC3834B4A}" type="datetimeFigureOut">
              <a:rPr lang="en-US" smtClean="0"/>
              <a:t>11/5/2019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0FE5D4-7490-45BD-8798-AB64D89A8843}" type="slidenum">
              <a:rPr lang="en-US" smtClean="0"/>
              <a:t>‹#›</a:t>
            </a:fld>
            <a:endParaRPr lang="en-US"/>
          </a:p>
        </p:txBody>
      </p:sp>
    </p:spTree>
    <p:extLst>
      <p:ext uri="{BB962C8B-B14F-4D97-AF65-F5344CB8AC3E}">
        <p14:creationId xmlns:p14="http://schemas.microsoft.com/office/powerpoint/2010/main" val="3368265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E22EF3-0FE0-4D77-B526-0A1BC3834B4A}" type="datetimeFigureOut">
              <a:rPr lang="en-US" smtClean="0"/>
              <a:t>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0FE5D4-7490-45BD-8798-AB64D89A8843}" type="slidenum">
              <a:rPr lang="en-US" smtClean="0"/>
              <a:t>‹#›</a:t>
            </a:fld>
            <a:endParaRPr lang="en-US"/>
          </a:p>
        </p:txBody>
      </p:sp>
    </p:spTree>
    <p:extLst>
      <p:ext uri="{BB962C8B-B14F-4D97-AF65-F5344CB8AC3E}">
        <p14:creationId xmlns:p14="http://schemas.microsoft.com/office/powerpoint/2010/main" val="1125905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E22EF3-0FE0-4D77-B526-0A1BC3834B4A}" type="datetimeFigureOut">
              <a:rPr lang="en-US" smtClean="0"/>
              <a:t>11/5/2019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0FE5D4-7490-45BD-8798-AB64D89A8843}" type="slidenum">
              <a:rPr lang="en-US" smtClean="0"/>
              <a:t>‹#›</a:t>
            </a:fld>
            <a:endParaRPr lang="en-US"/>
          </a:p>
        </p:txBody>
      </p:sp>
    </p:spTree>
    <p:extLst>
      <p:ext uri="{BB962C8B-B14F-4D97-AF65-F5344CB8AC3E}">
        <p14:creationId xmlns:p14="http://schemas.microsoft.com/office/powerpoint/2010/main" val="2745980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E22EF3-0FE0-4D77-B526-0A1BC3834B4A}" type="datetimeFigureOut">
              <a:rPr lang="en-US" smtClean="0"/>
              <a:t>11/5/2019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0FE5D4-7490-45BD-8798-AB64D89A8843}" type="slidenum">
              <a:rPr lang="en-US" smtClean="0"/>
              <a:t>‹#›</a:t>
            </a:fld>
            <a:endParaRPr lang="en-US"/>
          </a:p>
        </p:txBody>
      </p:sp>
    </p:spTree>
    <p:extLst>
      <p:ext uri="{BB962C8B-B14F-4D97-AF65-F5344CB8AC3E}">
        <p14:creationId xmlns:p14="http://schemas.microsoft.com/office/powerpoint/2010/main" val="34977617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s://people.revoledu.com/kardi/tutorial/Similarity/Jaccard.ht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III</a:t>
            </a:r>
            <a:endParaRPr lang="en-US" dirty="0"/>
          </a:p>
        </p:txBody>
      </p:sp>
      <p:sp>
        <p:nvSpPr>
          <p:cNvPr id="3" name="Subtitle 2"/>
          <p:cNvSpPr>
            <a:spLocks noGrp="1"/>
          </p:cNvSpPr>
          <p:nvPr>
            <p:ph type="subTitle" idx="1"/>
          </p:nvPr>
        </p:nvSpPr>
        <p:spPr/>
        <p:txBody>
          <a:bodyPr>
            <a:normAutofit/>
          </a:bodyPr>
          <a:lstStyle/>
          <a:p>
            <a:r>
              <a:rPr lang="en-IN" sz="4000" b="1" dirty="0">
                <a:solidFill>
                  <a:srgbClr val="FF0000"/>
                </a:solidFill>
              </a:rPr>
              <a:t>SHINGLING OF DOCUMENTS</a:t>
            </a:r>
            <a:endParaRPr lang="en-US" sz="4000" dirty="0">
              <a:solidFill>
                <a:srgbClr val="FF0000"/>
              </a:solidFill>
            </a:endParaRPr>
          </a:p>
        </p:txBody>
      </p:sp>
    </p:spTree>
    <p:extLst>
      <p:ext uri="{BB962C8B-B14F-4D97-AF65-F5344CB8AC3E}">
        <p14:creationId xmlns:p14="http://schemas.microsoft.com/office/powerpoint/2010/main" val="15392676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hlinkClick r:id="rId2"/>
              </a:rPr>
              <a:t>https://people.revoledu.com/kardi/tutorial/Similarity/Jaccard.html</a:t>
            </a:r>
            <a:endParaRPr lang="en-US" dirty="0" smtClean="0"/>
          </a:p>
          <a:p>
            <a:endParaRPr lang="en-US" dirty="0"/>
          </a:p>
          <a:p>
            <a:endParaRPr lang="en-US" dirty="0"/>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100" y="3657601"/>
            <a:ext cx="8015728"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4383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the </a:t>
            </a:r>
            <a:r>
              <a:rPr lang="en-US" dirty="0" err="1"/>
              <a:t>Jaccard</a:t>
            </a:r>
            <a:r>
              <a:rPr lang="en-US" dirty="0"/>
              <a:t> Index?</a:t>
            </a:r>
            <a:br>
              <a:rPr lang="en-US" dirty="0"/>
            </a:br>
            <a:endParaRPr lang="en-US" b="1" dirty="0"/>
          </a:p>
        </p:txBody>
      </p:sp>
      <p:sp>
        <p:nvSpPr>
          <p:cNvPr id="3" name="Content Placeholder 2"/>
          <p:cNvSpPr>
            <a:spLocks noGrp="1"/>
          </p:cNvSpPr>
          <p:nvPr>
            <p:ph idx="1"/>
          </p:nvPr>
        </p:nvSpPr>
        <p:spPr>
          <a:xfrm>
            <a:off x="457200" y="1600200"/>
            <a:ext cx="8229600" cy="4953000"/>
          </a:xfrm>
        </p:spPr>
        <p:txBody>
          <a:bodyPr>
            <a:normAutofit fontScale="92500" lnSpcReduction="20000"/>
          </a:bodyPr>
          <a:lstStyle/>
          <a:p>
            <a:pPr algn="just"/>
            <a:r>
              <a:rPr lang="en-US" dirty="0"/>
              <a:t>The </a:t>
            </a:r>
            <a:r>
              <a:rPr lang="en-US" dirty="0" err="1"/>
              <a:t>Jaccard</a:t>
            </a:r>
            <a:r>
              <a:rPr lang="en-US" dirty="0"/>
              <a:t> similarity index (sometimes called the </a:t>
            </a:r>
            <a:r>
              <a:rPr lang="en-US" dirty="0" err="1"/>
              <a:t>Jaccard</a:t>
            </a:r>
            <a:r>
              <a:rPr lang="en-US" dirty="0"/>
              <a:t> similarity </a:t>
            </a:r>
            <a:r>
              <a:rPr lang="en-US" i="1" dirty="0"/>
              <a:t>coefficient</a:t>
            </a:r>
            <a:r>
              <a:rPr lang="en-US" dirty="0"/>
              <a:t>) compares members for two sets to see which members are shared and which are distinct. </a:t>
            </a:r>
            <a:endParaRPr lang="en-US" dirty="0" smtClean="0"/>
          </a:p>
          <a:p>
            <a:pPr algn="just"/>
            <a:r>
              <a:rPr lang="en-US" dirty="0" smtClean="0"/>
              <a:t>It’s </a:t>
            </a:r>
            <a:r>
              <a:rPr lang="en-US" dirty="0"/>
              <a:t>a measure of similarity for the two sets of data, with a range from 0% to 100%. </a:t>
            </a:r>
            <a:endParaRPr lang="en-US" dirty="0" smtClean="0"/>
          </a:p>
          <a:p>
            <a:pPr algn="just"/>
            <a:r>
              <a:rPr lang="en-US" dirty="0" smtClean="0"/>
              <a:t>The </a:t>
            </a:r>
            <a:r>
              <a:rPr lang="en-US" dirty="0"/>
              <a:t>higher the percentage, the more similar the two populations. </a:t>
            </a:r>
            <a:endParaRPr lang="en-US" dirty="0" smtClean="0"/>
          </a:p>
          <a:p>
            <a:pPr algn="just"/>
            <a:r>
              <a:rPr lang="en-US" dirty="0" smtClean="0"/>
              <a:t>Although </a:t>
            </a:r>
            <a:r>
              <a:rPr lang="en-US" dirty="0"/>
              <a:t>it’s easy to interpret, it is extremely sensitive to small samples sizes and may give erroneous results, especially with very small samples or data sets with missing observations.</a:t>
            </a:r>
          </a:p>
        </p:txBody>
      </p:sp>
    </p:spTree>
    <p:extLst>
      <p:ext uri="{BB962C8B-B14F-4D97-AF65-F5344CB8AC3E}">
        <p14:creationId xmlns:p14="http://schemas.microsoft.com/office/powerpoint/2010/main" val="2003303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to Calculate the </a:t>
            </a:r>
            <a:r>
              <a:rPr lang="en-US" dirty="0" err="1"/>
              <a:t>Jaccard</a:t>
            </a:r>
            <a:r>
              <a:rPr lang="en-US" dirty="0"/>
              <a:t> Index</a:t>
            </a:r>
            <a:br>
              <a:rPr lang="en-US" dirty="0"/>
            </a:br>
            <a:endParaRPr lang="en-US" dirty="0"/>
          </a:p>
        </p:txBody>
      </p:sp>
      <p:sp>
        <p:nvSpPr>
          <p:cNvPr id="3" name="Content Placeholder 2"/>
          <p:cNvSpPr>
            <a:spLocks noGrp="1"/>
          </p:cNvSpPr>
          <p:nvPr>
            <p:ph idx="1"/>
          </p:nvPr>
        </p:nvSpPr>
        <p:spPr>
          <a:xfrm>
            <a:off x="228600" y="1600200"/>
            <a:ext cx="8763000" cy="4525963"/>
          </a:xfrm>
        </p:spPr>
        <p:txBody>
          <a:bodyPr/>
          <a:lstStyle/>
          <a:p>
            <a:pPr fontAlgn="base"/>
            <a:r>
              <a:rPr lang="en-US" dirty="0"/>
              <a:t>The formula to find the Index is:</a:t>
            </a:r>
            <a:br>
              <a:rPr lang="en-US" dirty="0"/>
            </a:br>
            <a:endParaRPr lang="en-US" dirty="0"/>
          </a:p>
          <a:p>
            <a:r>
              <a:rPr lang="en-US" b="1" dirty="0" err="1"/>
              <a:t>Jaccard</a:t>
            </a:r>
            <a:r>
              <a:rPr lang="en-US" b="1" dirty="0"/>
              <a:t> Index = (the number in both sets) / (the number in either set) * 100</a:t>
            </a:r>
            <a:r>
              <a:rPr lang="en-US" dirty="0" smtClean="0"/>
              <a:t/>
            </a:r>
            <a:br>
              <a:rPr lang="en-US" dirty="0" smtClean="0"/>
            </a:br>
            <a:endParaRPr lang="en-US" dirty="0" smtClean="0"/>
          </a:p>
          <a:p>
            <a:r>
              <a:rPr lang="en-US" dirty="0" smtClean="0"/>
              <a:t>The </a:t>
            </a:r>
            <a:r>
              <a:rPr lang="en-US" dirty="0"/>
              <a:t>same formula in notation is:</a:t>
            </a:r>
            <a:r>
              <a:rPr lang="en-US" dirty="0" smtClean="0"/>
              <a:t/>
            </a:r>
            <a:br>
              <a:rPr lang="en-US" dirty="0" smtClean="0"/>
            </a:br>
            <a:r>
              <a:rPr lang="en-US" b="1" dirty="0"/>
              <a:t>J(X,Y) = |X∩Y| / |X∪Y|</a:t>
            </a:r>
            <a:endParaRPr lang="en-US" dirty="0"/>
          </a:p>
        </p:txBody>
      </p:sp>
    </p:spTree>
    <p:extLst>
      <p:ext uri="{BB962C8B-B14F-4D97-AF65-F5344CB8AC3E}">
        <p14:creationId xmlns:p14="http://schemas.microsoft.com/office/powerpoint/2010/main" val="17866152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fontAlgn="base"/>
            <a:r>
              <a:rPr lang="en-US" b="1" dirty="0"/>
              <a:t>This percentage tells you how similar the two sets are.</a:t>
            </a:r>
            <a:endParaRPr lang="en-US" dirty="0"/>
          </a:p>
          <a:p>
            <a:pPr algn="just" fontAlgn="base"/>
            <a:r>
              <a:rPr lang="en-US" dirty="0"/>
              <a:t>Two sets that share all members would be 100% similar. the closer to 100%, the more similarity (e.g. 90% is more similar than 89%).</a:t>
            </a:r>
          </a:p>
          <a:p>
            <a:pPr algn="just" fontAlgn="base"/>
            <a:r>
              <a:rPr lang="en-US" dirty="0"/>
              <a:t>If they share no members, they are 0% similar.</a:t>
            </a:r>
          </a:p>
          <a:p>
            <a:pPr algn="just" fontAlgn="base"/>
            <a:r>
              <a:rPr lang="en-US" dirty="0"/>
              <a:t>The midway point — 50% — means that the two sets share half of the members.</a:t>
            </a:r>
          </a:p>
          <a:p>
            <a:pPr algn="just"/>
            <a:endParaRPr lang="en-US" dirty="0"/>
          </a:p>
        </p:txBody>
      </p:sp>
    </p:spTree>
    <p:extLst>
      <p:ext uri="{BB962C8B-B14F-4D97-AF65-F5344CB8AC3E}">
        <p14:creationId xmlns:p14="http://schemas.microsoft.com/office/powerpoint/2010/main" val="166348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Examples</a:t>
            </a:r>
            <a:br>
              <a:rPr lang="en-US" dirty="0"/>
            </a:br>
            <a:endParaRPr lang="en-US" dirty="0"/>
          </a:p>
        </p:txBody>
      </p:sp>
      <p:sp>
        <p:nvSpPr>
          <p:cNvPr id="3" name="Content Placeholder 2"/>
          <p:cNvSpPr>
            <a:spLocks noGrp="1"/>
          </p:cNvSpPr>
          <p:nvPr>
            <p:ph idx="1"/>
          </p:nvPr>
        </p:nvSpPr>
        <p:spPr/>
        <p:txBody>
          <a:bodyPr/>
          <a:lstStyle/>
          <a:p>
            <a:pPr algn="just" fontAlgn="base"/>
            <a:r>
              <a:rPr lang="en-US" b="1" dirty="0"/>
              <a:t>A simple example using set notation:</a:t>
            </a:r>
            <a:r>
              <a:rPr lang="en-US" dirty="0"/>
              <a:t> How similar are these two sets?</a:t>
            </a:r>
          </a:p>
          <a:p>
            <a:pPr algn="just" fontAlgn="base"/>
            <a:r>
              <a:rPr lang="en-US" dirty="0"/>
              <a:t>A = {0,1,2,5,6}</a:t>
            </a:r>
          </a:p>
          <a:p>
            <a:pPr algn="just" fontAlgn="base"/>
            <a:r>
              <a:rPr lang="en-US" dirty="0"/>
              <a:t>B = {0,2,3,4,5,7,9}</a:t>
            </a:r>
          </a:p>
          <a:p>
            <a:pPr algn="just" fontAlgn="base"/>
            <a:r>
              <a:rPr lang="en-US" b="1" dirty="0"/>
              <a:t>Solution</a:t>
            </a:r>
            <a:r>
              <a:rPr lang="en-US" dirty="0"/>
              <a:t>: J(A,B) = |A∩B| / |A∪B| = |{0,2,5}| / |{0,1,2,3,4,5,6,7,9}| = 3/9 = 0.33.</a:t>
            </a:r>
          </a:p>
          <a:p>
            <a:pPr algn="just"/>
            <a:endParaRPr lang="en-US" dirty="0"/>
          </a:p>
        </p:txBody>
      </p:sp>
    </p:spTree>
    <p:extLst>
      <p:ext uri="{BB962C8B-B14F-4D97-AF65-F5344CB8AC3E}">
        <p14:creationId xmlns:p14="http://schemas.microsoft.com/office/powerpoint/2010/main" val="41390149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fontAlgn="base"/>
            <a:r>
              <a:rPr lang="en-US" b="1" dirty="0"/>
              <a:t>Notes</a:t>
            </a:r>
            <a:r>
              <a:rPr lang="en-US" dirty="0"/>
              <a:t>:</a:t>
            </a:r>
          </a:p>
          <a:p>
            <a:pPr algn="just" fontAlgn="base"/>
            <a:r>
              <a:rPr lang="en-US" dirty="0"/>
              <a:t>The cardinality of A, denoted |A| is a count of the number of elements in set A.</a:t>
            </a:r>
          </a:p>
          <a:p>
            <a:pPr algn="just" fontAlgn="base"/>
            <a:r>
              <a:rPr lang="en-US" dirty="0"/>
              <a:t>Although it’s customary to leave the answer in decimal form if you’re using set notation, you could multiply by 100 to get a similarity of 33.33%.</a:t>
            </a:r>
          </a:p>
          <a:p>
            <a:pPr algn="just"/>
            <a:endParaRPr lang="en-US" dirty="0"/>
          </a:p>
        </p:txBody>
      </p:sp>
    </p:spTree>
    <p:extLst>
      <p:ext uri="{BB962C8B-B14F-4D97-AF65-F5344CB8AC3E}">
        <p14:creationId xmlns:p14="http://schemas.microsoft.com/office/powerpoint/2010/main" val="17471417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200" y="1600200"/>
            <a:ext cx="8458200" cy="4525963"/>
          </a:xfrm>
        </p:spPr>
        <p:txBody>
          <a:bodyPr>
            <a:normAutofit fontScale="77500" lnSpcReduction="20000"/>
          </a:bodyPr>
          <a:lstStyle/>
          <a:p>
            <a:pPr algn="just" fontAlgn="base"/>
            <a:r>
              <a:rPr lang="en-US" b="1" dirty="0"/>
              <a:t>Example problem without set notations:</a:t>
            </a:r>
            <a:r>
              <a:rPr lang="en-US" dirty="0"/>
              <a:t> Researchers are studying biodiversity in two rainforests. They catalog specimens from six different species, A,B,C,D,E,F. Two species are shared between the two rainforests. What is the </a:t>
            </a:r>
            <a:r>
              <a:rPr lang="en-US" dirty="0" err="1"/>
              <a:t>Jaccard</a:t>
            </a:r>
            <a:r>
              <a:rPr lang="en-US" dirty="0"/>
              <a:t> coefficient</a:t>
            </a:r>
            <a:r>
              <a:rPr lang="en-US" dirty="0" smtClean="0"/>
              <a:t>?</a:t>
            </a:r>
          </a:p>
          <a:p>
            <a:pPr marL="0" indent="0" algn="just" fontAlgn="base">
              <a:buNone/>
            </a:pPr>
            <a:r>
              <a:rPr lang="en-US" dirty="0"/>
              <a:t/>
            </a:r>
            <a:br>
              <a:rPr lang="en-US" dirty="0"/>
            </a:br>
            <a:r>
              <a:rPr lang="en-US" dirty="0"/>
              <a:t/>
            </a:r>
            <a:br>
              <a:rPr lang="en-US" dirty="0"/>
            </a:br>
            <a:r>
              <a:rPr lang="en-US" b="1" dirty="0"/>
              <a:t>Solution</a:t>
            </a:r>
            <a:r>
              <a:rPr lang="en-US" dirty="0"/>
              <a:t>:</a:t>
            </a:r>
          </a:p>
          <a:p>
            <a:pPr algn="just" fontAlgn="base"/>
            <a:r>
              <a:rPr lang="en-US" dirty="0"/>
              <a:t>Two species (3 and 5) are shared between both populations.</a:t>
            </a:r>
          </a:p>
          <a:p>
            <a:pPr algn="just" fontAlgn="base"/>
            <a:r>
              <a:rPr lang="en-US" dirty="0"/>
              <a:t>There are 6 unique species in the two populations.</a:t>
            </a:r>
          </a:p>
          <a:p>
            <a:pPr algn="just" fontAlgn="base"/>
            <a:r>
              <a:rPr lang="en-US" dirty="0"/>
              <a:t>2/6 = 1/3</a:t>
            </a:r>
          </a:p>
          <a:p>
            <a:pPr algn="just" fontAlgn="base"/>
            <a:r>
              <a:rPr lang="en-US" dirty="0"/>
              <a:t>1/3 * 100 = 33.33%.</a:t>
            </a:r>
          </a:p>
          <a:p>
            <a:pPr algn="just" fontAlgn="base"/>
            <a:r>
              <a:rPr lang="en-US" dirty="0"/>
              <a:t>Rainforests A and B are 33% similar.</a:t>
            </a:r>
          </a:p>
        </p:txBody>
      </p:sp>
    </p:spTree>
    <p:extLst>
      <p:ext uri="{BB962C8B-B14F-4D97-AF65-F5344CB8AC3E}">
        <p14:creationId xmlns:p14="http://schemas.microsoft.com/office/powerpoint/2010/main" val="23502780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Jaccard</a:t>
            </a:r>
            <a:r>
              <a:rPr lang="en-US" dirty="0"/>
              <a:t> Distance</a:t>
            </a:r>
            <a:br>
              <a:rPr lang="en-US" dirty="0"/>
            </a:br>
            <a:endParaRPr lang="en-US" dirty="0"/>
          </a:p>
        </p:txBody>
      </p:sp>
      <p:sp>
        <p:nvSpPr>
          <p:cNvPr id="3" name="Content Placeholder 2"/>
          <p:cNvSpPr>
            <a:spLocks noGrp="1"/>
          </p:cNvSpPr>
          <p:nvPr>
            <p:ph idx="1"/>
          </p:nvPr>
        </p:nvSpPr>
        <p:spPr>
          <a:xfrm>
            <a:off x="457200" y="1600200"/>
            <a:ext cx="8534400" cy="4525963"/>
          </a:xfrm>
        </p:spPr>
        <p:txBody>
          <a:bodyPr>
            <a:normAutofit fontScale="92500" lnSpcReduction="20000"/>
          </a:bodyPr>
          <a:lstStyle/>
          <a:p>
            <a:pPr algn="just" fontAlgn="base"/>
            <a:r>
              <a:rPr lang="en-US" dirty="0"/>
              <a:t>A similar statistic, the </a:t>
            </a:r>
            <a:r>
              <a:rPr lang="en-US" dirty="0" err="1"/>
              <a:t>Jaccard</a:t>
            </a:r>
            <a:r>
              <a:rPr lang="en-US" dirty="0"/>
              <a:t> distance, is a measure of how </a:t>
            </a:r>
            <a:r>
              <a:rPr lang="en-US" i="1" dirty="0"/>
              <a:t>dissimilar </a:t>
            </a:r>
            <a:r>
              <a:rPr lang="en-US" dirty="0"/>
              <a:t>two sets are. It is the complement of the </a:t>
            </a:r>
            <a:r>
              <a:rPr lang="en-US" dirty="0" err="1"/>
              <a:t>Jaccard</a:t>
            </a:r>
            <a:r>
              <a:rPr lang="en-US" dirty="0"/>
              <a:t> index and can be found by subtracting the </a:t>
            </a:r>
            <a:r>
              <a:rPr lang="en-US" dirty="0" err="1"/>
              <a:t>Jaccard</a:t>
            </a:r>
            <a:r>
              <a:rPr lang="en-US" dirty="0"/>
              <a:t> Index from 100%. For the above example, the </a:t>
            </a:r>
            <a:r>
              <a:rPr lang="en-US" dirty="0" err="1"/>
              <a:t>Jaccard</a:t>
            </a:r>
            <a:r>
              <a:rPr lang="en-US" dirty="0"/>
              <a:t> distance is 1 – 33.33% = 66.67%.</a:t>
            </a:r>
          </a:p>
          <a:p>
            <a:pPr algn="just" fontAlgn="base"/>
            <a:r>
              <a:rPr lang="en-US" dirty="0"/>
              <a:t>In set notation, subtract from 1 for the </a:t>
            </a:r>
            <a:r>
              <a:rPr lang="en-US" dirty="0" err="1"/>
              <a:t>Jaccard</a:t>
            </a:r>
            <a:r>
              <a:rPr lang="en-US" dirty="0"/>
              <a:t> Distance</a:t>
            </a:r>
            <a:r>
              <a:rPr lang="en-US" dirty="0" smtClean="0"/>
              <a:t>: D(X,Y</a:t>
            </a:r>
            <a:r>
              <a:rPr lang="en-US" dirty="0"/>
              <a:t>) = 1 – J(X,Y</a:t>
            </a:r>
            <a:r>
              <a:rPr lang="en-US" dirty="0" smtClean="0"/>
              <a:t>)</a:t>
            </a:r>
          </a:p>
          <a:p>
            <a:pPr algn="just" fontAlgn="base"/>
            <a:r>
              <a:rPr lang="en-US" dirty="0" smtClean="0"/>
              <a:t>Note </a:t>
            </a:r>
            <a:r>
              <a:rPr lang="en-US" dirty="0"/>
              <a:t>though, that the decimals are usually converted to percentages as these are easier to interpret.</a:t>
            </a:r>
          </a:p>
          <a:p>
            <a:pPr algn="just"/>
            <a:endParaRPr lang="en-US" dirty="0"/>
          </a:p>
        </p:txBody>
      </p:sp>
    </p:spTree>
    <p:extLst>
      <p:ext uri="{BB962C8B-B14F-4D97-AF65-F5344CB8AC3E}">
        <p14:creationId xmlns:p14="http://schemas.microsoft.com/office/powerpoint/2010/main" val="21497786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to do with missing values</a:t>
            </a:r>
            <a:br>
              <a:rPr lang="en-US" dirty="0"/>
            </a:br>
            <a:endParaRPr lang="en-US" dirty="0"/>
          </a:p>
        </p:txBody>
      </p:sp>
      <p:sp>
        <p:nvSpPr>
          <p:cNvPr id="3" name="Content Placeholder 2"/>
          <p:cNvSpPr>
            <a:spLocks noGrp="1"/>
          </p:cNvSpPr>
          <p:nvPr>
            <p:ph idx="1"/>
          </p:nvPr>
        </p:nvSpPr>
        <p:spPr>
          <a:xfrm>
            <a:off x="304800" y="1676400"/>
            <a:ext cx="8458200" cy="4525963"/>
          </a:xfrm>
        </p:spPr>
        <p:txBody>
          <a:bodyPr>
            <a:normAutofit fontScale="92500" lnSpcReduction="10000"/>
          </a:bodyPr>
          <a:lstStyle/>
          <a:p>
            <a:pPr algn="just" fontAlgn="base"/>
            <a:r>
              <a:rPr lang="en-US" dirty="0"/>
              <a:t>Sometimes data sets will have missing observations, which makes calculating similarity challenging. You have several options for filling in these missing data points:</a:t>
            </a:r>
          </a:p>
          <a:p>
            <a:pPr algn="just" fontAlgn="base"/>
            <a:r>
              <a:rPr lang="en-US" dirty="0"/>
              <a:t>Fill in the blank areas with zeros,</a:t>
            </a:r>
          </a:p>
          <a:p>
            <a:pPr algn="just" fontAlgn="base"/>
            <a:r>
              <a:rPr lang="en-US" dirty="0"/>
              <a:t>Replace the missing values with the median for the </a:t>
            </a:r>
            <a:r>
              <a:rPr lang="en-US" dirty="0" smtClean="0"/>
              <a:t>set</a:t>
            </a:r>
          </a:p>
          <a:p>
            <a:pPr algn="just" fontAlgn="base"/>
            <a:r>
              <a:rPr lang="en-US" dirty="0" smtClean="0"/>
              <a:t>Use </a:t>
            </a:r>
            <a:r>
              <a:rPr lang="en-US" dirty="0"/>
              <a:t>a k-nearest neighbor or EM </a:t>
            </a:r>
            <a:r>
              <a:rPr lang="en-US" dirty="0" smtClean="0"/>
              <a:t>algorithm(expectation–maximization is </a:t>
            </a:r>
            <a:r>
              <a:rPr lang="en-US" dirty="0"/>
              <a:t>an iterative method to find maximum </a:t>
            </a:r>
            <a:r>
              <a:rPr lang="en-US" dirty="0" smtClean="0"/>
              <a:t>likelihood).</a:t>
            </a:r>
            <a:endParaRPr lang="en-US" dirty="0"/>
          </a:p>
          <a:p>
            <a:pPr algn="just"/>
            <a:endParaRPr lang="en-US" dirty="0"/>
          </a:p>
        </p:txBody>
      </p:sp>
    </p:spTree>
    <p:extLst>
      <p:ext uri="{BB962C8B-B14F-4D97-AF65-F5344CB8AC3E}">
        <p14:creationId xmlns:p14="http://schemas.microsoft.com/office/powerpoint/2010/main" val="2312938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47800" y="569441"/>
            <a:ext cx="6019800" cy="54503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3376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One of the most common data-mining problem is to find similar items in the given dataset, this also applies for text data. Examples that comes directly into our mind includes detecting plagiarism, news recommendation (don’t show identical news articles to users) and the list goes on.</a:t>
            </a:r>
          </a:p>
        </p:txBody>
      </p:sp>
    </p:spTree>
    <p:extLst>
      <p:ext uri="{BB962C8B-B14F-4D97-AF65-F5344CB8AC3E}">
        <p14:creationId xmlns:p14="http://schemas.microsoft.com/office/powerpoint/2010/main" val="34137613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2" name="Picture 4" descr="Image result for em algorith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511791"/>
            <a:ext cx="5486400" cy="5317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79946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Similarity of Documents</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10000"/>
          </a:bodyPr>
          <a:lstStyle/>
          <a:p>
            <a:pPr lvl="0" algn="just"/>
            <a:r>
              <a:rPr lang="en-IN" dirty="0"/>
              <a:t>An important class of problems that </a:t>
            </a:r>
            <a:r>
              <a:rPr lang="en-IN" dirty="0" err="1"/>
              <a:t>Jaccard</a:t>
            </a:r>
            <a:r>
              <a:rPr lang="en-IN" dirty="0"/>
              <a:t> similarity addresses well is that of </a:t>
            </a:r>
            <a:r>
              <a:rPr lang="en-IN" b="1" dirty="0"/>
              <a:t>finding textually similar documents in a large corpus such as the Web or a collection of news articles. </a:t>
            </a:r>
            <a:endParaRPr lang="en-US" b="1" dirty="0"/>
          </a:p>
          <a:p>
            <a:pPr lvl="0" algn="just"/>
            <a:r>
              <a:rPr lang="en-IN" dirty="0" smtClean="0"/>
              <a:t>Textual </a:t>
            </a:r>
            <a:r>
              <a:rPr lang="en-IN" dirty="0"/>
              <a:t>similarity also has important uses. Many of these involve </a:t>
            </a:r>
            <a:r>
              <a:rPr lang="en-IN" b="1" dirty="0"/>
              <a:t>finding duplicates or near duplicates</a:t>
            </a:r>
            <a:r>
              <a:rPr lang="en-IN" dirty="0"/>
              <a:t>. First, let us observe that testing whether two documents are exact duplicates is easy; </a:t>
            </a:r>
            <a:r>
              <a:rPr lang="en-IN" b="1" dirty="0"/>
              <a:t>just compare the two documents character-by-character, and if they ever differ then they are not the same.</a:t>
            </a:r>
            <a:endParaRPr lang="en-US" b="1" dirty="0"/>
          </a:p>
          <a:p>
            <a:pPr algn="just"/>
            <a:endParaRPr lang="en-US" dirty="0"/>
          </a:p>
        </p:txBody>
      </p:sp>
    </p:spTree>
    <p:extLst>
      <p:ext uri="{BB962C8B-B14F-4D97-AF65-F5344CB8AC3E}">
        <p14:creationId xmlns:p14="http://schemas.microsoft.com/office/powerpoint/2010/main" val="29844993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lvl="0"/>
            <a:r>
              <a:rPr lang="en-IN" sz="2400" b="1" dirty="0"/>
              <a:t>However, in many applications, the documents are not identical, yet they share large portions of their text. Here are some examples:</a:t>
            </a:r>
            <a:r>
              <a:rPr lang="en-US" sz="2400" b="1" dirty="0"/>
              <a:t/>
            </a:r>
            <a:br>
              <a:rPr lang="en-US" sz="2400" b="1" dirty="0"/>
            </a:br>
            <a:endParaRPr lang="en-US" sz="2400" b="1" dirty="0"/>
          </a:p>
        </p:txBody>
      </p:sp>
      <p:sp>
        <p:nvSpPr>
          <p:cNvPr id="3" name="Content Placeholder 2"/>
          <p:cNvSpPr>
            <a:spLocks noGrp="1"/>
          </p:cNvSpPr>
          <p:nvPr>
            <p:ph idx="1"/>
          </p:nvPr>
        </p:nvSpPr>
        <p:spPr/>
        <p:txBody>
          <a:bodyPr>
            <a:normAutofit fontScale="92500" lnSpcReduction="10000"/>
          </a:bodyPr>
          <a:lstStyle/>
          <a:p>
            <a:pPr algn="just"/>
            <a:r>
              <a:rPr lang="en-IN" b="1" dirty="0"/>
              <a:t>Plagiarism</a:t>
            </a:r>
            <a:endParaRPr lang="en-US" dirty="0"/>
          </a:p>
          <a:p>
            <a:pPr lvl="0" algn="just"/>
            <a:r>
              <a:rPr lang="en-IN" dirty="0"/>
              <a:t>Finding plagiarized documents tests our ability to find textual similarity. The plagiarizer may extract only some parts of a document for his own. </a:t>
            </a:r>
            <a:endParaRPr lang="en-US" dirty="0"/>
          </a:p>
          <a:p>
            <a:pPr lvl="0" algn="just"/>
            <a:r>
              <a:rPr lang="en-IN" dirty="0"/>
              <a:t>He may alter a few words and may alter the order in which sentences of the original appear.</a:t>
            </a:r>
            <a:endParaRPr lang="en-US" dirty="0"/>
          </a:p>
          <a:p>
            <a:pPr lvl="0" algn="just"/>
            <a:r>
              <a:rPr lang="en-IN" dirty="0"/>
              <a:t>Yet the resulting document may still contain 50% or more of the original. No simple process of comparing documents character by character will detect a sophisticated plagiarism.</a:t>
            </a:r>
            <a:endParaRPr lang="en-US" dirty="0"/>
          </a:p>
          <a:p>
            <a:pPr algn="just"/>
            <a:endParaRPr lang="en-US" dirty="0"/>
          </a:p>
        </p:txBody>
      </p:sp>
    </p:spTree>
    <p:extLst>
      <p:ext uri="{BB962C8B-B14F-4D97-AF65-F5344CB8AC3E}">
        <p14:creationId xmlns:p14="http://schemas.microsoft.com/office/powerpoint/2010/main" val="24832752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r>
              <a:rPr lang="en-IN" b="1" dirty="0"/>
              <a:t>Mirror Pages</a:t>
            </a:r>
            <a:endParaRPr lang="en-US" dirty="0"/>
          </a:p>
          <a:p>
            <a:pPr lvl="0" algn="just"/>
            <a:r>
              <a:rPr lang="en-IN" dirty="0"/>
              <a:t>It is common for important or popular </a:t>
            </a:r>
            <a:r>
              <a:rPr lang="en-IN" b="1" dirty="0"/>
              <a:t>Web sites to be duplicated at a number of hosts, in order to share the load. </a:t>
            </a:r>
            <a:endParaRPr lang="en-US" b="1" dirty="0"/>
          </a:p>
          <a:p>
            <a:pPr lvl="0" algn="just"/>
            <a:r>
              <a:rPr lang="en-IN" dirty="0"/>
              <a:t>The pages of these mirror sites will be quite similar, </a:t>
            </a:r>
            <a:r>
              <a:rPr lang="en-IN" b="1" dirty="0"/>
              <a:t>but are rarely identical. </a:t>
            </a:r>
            <a:endParaRPr lang="en-US" b="1" dirty="0"/>
          </a:p>
          <a:p>
            <a:pPr lvl="0" algn="just"/>
            <a:r>
              <a:rPr lang="en-IN" dirty="0"/>
              <a:t>Similar pages might change the name of the course, year, and make small changes from year to year. </a:t>
            </a:r>
            <a:endParaRPr lang="en-US" dirty="0"/>
          </a:p>
          <a:p>
            <a:pPr lvl="0" algn="just"/>
            <a:r>
              <a:rPr lang="en-IN" dirty="0"/>
              <a:t>It is important to be able to detect similar pages of these kinds, because search engines produce better results if they avoid showing two pages that are nearly  identical within the first page of results.</a:t>
            </a:r>
            <a:endParaRPr lang="en-US" dirty="0"/>
          </a:p>
          <a:p>
            <a:pPr algn="just"/>
            <a:endParaRPr lang="en-US" dirty="0"/>
          </a:p>
        </p:txBody>
      </p:sp>
    </p:spTree>
    <p:extLst>
      <p:ext uri="{BB962C8B-B14F-4D97-AF65-F5344CB8AC3E}">
        <p14:creationId xmlns:p14="http://schemas.microsoft.com/office/powerpoint/2010/main" val="2816581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en-IN" b="1" dirty="0"/>
              <a:t>Articles from the Same Source</a:t>
            </a:r>
            <a:endParaRPr lang="en-US" dirty="0"/>
          </a:p>
          <a:p>
            <a:pPr lvl="0" algn="just"/>
            <a:r>
              <a:rPr lang="en-IN" dirty="0"/>
              <a:t>It is common for one reporter to write a news article that gets distributed, say through the Associated Press, to many newspapers, which then publish the article on their Web sites.</a:t>
            </a:r>
            <a:endParaRPr lang="en-US" dirty="0"/>
          </a:p>
          <a:p>
            <a:pPr lvl="0" algn="just"/>
            <a:r>
              <a:rPr lang="en-IN" dirty="0"/>
              <a:t>Each newspaper changes the article somewhat.</a:t>
            </a:r>
            <a:endParaRPr lang="en-US" dirty="0"/>
          </a:p>
          <a:p>
            <a:pPr lvl="0" algn="just"/>
            <a:r>
              <a:rPr lang="en-IN" dirty="0"/>
              <a:t>They may cut out paragraphs, or even add material of their own. They most likely will surround the article by their own logo, ads, and links to other articles at their site. </a:t>
            </a:r>
            <a:endParaRPr lang="en-US" dirty="0"/>
          </a:p>
          <a:p>
            <a:pPr algn="just"/>
            <a:endParaRPr lang="en-US" dirty="0"/>
          </a:p>
        </p:txBody>
      </p:sp>
    </p:spTree>
    <p:extLst>
      <p:ext uri="{BB962C8B-B14F-4D97-AF65-F5344CB8AC3E}">
        <p14:creationId xmlns:p14="http://schemas.microsoft.com/office/powerpoint/2010/main" val="1010920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just"/>
            <a:r>
              <a:rPr lang="en-IN" dirty="0"/>
              <a:t>However, the core of each newspaper’s page will be the original article.</a:t>
            </a:r>
            <a:endParaRPr lang="en-US" dirty="0"/>
          </a:p>
          <a:p>
            <a:pPr algn="just"/>
            <a:r>
              <a:rPr lang="en-IN" dirty="0"/>
              <a:t>News aggregators, such as Google News, try to find all versions of such an article, in order to show only one, and that task requires finding when two Web pages are textually similar, although not identical</a:t>
            </a:r>
            <a:endParaRPr lang="en-US" dirty="0"/>
          </a:p>
        </p:txBody>
      </p:sp>
    </p:spTree>
    <p:extLst>
      <p:ext uri="{BB962C8B-B14F-4D97-AF65-F5344CB8AC3E}">
        <p14:creationId xmlns:p14="http://schemas.microsoft.com/office/powerpoint/2010/main" val="5684175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IN" b="1" dirty="0"/>
              <a:t>Collaborative Filtering as a Similar-Sets Problem</a:t>
            </a:r>
            <a:endParaRPr lang="en-US" dirty="0"/>
          </a:p>
          <a:p>
            <a:pPr lvl="0" algn="just"/>
            <a:r>
              <a:rPr lang="en-IN" dirty="0"/>
              <a:t>Another class of applications </a:t>
            </a:r>
            <a:r>
              <a:rPr lang="en-IN" b="1" dirty="0"/>
              <a:t>where similarity of sets is very important is called collaborative filtering</a:t>
            </a:r>
            <a:r>
              <a:rPr lang="en-IN" dirty="0"/>
              <a:t>, a process whereby we </a:t>
            </a:r>
            <a:r>
              <a:rPr lang="en-IN" b="1" dirty="0"/>
              <a:t>recommend to users items that were liked by other users who have exhibited similar tastes. </a:t>
            </a:r>
            <a:endParaRPr lang="en-US" b="1" dirty="0"/>
          </a:p>
          <a:p>
            <a:pPr algn="just"/>
            <a:endParaRPr lang="en-US" dirty="0"/>
          </a:p>
        </p:txBody>
      </p:sp>
    </p:spTree>
    <p:extLst>
      <p:ext uri="{BB962C8B-B14F-4D97-AF65-F5344CB8AC3E}">
        <p14:creationId xmlns:p14="http://schemas.microsoft.com/office/powerpoint/2010/main" val="22489646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r>
              <a:rPr lang="en-IN" b="1" dirty="0"/>
              <a:t>On-Line Purchases</a:t>
            </a:r>
            <a:endParaRPr lang="en-US" dirty="0"/>
          </a:p>
          <a:p>
            <a:pPr lvl="0" algn="just"/>
            <a:r>
              <a:rPr lang="en-IN" dirty="0"/>
              <a:t>Amazon.com has millions of customers and sells millions of items. Its database records which items have been bought by which customers. We can say two customers are similar if their sets of purchased items have a high </a:t>
            </a:r>
            <a:r>
              <a:rPr lang="en-IN" dirty="0" err="1"/>
              <a:t>Jaccard</a:t>
            </a:r>
            <a:r>
              <a:rPr lang="en-IN" dirty="0"/>
              <a:t> similarity.</a:t>
            </a:r>
            <a:endParaRPr lang="en-US" dirty="0"/>
          </a:p>
          <a:p>
            <a:pPr lvl="0" algn="just"/>
            <a:r>
              <a:rPr lang="en-IN" dirty="0"/>
              <a:t>Likewise, two items that have sets of purchasers with high </a:t>
            </a:r>
            <a:r>
              <a:rPr lang="en-IN" dirty="0" err="1"/>
              <a:t>Jaccard</a:t>
            </a:r>
            <a:r>
              <a:rPr lang="en-IN" dirty="0"/>
              <a:t> similarity will be deemed similar. Note that, while we might expect mirror sites to have </a:t>
            </a:r>
            <a:r>
              <a:rPr lang="en-IN" dirty="0" err="1"/>
              <a:t>Jaccard</a:t>
            </a:r>
            <a:r>
              <a:rPr lang="en-IN" dirty="0"/>
              <a:t> similarity above 90%, it is unlikely that any two customers have </a:t>
            </a:r>
            <a:r>
              <a:rPr lang="en-IN" dirty="0" err="1"/>
              <a:t>Jaccard</a:t>
            </a:r>
            <a:r>
              <a:rPr lang="en-IN" dirty="0"/>
              <a:t> similarity that high (unless they have purchased only one item). </a:t>
            </a:r>
            <a:endParaRPr lang="en-US" dirty="0"/>
          </a:p>
          <a:p>
            <a:pPr algn="just"/>
            <a:endParaRPr lang="en-US" dirty="0"/>
          </a:p>
        </p:txBody>
      </p:sp>
    </p:spTree>
    <p:extLst>
      <p:ext uri="{BB962C8B-B14F-4D97-AF65-F5344CB8AC3E}">
        <p14:creationId xmlns:p14="http://schemas.microsoft.com/office/powerpoint/2010/main" val="22176418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lvl="0" algn="just"/>
            <a:r>
              <a:rPr lang="en-IN" dirty="0"/>
              <a:t>Even a </a:t>
            </a:r>
            <a:r>
              <a:rPr lang="en-IN" dirty="0" err="1"/>
              <a:t>Jaccard</a:t>
            </a:r>
            <a:r>
              <a:rPr lang="en-IN" dirty="0"/>
              <a:t> similarity like 20% might be unusual enough to identify customers with similar tastes. </a:t>
            </a:r>
            <a:endParaRPr lang="en-US" dirty="0"/>
          </a:p>
          <a:p>
            <a:pPr lvl="0" algn="just"/>
            <a:r>
              <a:rPr lang="en-IN" dirty="0"/>
              <a:t>The same observation holds for items; </a:t>
            </a:r>
            <a:r>
              <a:rPr lang="en-IN" dirty="0" err="1"/>
              <a:t>Jaccard</a:t>
            </a:r>
            <a:r>
              <a:rPr lang="en-IN" dirty="0"/>
              <a:t> similarities need not be very high to be significant.</a:t>
            </a:r>
            <a:endParaRPr lang="en-US" dirty="0"/>
          </a:p>
          <a:p>
            <a:pPr lvl="0" algn="just"/>
            <a:r>
              <a:rPr lang="en-IN" dirty="0"/>
              <a:t>Collaborative filtering requires several tools, in addition to finding similar customers or items. For example, two Amazon customers who like science-fiction might each buy many science-fiction books, but only a few of these will be in common. However, by combining similarity finding with clustering, we might be able to discover that science fiction books are mutually similar and put them in one group. </a:t>
            </a:r>
            <a:endParaRPr lang="en-US" dirty="0"/>
          </a:p>
          <a:p>
            <a:pPr algn="just"/>
            <a:endParaRPr lang="en-US" dirty="0"/>
          </a:p>
        </p:txBody>
      </p:sp>
    </p:spTree>
    <p:extLst>
      <p:ext uri="{BB962C8B-B14F-4D97-AF65-F5344CB8AC3E}">
        <p14:creationId xmlns:p14="http://schemas.microsoft.com/office/powerpoint/2010/main" val="8386527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r>
              <a:rPr lang="en-IN" b="1" dirty="0"/>
              <a:t>Movie Ratings</a:t>
            </a:r>
            <a:endParaRPr lang="en-US" dirty="0"/>
          </a:p>
          <a:p>
            <a:pPr lvl="0" algn="just"/>
            <a:r>
              <a:rPr lang="en-IN" dirty="0" err="1"/>
              <a:t>NetFlix</a:t>
            </a:r>
            <a:r>
              <a:rPr lang="en-IN" dirty="0"/>
              <a:t> records which movies each of its customers rented, and also the ratings assigned to those movies by the customers.</a:t>
            </a:r>
            <a:endParaRPr lang="en-US" dirty="0"/>
          </a:p>
          <a:p>
            <a:pPr lvl="0" algn="just"/>
            <a:r>
              <a:rPr lang="en-IN" dirty="0"/>
              <a:t>We can see movies as similar if they were rented or rated highly by many of the same customers, and see customers as similar if they rented or rated highly many of the same movies. </a:t>
            </a:r>
            <a:endParaRPr lang="en-US" dirty="0"/>
          </a:p>
          <a:p>
            <a:pPr lvl="0" algn="just"/>
            <a:r>
              <a:rPr lang="en-IN" dirty="0"/>
              <a:t>The same observations that we made for Amazon above apply in this situation: similarities need not be high to be significant, and clustering movies by genre will make things easier.</a:t>
            </a:r>
            <a:endParaRPr lang="en-US" dirty="0"/>
          </a:p>
          <a:p>
            <a:pPr algn="just"/>
            <a:endParaRPr lang="en-US" dirty="0"/>
          </a:p>
        </p:txBody>
      </p:sp>
    </p:spTree>
    <p:extLst>
      <p:ext uri="{BB962C8B-B14F-4D97-AF65-F5344CB8AC3E}">
        <p14:creationId xmlns:p14="http://schemas.microsoft.com/office/powerpoint/2010/main" val="28281811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descr="Image result for SHINGLING OF DOCUMEN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855678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lvl="0" algn="just"/>
            <a:r>
              <a:rPr lang="en-IN" dirty="0"/>
              <a:t>When comparing customers, imagine two set elements for each movie, “liked” and “hated.” If a customer rated a movie highly, put the “liked” for that movie in the customer’s set. </a:t>
            </a:r>
            <a:endParaRPr lang="en-US" dirty="0"/>
          </a:p>
          <a:p>
            <a:pPr lvl="0" algn="just"/>
            <a:r>
              <a:rPr lang="en-IN" dirty="0"/>
              <a:t>If they gave a low rating to a movie</a:t>
            </a:r>
            <a:r>
              <a:rPr lang="en-IN" dirty="0" smtClean="0"/>
              <a:t>, put </a:t>
            </a:r>
            <a:r>
              <a:rPr lang="en-IN" dirty="0"/>
              <a:t>“hated” for that movie in their set. Then, we can look for high </a:t>
            </a:r>
            <a:r>
              <a:rPr lang="en-IN" dirty="0" err="1"/>
              <a:t>Jaccard</a:t>
            </a:r>
            <a:r>
              <a:rPr lang="en-IN" dirty="0"/>
              <a:t> similarity among these sets.</a:t>
            </a:r>
            <a:endParaRPr lang="en-US" dirty="0"/>
          </a:p>
          <a:p>
            <a:pPr lvl="0" algn="just"/>
            <a:r>
              <a:rPr lang="en-IN" dirty="0"/>
              <a:t>We can do a similar trick when comparing movies.</a:t>
            </a:r>
            <a:endParaRPr lang="en-US" dirty="0"/>
          </a:p>
          <a:p>
            <a:pPr lvl="0" algn="just"/>
            <a:r>
              <a:rPr lang="en-IN" dirty="0"/>
              <a:t>If ratings are 1-to-5-stars, put a movie in a customer’s set n times if they rated the movie n-stars. Then, use </a:t>
            </a:r>
            <a:r>
              <a:rPr lang="en-IN" dirty="0" err="1"/>
              <a:t>Jaccard</a:t>
            </a:r>
            <a:r>
              <a:rPr lang="en-IN" dirty="0"/>
              <a:t> similarity for bags when measuring the similarity of customers.</a:t>
            </a:r>
            <a:endParaRPr lang="en-US" dirty="0"/>
          </a:p>
          <a:p>
            <a:pPr algn="just"/>
            <a:endParaRPr lang="en-US" dirty="0"/>
          </a:p>
        </p:txBody>
      </p:sp>
    </p:spTree>
    <p:extLst>
      <p:ext uri="{BB962C8B-B14F-4D97-AF65-F5344CB8AC3E}">
        <p14:creationId xmlns:p14="http://schemas.microsoft.com/office/powerpoint/2010/main" val="35341880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gn="just"/>
            <a:r>
              <a:rPr lang="en-IN" b="1" dirty="0"/>
              <a:t>Shingling of Documents</a:t>
            </a:r>
            <a:r>
              <a:rPr lang="en-IN" dirty="0"/>
              <a:t> </a:t>
            </a:r>
            <a:endParaRPr lang="en-US" dirty="0"/>
          </a:p>
          <a:p>
            <a:pPr algn="just"/>
            <a:r>
              <a:rPr lang="en-IN" dirty="0"/>
              <a:t>The most effective way to represent documents as sets, for the purpose of identifying lexically similar documents is to construct from the document the set of short strings that appear within it. </a:t>
            </a:r>
            <a:endParaRPr lang="en-US" dirty="0"/>
          </a:p>
          <a:p>
            <a:pPr lvl="0" algn="just"/>
            <a:r>
              <a:rPr lang="en-IN" dirty="0"/>
              <a:t>If we do so, then documents that share pieces as short as sentences or even phrases will have many common elements in their sets, even if those sentences appear in different orders in the two documents.</a:t>
            </a:r>
            <a:endParaRPr lang="en-US" dirty="0"/>
          </a:p>
          <a:p>
            <a:pPr algn="just"/>
            <a:endParaRPr lang="en-US" dirty="0"/>
          </a:p>
        </p:txBody>
      </p:sp>
    </p:spTree>
    <p:extLst>
      <p:ext uri="{BB962C8B-B14F-4D97-AF65-F5344CB8AC3E}">
        <p14:creationId xmlns:p14="http://schemas.microsoft.com/office/powerpoint/2010/main" val="42504680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k-Shingles</a:t>
            </a:r>
            <a:r>
              <a:rPr lang="en-US" dirty="0"/>
              <a:t/>
            </a:r>
            <a:br>
              <a:rPr lang="en-US" dirty="0"/>
            </a:br>
            <a:endParaRPr lang="en-US" dirty="0"/>
          </a:p>
        </p:txBody>
      </p:sp>
      <p:sp>
        <p:nvSpPr>
          <p:cNvPr id="3" name="Content Placeholder 2"/>
          <p:cNvSpPr>
            <a:spLocks noGrp="1"/>
          </p:cNvSpPr>
          <p:nvPr>
            <p:ph idx="1"/>
          </p:nvPr>
        </p:nvSpPr>
        <p:spPr/>
        <p:txBody>
          <a:bodyPr/>
          <a:lstStyle/>
          <a:p>
            <a:pPr lvl="0" algn="just"/>
            <a:r>
              <a:rPr lang="en-IN" dirty="0"/>
              <a:t>A document is a string of characters. Define a k-shingle for a </a:t>
            </a:r>
            <a:r>
              <a:rPr lang="en-IN" b="1" dirty="0"/>
              <a:t>document to be any substring of length k found within the document</a:t>
            </a:r>
            <a:r>
              <a:rPr lang="en-IN" dirty="0"/>
              <a:t>. Then, we may associate with each document the set of k-shingles that appear one or more times within that document. </a:t>
            </a:r>
            <a:endParaRPr lang="en-US" dirty="0"/>
          </a:p>
          <a:p>
            <a:pPr algn="just"/>
            <a:endParaRPr lang="en-US" dirty="0"/>
          </a:p>
        </p:txBody>
      </p:sp>
    </p:spTree>
    <p:extLst>
      <p:ext uri="{BB962C8B-B14F-4D97-AF65-F5344CB8AC3E}">
        <p14:creationId xmlns:p14="http://schemas.microsoft.com/office/powerpoint/2010/main" val="2383095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fontAlgn="base"/>
            <a:r>
              <a:rPr lang="en-US" dirty="0"/>
              <a:t>A k -shingle (or k -gram) for a document is </a:t>
            </a:r>
            <a:r>
              <a:rPr lang="en-US" dirty="0" smtClean="0"/>
              <a:t>a sequence </a:t>
            </a:r>
            <a:r>
              <a:rPr lang="en-US" dirty="0"/>
              <a:t>of k characters that appears in </a:t>
            </a:r>
            <a:r>
              <a:rPr lang="en-US" dirty="0" smtClean="0"/>
              <a:t>the document.</a:t>
            </a:r>
          </a:p>
          <a:p>
            <a:pPr algn="just" fontAlgn="base"/>
            <a:r>
              <a:rPr lang="en-US" dirty="0" smtClean="0"/>
              <a:t>Example</a:t>
            </a:r>
            <a:r>
              <a:rPr lang="en-US" dirty="0"/>
              <a:t>: k=2; doc = </a:t>
            </a:r>
            <a:r>
              <a:rPr lang="en-US" dirty="0" err="1"/>
              <a:t>abcab</a:t>
            </a:r>
            <a:r>
              <a:rPr lang="en-US" dirty="0"/>
              <a:t>. </a:t>
            </a:r>
            <a:endParaRPr lang="en-US" dirty="0" smtClean="0"/>
          </a:p>
          <a:p>
            <a:pPr algn="just" fontAlgn="base"/>
            <a:r>
              <a:rPr lang="en-US" dirty="0" smtClean="0"/>
              <a:t>Set </a:t>
            </a:r>
            <a:r>
              <a:rPr lang="en-US" dirty="0"/>
              <a:t>of 2-shingles= {</a:t>
            </a:r>
            <a:r>
              <a:rPr lang="en-US" dirty="0" err="1"/>
              <a:t>ab</a:t>
            </a:r>
            <a:r>
              <a:rPr lang="en-US" dirty="0"/>
              <a:t>, </a:t>
            </a:r>
            <a:r>
              <a:rPr lang="en-US" dirty="0" err="1"/>
              <a:t>bc</a:t>
            </a:r>
            <a:r>
              <a:rPr lang="en-US" dirty="0"/>
              <a:t>, </a:t>
            </a:r>
            <a:r>
              <a:rPr lang="en-US" dirty="0" err="1"/>
              <a:t>ca</a:t>
            </a:r>
            <a:r>
              <a:rPr lang="en-US" dirty="0" smtClean="0"/>
              <a:t>}.</a:t>
            </a:r>
          </a:p>
          <a:p>
            <a:pPr algn="just" fontAlgn="base"/>
            <a:r>
              <a:rPr lang="en-US" dirty="0" smtClean="0"/>
              <a:t>Option</a:t>
            </a:r>
            <a:r>
              <a:rPr lang="en-US" dirty="0"/>
              <a:t>: regard shingles as a bag, and count </a:t>
            </a:r>
            <a:r>
              <a:rPr lang="en-US" dirty="0" err="1" smtClean="0"/>
              <a:t>ab</a:t>
            </a:r>
            <a:r>
              <a:rPr lang="en-US" dirty="0" smtClean="0"/>
              <a:t> twice.</a:t>
            </a:r>
          </a:p>
          <a:p>
            <a:pPr algn="just" fontAlgn="base"/>
            <a:r>
              <a:rPr lang="en-US" dirty="0" smtClean="0"/>
              <a:t>Represent </a:t>
            </a:r>
            <a:r>
              <a:rPr lang="en-US" dirty="0"/>
              <a:t>a doc by its set of k-shingles</a:t>
            </a:r>
            <a:r>
              <a:rPr lang="en-US" dirty="0" smtClean="0"/>
              <a:t>.</a:t>
            </a:r>
            <a:endParaRPr lang="en-US" dirty="0"/>
          </a:p>
        </p:txBody>
      </p:sp>
    </p:spTree>
    <p:extLst>
      <p:ext uri="{BB962C8B-B14F-4D97-AF65-F5344CB8AC3E}">
        <p14:creationId xmlns:p14="http://schemas.microsoft.com/office/powerpoint/2010/main" val="184779995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Choosing the Shingle Size</a:t>
            </a:r>
            <a:r>
              <a:rPr lang="en-US" dirty="0"/>
              <a:t/>
            </a:r>
            <a:br>
              <a:rPr lang="en-US" dirty="0"/>
            </a:br>
            <a:endParaRPr lang="en-US" dirty="0"/>
          </a:p>
        </p:txBody>
      </p:sp>
      <p:sp>
        <p:nvSpPr>
          <p:cNvPr id="3" name="Content Placeholder 2"/>
          <p:cNvSpPr>
            <a:spLocks noGrp="1"/>
          </p:cNvSpPr>
          <p:nvPr>
            <p:ph idx="1"/>
          </p:nvPr>
        </p:nvSpPr>
        <p:spPr>
          <a:xfrm>
            <a:off x="457200" y="1447800"/>
            <a:ext cx="8229600" cy="4906963"/>
          </a:xfrm>
        </p:spPr>
        <p:txBody>
          <a:bodyPr>
            <a:normAutofit fontScale="92500" lnSpcReduction="20000"/>
          </a:bodyPr>
          <a:lstStyle/>
          <a:p>
            <a:pPr lvl="0" algn="just"/>
            <a:r>
              <a:rPr lang="en-IN" dirty="0"/>
              <a:t>We can pick k to be any constant we like. However</a:t>
            </a:r>
            <a:r>
              <a:rPr lang="en-IN" b="1" dirty="0"/>
              <a:t>, if we pick k too small, then we would expect most sequences of k characters to appear in most documents</a:t>
            </a:r>
            <a:r>
              <a:rPr lang="en-IN" dirty="0"/>
              <a:t>.</a:t>
            </a:r>
            <a:endParaRPr lang="en-US" dirty="0"/>
          </a:p>
          <a:p>
            <a:pPr lvl="0" algn="just"/>
            <a:r>
              <a:rPr lang="en-IN" dirty="0"/>
              <a:t>If so, then we could have documents whose shingle-sets had high </a:t>
            </a:r>
            <a:r>
              <a:rPr lang="en-IN" dirty="0" err="1"/>
              <a:t>Jaccard</a:t>
            </a:r>
            <a:r>
              <a:rPr lang="en-IN" dirty="0"/>
              <a:t> similarity</a:t>
            </a:r>
            <a:r>
              <a:rPr lang="en-IN" dirty="0" smtClean="0"/>
              <a:t>, yet </a:t>
            </a:r>
            <a:r>
              <a:rPr lang="en-IN" dirty="0"/>
              <a:t>the documents had none of the same sentences or even phrases. </a:t>
            </a:r>
            <a:endParaRPr lang="en-US" dirty="0"/>
          </a:p>
          <a:p>
            <a:pPr lvl="0" algn="just"/>
            <a:r>
              <a:rPr lang="en-IN" dirty="0"/>
              <a:t>As an extreme example, </a:t>
            </a:r>
            <a:r>
              <a:rPr lang="en-IN" b="1" dirty="0"/>
              <a:t>if we use k = 1, most Web pages will have most of the common characters and few other characters, so almost all Web pages will have high similarity.</a:t>
            </a:r>
            <a:endParaRPr lang="en-US" b="1" dirty="0"/>
          </a:p>
          <a:p>
            <a:pPr algn="just"/>
            <a:endParaRPr lang="en-US" dirty="0"/>
          </a:p>
        </p:txBody>
      </p:sp>
    </p:spTree>
    <p:extLst>
      <p:ext uri="{BB962C8B-B14F-4D97-AF65-F5344CB8AC3E}">
        <p14:creationId xmlns:p14="http://schemas.microsoft.com/office/powerpoint/2010/main" val="39084098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Hashing Shingles</a:t>
            </a:r>
            <a:endParaRPr lang="en-US" dirty="0"/>
          </a:p>
        </p:txBody>
      </p:sp>
      <p:sp>
        <p:nvSpPr>
          <p:cNvPr id="3" name="Content Placeholder 2"/>
          <p:cNvSpPr>
            <a:spLocks noGrp="1"/>
          </p:cNvSpPr>
          <p:nvPr>
            <p:ph idx="1"/>
          </p:nvPr>
        </p:nvSpPr>
        <p:spPr>
          <a:xfrm>
            <a:off x="457200" y="1600200"/>
            <a:ext cx="8229600" cy="4876800"/>
          </a:xfrm>
        </p:spPr>
        <p:txBody>
          <a:bodyPr>
            <a:normAutofit fontScale="92500" lnSpcReduction="20000"/>
          </a:bodyPr>
          <a:lstStyle/>
          <a:p>
            <a:pPr algn="just"/>
            <a:r>
              <a:rPr lang="en-US" dirty="0" smtClean="0"/>
              <a:t>The </a:t>
            </a:r>
            <a:r>
              <a:rPr lang="en-US" dirty="0"/>
              <a:t>task of finding nearest </a:t>
            </a:r>
            <a:r>
              <a:rPr lang="en-US" dirty="0" err="1"/>
              <a:t>neighbours</a:t>
            </a:r>
            <a:r>
              <a:rPr lang="en-US" dirty="0"/>
              <a:t> is very common. You can think of applications like finding duplicate or similar documents, audio/video search. </a:t>
            </a:r>
            <a:endParaRPr lang="en-US" dirty="0" smtClean="0"/>
          </a:p>
          <a:p>
            <a:pPr algn="just"/>
            <a:r>
              <a:rPr lang="en-US" dirty="0" smtClean="0"/>
              <a:t>Although </a:t>
            </a:r>
            <a:r>
              <a:rPr lang="en-US" dirty="0"/>
              <a:t>using brute force to check for all possible combinations will give you the exact nearest </a:t>
            </a:r>
            <a:r>
              <a:rPr lang="en-US" dirty="0" err="1"/>
              <a:t>neighbour</a:t>
            </a:r>
            <a:r>
              <a:rPr lang="en-US" dirty="0"/>
              <a:t> but it’s not scalable at all. </a:t>
            </a:r>
            <a:endParaRPr lang="en-US" dirty="0" smtClean="0"/>
          </a:p>
          <a:p>
            <a:pPr algn="just"/>
            <a:r>
              <a:rPr lang="en-US" dirty="0" smtClean="0"/>
              <a:t>Approximate </a:t>
            </a:r>
            <a:r>
              <a:rPr lang="en-US" dirty="0"/>
              <a:t>algorithms to accomplish this task has been an area of active research. Although these algorithms don’t guarantee to give you the exact answer, more often than not they’ll be provide a good approximation. </a:t>
            </a:r>
          </a:p>
        </p:txBody>
      </p:sp>
    </p:spTree>
    <p:extLst>
      <p:ext uri="{BB962C8B-B14F-4D97-AF65-F5344CB8AC3E}">
        <p14:creationId xmlns:p14="http://schemas.microsoft.com/office/powerpoint/2010/main" val="41831382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smtClean="0"/>
              <a:t>Locality sensitive hashing (LSH) is one such algorithm. LSH has many applications, including:</a:t>
            </a:r>
            <a:endParaRPr lang="en-US" dirty="0"/>
          </a:p>
        </p:txBody>
      </p:sp>
      <p:pic>
        <p:nvPicPr>
          <p:cNvPr id="3074" name="Picture 2" descr="https://miro.medium.com/max/1124/1*ph214h94u43vgb9A4FwHXw.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3657600"/>
            <a:ext cx="8496300" cy="18954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5127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b="1" dirty="0"/>
              <a:t>LSH</a:t>
            </a:r>
            <a:r>
              <a:rPr lang="en-US" dirty="0"/>
              <a:t> refers to a family of functions (known as LSH families) </a:t>
            </a:r>
            <a:r>
              <a:rPr lang="en-US" b="1" dirty="0"/>
              <a:t>to hash data points into buckets so that data points near each other are located in the same buckets with high probability</a:t>
            </a:r>
            <a:r>
              <a:rPr lang="en-US" dirty="0"/>
              <a:t>, while data points far from each other are likely to be in different buckets. This makes it easier to identify observations with various degrees of similarity.</a:t>
            </a:r>
          </a:p>
        </p:txBody>
      </p:sp>
    </p:spTree>
    <p:extLst>
      <p:ext uri="{BB962C8B-B14F-4D97-AF65-F5344CB8AC3E}">
        <p14:creationId xmlns:p14="http://schemas.microsoft.com/office/powerpoint/2010/main" val="30687116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52400" y="1600200"/>
            <a:ext cx="8915400" cy="4525963"/>
          </a:xfrm>
        </p:spPr>
        <p:txBody>
          <a:bodyPr>
            <a:normAutofit fontScale="92500"/>
          </a:bodyPr>
          <a:lstStyle/>
          <a:p>
            <a:pPr algn="just"/>
            <a:r>
              <a:rPr lang="en-US" dirty="0"/>
              <a:t>The idea of </a:t>
            </a:r>
            <a:r>
              <a:rPr lang="en-US" b="1" dirty="0"/>
              <a:t>hashing is to convert each document to a small signature using a hashing function H. </a:t>
            </a:r>
            <a:r>
              <a:rPr lang="en-US" dirty="0"/>
              <a:t>Suppose a document in our corpus is denoted by </a:t>
            </a:r>
            <a:r>
              <a:rPr lang="en-US" b="1" dirty="0"/>
              <a:t>d. </a:t>
            </a:r>
            <a:r>
              <a:rPr lang="en-US" dirty="0"/>
              <a:t>Then:</a:t>
            </a:r>
          </a:p>
          <a:p>
            <a:r>
              <a:rPr lang="en-US" dirty="0" smtClean="0"/>
              <a:t>H(d</a:t>
            </a:r>
            <a:r>
              <a:rPr lang="en-US" dirty="0"/>
              <a:t>) is the signature and it’s small enough to fit in memory</a:t>
            </a:r>
          </a:p>
          <a:p>
            <a:r>
              <a:rPr lang="en-US" dirty="0"/>
              <a:t>If similarity(d1,d2) is high then </a:t>
            </a:r>
            <a:r>
              <a:rPr lang="en-US" b="1" dirty="0"/>
              <a:t>Probability(H(d1)==H(d2)) </a:t>
            </a:r>
            <a:r>
              <a:rPr lang="en-US" dirty="0"/>
              <a:t>is high</a:t>
            </a:r>
          </a:p>
          <a:p>
            <a:r>
              <a:rPr lang="en-US" dirty="0"/>
              <a:t>If similarity(d1,d2) is low then </a:t>
            </a:r>
            <a:r>
              <a:rPr lang="en-US" b="1" dirty="0"/>
              <a:t>Probability(H(d1)==H(d2)) </a:t>
            </a:r>
            <a:r>
              <a:rPr lang="en-US" dirty="0"/>
              <a:t>is </a:t>
            </a:r>
            <a:r>
              <a:rPr lang="en-US" dirty="0" smtClean="0"/>
              <a:t>low</a:t>
            </a:r>
            <a:endParaRPr lang="en-US" dirty="0"/>
          </a:p>
        </p:txBody>
      </p:sp>
    </p:spTree>
    <p:extLst>
      <p:ext uri="{BB962C8B-B14F-4D97-AF65-F5344CB8AC3E}">
        <p14:creationId xmlns:p14="http://schemas.microsoft.com/office/powerpoint/2010/main" val="357934170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Min hashing</a:t>
            </a:r>
            <a:br>
              <a:rPr lang="en-US" b="1" dirty="0"/>
            </a:br>
            <a:endParaRPr lang="en-US" dirty="0"/>
          </a:p>
        </p:txBody>
      </p:sp>
      <p:sp>
        <p:nvSpPr>
          <p:cNvPr id="3" name="Content Placeholder 2"/>
          <p:cNvSpPr>
            <a:spLocks noGrp="1"/>
          </p:cNvSpPr>
          <p:nvPr>
            <p:ph idx="1"/>
          </p:nvPr>
        </p:nvSpPr>
        <p:spPr>
          <a:xfrm>
            <a:off x="457200" y="990600"/>
            <a:ext cx="8229600" cy="4525963"/>
          </a:xfrm>
        </p:spPr>
        <p:txBody>
          <a:bodyPr/>
          <a:lstStyle/>
          <a:p>
            <a:pPr algn="just"/>
            <a:r>
              <a:rPr lang="en-US" dirty="0"/>
              <a:t>This is the critical and the most magical aspect of this </a:t>
            </a:r>
            <a:r>
              <a:rPr lang="en-US" dirty="0" smtClean="0"/>
              <a:t>algorithm:</a:t>
            </a:r>
            <a:endParaRPr lang="en-US" dirty="0"/>
          </a:p>
          <a:p>
            <a:pPr algn="just"/>
            <a:r>
              <a:rPr lang="en-US" b="1" dirty="0"/>
              <a:t>Step 1: </a:t>
            </a:r>
            <a:r>
              <a:rPr lang="en-US" dirty="0"/>
              <a:t>Random permutation (π) of row index of document shingle matrix.</a:t>
            </a:r>
          </a:p>
          <a:p>
            <a:pPr algn="just"/>
            <a:endParaRPr lang="en-US" dirty="0"/>
          </a:p>
        </p:txBody>
      </p:sp>
      <p:pic>
        <p:nvPicPr>
          <p:cNvPr id="1026" name="Picture 2" descr="https://miro.medium.com/max/443/1*_o4WE7tW0qIjefYzjlpqJ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799" y="3124200"/>
            <a:ext cx="4219575" cy="358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7349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074" name="Picture 2" descr="Image result for SHINGLING OF DOCUMEN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9144001" cy="6858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98919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b="1" dirty="0"/>
              <a:t>Step 2: </a:t>
            </a:r>
            <a:r>
              <a:rPr lang="en-US" dirty="0"/>
              <a:t>Hash function is the </a:t>
            </a:r>
            <a:r>
              <a:rPr lang="en-US" i="1" dirty="0"/>
              <a:t>index of the first (in the permuted order) row in which column C has value 1. </a:t>
            </a:r>
            <a:r>
              <a:rPr lang="en-US" dirty="0"/>
              <a:t>Do this several time (use different permutations) to create signature of a column.</a:t>
            </a:r>
          </a:p>
        </p:txBody>
      </p:sp>
      <p:pic>
        <p:nvPicPr>
          <p:cNvPr id="2050" name="Picture 2" descr="https://miro.medium.com/max/395/1*BEXAQmgCUZN8Rp-11AX53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1200" y="4114800"/>
            <a:ext cx="5599807" cy="1219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99279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2" descr="https://miro.medium.com/max/697/1*wkjgq-9UPR2rDjQ68bI9t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441055"/>
            <a:ext cx="7656784" cy="54707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421116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err="1"/>
              <a:t>Minhash</a:t>
            </a:r>
            <a:r>
              <a:rPr lang="en-IN" dirty="0"/>
              <a:t> Signatures</a:t>
            </a:r>
            <a:br>
              <a:rPr lang="en-IN" dirty="0"/>
            </a:br>
            <a:endParaRPr lang="en-IN" dirty="0"/>
          </a:p>
        </p:txBody>
      </p:sp>
      <p:sp>
        <p:nvSpPr>
          <p:cNvPr id="3" name="Content Placeholder 2"/>
          <p:cNvSpPr>
            <a:spLocks noGrp="1"/>
          </p:cNvSpPr>
          <p:nvPr>
            <p:ph idx="1"/>
          </p:nvPr>
        </p:nvSpPr>
        <p:spPr/>
        <p:txBody>
          <a:bodyPr>
            <a:normAutofit/>
          </a:bodyPr>
          <a:lstStyle/>
          <a:p>
            <a:pPr lvl="0" algn="just"/>
            <a:r>
              <a:rPr lang="en-IN" dirty="0" smtClean="0"/>
              <a:t>To </a:t>
            </a:r>
            <a:r>
              <a:rPr lang="en-IN" dirty="0"/>
              <a:t>represent sets, we pick at random some number n of permutations of the rows of M. Perhaps 100 permutations or several hundred permutations will do</a:t>
            </a:r>
            <a:r>
              <a:rPr lang="en-IN" dirty="0" smtClean="0"/>
              <a:t>. Call </a:t>
            </a:r>
            <a:r>
              <a:rPr lang="en-IN" dirty="0"/>
              <a:t>the </a:t>
            </a:r>
            <a:r>
              <a:rPr lang="en-IN" dirty="0" err="1"/>
              <a:t>minhash</a:t>
            </a:r>
            <a:r>
              <a:rPr lang="en-IN" dirty="0"/>
              <a:t> functions determined by these permutations h1, h2, . . . , </a:t>
            </a:r>
            <a:r>
              <a:rPr lang="en-IN" dirty="0" err="1"/>
              <a:t>hn</a:t>
            </a:r>
            <a:r>
              <a:rPr lang="en-IN" dirty="0"/>
              <a:t>.</a:t>
            </a:r>
          </a:p>
          <a:p>
            <a:pPr algn="just"/>
            <a:endParaRPr lang="en-IN" dirty="0"/>
          </a:p>
        </p:txBody>
      </p:sp>
    </p:spTree>
    <p:extLst>
      <p:ext uri="{BB962C8B-B14F-4D97-AF65-F5344CB8AC3E}">
        <p14:creationId xmlns:p14="http://schemas.microsoft.com/office/powerpoint/2010/main" val="3784932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Computing </a:t>
            </a:r>
            <a:r>
              <a:rPr lang="en-IN" b="1" dirty="0" err="1"/>
              <a:t>Minhash</a:t>
            </a:r>
            <a:r>
              <a:rPr lang="en-IN" b="1" dirty="0"/>
              <a:t> Signatures</a:t>
            </a:r>
            <a:endParaRPr lang="en-IN" dirty="0"/>
          </a:p>
        </p:txBody>
      </p:sp>
      <p:sp>
        <p:nvSpPr>
          <p:cNvPr id="3" name="Content Placeholder 2"/>
          <p:cNvSpPr>
            <a:spLocks noGrp="1"/>
          </p:cNvSpPr>
          <p:nvPr>
            <p:ph idx="1"/>
          </p:nvPr>
        </p:nvSpPr>
        <p:spPr/>
        <p:txBody>
          <a:bodyPr/>
          <a:lstStyle/>
          <a:p>
            <a:pPr lvl="0" algn="just"/>
            <a:r>
              <a:rPr lang="en-IN" dirty="0"/>
              <a:t>It is not feasible to permute a large characteristic matrix explicitly. Even picking a random permutation of millions or billions of rows is time-consuming, and the necessary sorting of the rows would take even more time. </a:t>
            </a:r>
          </a:p>
        </p:txBody>
      </p:sp>
    </p:spTree>
    <p:extLst>
      <p:ext uri="{BB962C8B-B14F-4D97-AF65-F5344CB8AC3E}">
        <p14:creationId xmlns:p14="http://schemas.microsoft.com/office/powerpoint/2010/main" val="271817591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pic>
        <p:nvPicPr>
          <p:cNvPr id="4" name="Picture 3"/>
          <p:cNvPicPr/>
          <p:nvPr/>
        </p:nvPicPr>
        <p:blipFill rotWithShape="1">
          <a:blip r:embed="rId2"/>
          <a:srcRect l="8952" t="49301" r="34677" b="25030"/>
          <a:stretch/>
        </p:blipFill>
        <p:spPr bwMode="auto">
          <a:xfrm>
            <a:off x="685800" y="2133600"/>
            <a:ext cx="7848600" cy="318324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10407872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Locality-Sensitive Hashing for Documents</a:t>
            </a:r>
            <a:endParaRPr lang="en-IN" dirty="0"/>
          </a:p>
        </p:txBody>
      </p:sp>
      <p:sp>
        <p:nvSpPr>
          <p:cNvPr id="3" name="Content Placeholder 2"/>
          <p:cNvSpPr>
            <a:spLocks noGrp="1"/>
          </p:cNvSpPr>
          <p:nvPr>
            <p:ph idx="1"/>
          </p:nvPr>
        </p:nvSpPr>
        <p:spPr/>
        <p:txBody>
          <a:bodyPr>
            <a:normAutofit fontScale="92500" lnSpcReduction="10000"/>
          </a:bodyPr>
          <a:lstStyle/>
          <a:p>
            <a:pPr lvl="0" algn="just"/>
            <a:r>
              <a:rPr lang="en-IN" dirty="0" smtClean="0"/>
              <a:t>Suppose </a:t>
            </a:r>
            <a:r>
              <a:rPr lang="en-IN" dirty="0"/>
              <a:t>we have a million documents, and we use signatures of length 250. Then we use 1000 bytes per document for the signatures, and the entire data fits in a gigabyte – less than a typical main memory of a laptop.</a:t>
            </a:r>
          </a:p>
          <a:p>
            <a:pPr lvl="0" algn="just"/>
            <a:r>
              <a:rPr lang="en-IN" dirty="0"/>
              <a:t>However, there are 1,000,000</a:t>
            </a:r>
            <a:r>
              <a:rPr lang="en-IN" baseline="-25000" dirty="0"/>
              <a:t>2</a:t>
            </a:r>
            <a:r>
              <a:rPr lang="en-IN" dirty="0"/>
              <a:t> or half a trillion pairs of documents. If it takes a microsecond to compute the similarity of two signatures, then it takes almost six days to compute all the similarities on that laptop.</a:t>
            </a:r>
          </a:p>
          <a:p>
            <a:pPr algn="just"/>
            <a:endParaRPr lang="en-IN" dirty="0"/>
          </a:p>
        </p:txBody>
      </p:sp>
    </p:spTree>
    <p:extLst>
      <p:ext uri="{BB962C8B-B14F-4D97-AF65-F5344CB8AC3E}">
        <p14:creationId xmlns:p14="http://schemas.microsoft.com/office/powerpoint/2010/main" val="232264340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LSH for </a:t>
            </a:r>
            <a:r>
              <a:rPr lang="en-IN" b="1" dirty="0" err="1"/>
              <a:t>Minhash</a:t>
            </a:r>
            <a:r>
              <a:rPr lang="en-IN" b="1" dirty="0"/>
              <a:t> Signatures</a:t>
            </a:r>
            <a:r>
              <a:rPr lang="en-IN" dirty="0"/>
              <a:t/>
            </a:r>
            <a:br>
              <a:rPr lang="en-IN" dirty="0"/>
            </a:br>
            <a:endParaRPr lang="en-IN" dirty="0"/>
          </a:p>
        </p:txBody>
      </p:sp>
      <p:sp>
        <p:nvSpPr>
          <p:cNvPr id="3" name="Content Placeholder 2"/>
          <p:cNvSpPr>
            <a:spLocks noGrp="1"/>
          </p:cNvSpPr>
          <p:nvPr>
            <p:ph idx="1"/>
          </p:nvPr>
        </p:nvSpPr>
        <p:spPr/>
        <p:txBody>
          <a:bodyPr>
            <a:normAutofit fontScale="92500" lnSpcReduction="20000"/>
          </a:bodyPr>
          <a:lstStyle/>
          <a:p>
            <a:pPr lvl="0" algn="just"/>
            <a:r>
              <a:rPr lang="en-IN" dirty="0"/>
              <a:t>One general approach to LSH is to “hash” items several times, in such a way that similar items are more likely to be hashed to the same bucket than dissimilar items are. </a:t>
            </a:r>
          </a:p>
          <a:p>
            <a:pPr lvl="0" algn="just"/>
            <a:r>
              <a:rPr lang="en-IN" dirty="0"/>
              <a:t>We then consider any pair that hashed to the same bucket for any of the </a:t>
            </a:r>
            <a:r>
              <a:rPr lang="en-IN" dirty="0" err="1"/>
              <a:t>hashings</a:t>
            </a:r>
            <a:r>
              <a:rPr lang="en-IN" dirty="0"/>
              <a:t> to be a candidate pair. </a:t>
            </a:r>
          </a:p>
          <a:p>
            <a:pPr lvl="0" algn="just"/>
            <a:r>
              <a:rPr lang="en-IN" dirty="0"/>
              <a:t>We check only the candidate pairs for similarity. The hope is that most of the dissimilar pairs will never hash to the same bucket, and therefore will never be checked. </a:t>
            </a:r>
          </a:p>
          <a:p>
            <a:pPr algn="just"/>
            <a:endParaRPr lang="en-IN" dirty="0"/>
          </a:p>
        </p:txBody>
      </p:sp>
    </p:spTree>
    <p:extLst>
      <p:ext uri="{BB962C8B-B14F-4D97-AF65-F5344CB8AC3E}">
        <p14:creationId xmlns:p14="http://schemas.microsoft.com/office/powerpoint/2010/main" val="40290819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a:xfrm>
            <a:off x="533400" y="1600200"/>
            <a:ext cx="8229600" cy="4525963"/>
          </a:xfrm>
        </p:spPr>
        <p:txBody>
          <a:bodyPr>
            <a:normAutofit fontScale="55000" lnSpcReduction="20000"/>
          </a:bodyPr>
          <a:lstStyle/>
          <a:p>
            <a:pPr algn="just"/>
            <a:r>
              <a:rPr lang="en-IN" b="1" dirty="0"/>
              <a:t>Example 3.10 :</a:t>
            </a:r>
            <a:r>
              <a:rPr lang="en-IN" dirty="0"/>
              <a:t> Figure 3.6 shows part of a signature matrix of 12 rows divided</a:t>
            </a:r>
          </a:p>
          <a:p>
            <a:pPr marL="0" indent="0" algn="just">
              <a:buNone/>
            </a:pPr>
            <a:r>
              <a:rPr lang="en-IN" dirty="0"/>
              <a:t>into four bands of three rows each. The second and fourth of the explicitly</a:t>
            </a:r>
          </a:p>
          <a:p>
            <a:pPr marL="0" indent="0" algn="just">
              <a:buNone/>
            </a:pPr>
            <a:r>
              <a:rPr lang="en-IN" dirty="0"/>
              <a:t>shown columns each have the column vector [0, 2, 1] in the first band, so they</a:t>
            </a:r>
          </a:p>
          <a:p>
            <a:pPr marL="0" indent="0" algn="just">
              <a:buNone/>
            </a:pPr>
            <a:r>
              <a:rPr lang="en-IN" dirty="0"/>
              <a:t>will definitely hash to the same bucket in the hashing for the first band. Thus,</a:t>
            </a:r>
          </a:p>
          <a:p>
            <a:pPr marL="0" indent="0" algn="just">
              <a:buNone/>
            </a:pPr>
            <a:r>
              <a:rPr lang="en-IN" dirty="0"/>
              <a:t>regardless of what those columns look like in the other three bands, this pair</a:t>
            </a:r>
          </a:p>
          <a:p>
            <a:pPr marL="0" indent="0" algn="just">
              <a:buNone/>
            </a:pPr>
            <a:r>
              <a:rPr lang="en-IN" dirty="0"/>
              <a:t>of columns will be a candidate pair. It is possible that other columns, such as</a:t>
            </a:r>
          </a:p>
          <a:p>
            <a:pPr marL="0" indent="0" algn="just">
              <a:buNone/>
            </a:pPr>
            <a:r>
              <a:rPr lang="en-IN" dirty="0"/>
              <a:t>the first two shown explicitly, will also hash to the same bucket according to</a:t>
            </a:r>
          </a:p>
          <a:p>
            <a:pPr marL="0" indent="0" algn="just">
              <a:buNone/>
            </a:pPr>
            <a:r>
              <a:rPr lang="en-IN" dirty="0"/>
              <a:t>the hashing of the first band. However, since their column vectors are different,</a:t>
            </a:r>
          </a:p>
          <a:p>
            <a:pPr marL="0" indent="0" algn="just">
              <a:buNone/>
            </a:pPr>
            <a:r>
              <a:rPr lang="en-IN" dirty="0"/>
              <a:t>[1, 3, 0] and [0, 2, 1], and there are many buckets for each hashing, we expect the</a:t>
            </a:r>
          </a:p>
          <a:p>
            <a:pPr marL="0" indent="0" algn="just">
              <a:buNone/>
            </a:pPr>
            <a:r>
              <a:rPr lang="en-IN" dirty="0"/>
              <a:t>chances of an accidental collision to be very small. We shall normally assume</a:t>
            </a:r>
          </a:p>
          <a:p>
            <a:pPr marL="0" indent="0" algn="just">
              <a:buNone/>
            </a:pPr>
            <a:r>
              <a:rPr lang="en-IN" dirty="0"/>
              <a:t>that two vectors hash to the same bucket if and only if they are identical.</a:t>
            </a:r>
          </a:p>
          <a:p>
            <a:pPr marL="0" indent="0" algn="just">
              <a:buNone/>
            </a:pPr>
            <a:r>
              <a:rPr lang="en-IN" dirty="0"/>
              <a:t>Two columns that do not agree in band 1 have three other chances to become</a:t>
            </a:r>
          </a:p>
          <a:p>
            <a:pPr marL="0" indent="0" algn="just">
              <a:buNone/>
            </a:pPr>
            <a:r>
              <a:rPr lang="en-IN" dirty="0"/>
              <a:t>a candidate pair; they might be identical in any one of these other bands.</a:t>
            </a:r>
          </a:p>
          <a:p>
            <a:pPr algn="just"/>
            <a:endParaRPr lang="en-IN" dirty="0"/>
          </a:p>
        </p:txBody>
      </p:sp>
    </p:spTree>
    <p:extLst>
      <p:ext uri="{BB962C8B-B14F-4D97-AF65-F5344CB8AC3E}">
        <p14:creationId xmlns:p14="http://schemas.microsoft.com/office/powerpoint/2010/main" val="405707066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pic>
        <p:nvPicPr>
          <p:cNvPr id="4" name="Picture 3"/>
          <p:cNvPicPr/>
          <p:nvPr/>
        </p:nvPicPr>
        <p:blipFill rotWithShape="1">
          <a:blip r:embed="rId2"/>
          <a:srcRect l="10813" t="53388" r="40882" b="3534"/>
          <a:stretch/>
        </p:blipFill>
        <p:spPr bwMode="auto">
          <a:xfrm>
            <a:off x="685800" y="1417638"/>
            <a:ext cx="7086600" cy="384732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8021433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Definition of a Distance Measure</a:t>
            </a:r>
          </a:p>
        </p:txBody>
      </p:sp>
      <p:sp>
        <p:nvSpPr>
          <p:cNvPr id="3" name="Content Placeholder 2"/>
          <p:cNvSpPr>
            <a:spLocks noGrp="1"/>
          </p:cNvSpPr>
          <p:nvPr>
            <p:ph idx="1"/>
          </p:nvPr>
        </p:nvSpPr>
        <p:spPr>
          <a:xfrm>
            <a:off x="228600" y="1600200"/>
            <a:ext cx="8686800" cy="4525963"/>
          </a:xfrm>
        </p:spPr>
        <p:txBody>
          <a:bodyPr>
            <a:normAutofit fontScale="92500" lnSpcReduction="20000"/>
          </a:bodyPr>
          <a:lstStyle/>
          <a:p>
            <a:pPr lvl="0" algn="just"/>
            <a:r>
              <a:rPr lang="en-IN" dirty="0"/>
              <a:t>Suppose we have a set of points, called a space. A distance measure on this space is a function d(x, y) that takes two points in the space as arguments and produces a real number, and satisfies the following axioms:</a:t>
            </a:r>
          </a:p>
          <a:p>
            <a:pPr lvl="0" algn="just"/>
            <a:r>
              <a:rPr lang="en-IN" dirty="0"/>
              <a:t>d(x, y) ≥ 0 (no negative distances).</a:t>
            </a:r>
          </a:p>
          <a:p>
            <a:pPr lvl="0" algn="just"/>
            <a:r>
              <a:rPr lang="en-IN" dirty="0"/>
              <a:t>d(x, y) = 0 if and only if x = y (distances are positive, except for the distance from a point to itself).</a:t>
            </a:r>
          </a:p>
          <a:p>
            <a:pPr lvl="0" algn="just"/>
            <a:r>
              <a:rPr lang="en-IN" dirty="0"/>
              <a:t>d(x, y) = d(y, x) (distance is symmetric).</a:t>
            </a:r>
          </a:p>
          <a:p>
            <a:pPr lvl="0" algn="just"/>
            <a:r>
              <a:rPr lang="en-IN" dirty="0"/>
              <a:t>d(x, y) ≤ d(x, z) + d(z, y) (the triangle inequality).</a:t>
            </a:r>
          </a:p>
          <a:p>
            <a:pPr algn="just"/>
            <a:endParaRPr lang="en-IN" dirty="0"/>
          </a:p>
        </p:txBody>
      </p:sp>
    </p:spTree>
    <p:extLst>
      <p:ext uri="{BB962C8B-B14F-4D97-AF65-F5344CB8AC3E}">
        <p14:creationId xmlns:p14="http://schemas.microsoft.com/office/powerpoint/2010/main" val="3021514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Image result for SHINGLING OF DOCUMEN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83" y="0"/>
            <a:ext cx="9164783"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797463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pic>
        <p:nvPicPr>
          <p:cNvPr id="4" name="Picture 3"/>
          <p:cNvPicPr>
            <a:picLocks noChangeAspect="1"/>
          </p:cNvPicPr>
          <p:nvPr/>
        </p:nvPicPr>
        <p:blipFill>
          <a:blip r:embed="rId2"/>
          <a:stretch>
            <a:fillRect/>
          </a:stretch>
        </p:blipFill>
        <p:spPr>
          <a:xfrm>
            <a:off x="1981200" y="2438400"/>
            <a:ext cx="4953000" cy="890427"/>
          </a:xfrm>
          <a:prstGeom prst="rect">
            <a:avLst/>
          </a:prstGeom>
        </p:spPr>
      </p:pic>
    </p:spTree>
    <p:extLst>
      <p:ext uri="{BB962C8B-B14F-4D97-AF65-F5344CB8AC3E}">
        <p14:creationId xmlns:p14="http://schemas.microsoft.com/office/powerpoint/2010/main" val="384322237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Euclidean Distances</a:t>
            </a:r>
            <a:r>
              <a:rPr lang="en-IN" dirty="0"/>
              <a:t/>
            </a:r>
            <a:br>
              <a:rPr lang="en-IN" dirty="0"/>
            </a:br>
            <a:endParaRPr lang="en-IN" dirty="0"/>
          </a:p>
        </p:txBody>
      </p:sp>
      <p:sp>
        <p:nvSpPr>
          <p:cNvPr id="3" name="Content Placeholder 2"/>
          <p:cNvSpPr>
            <a:spLocks noGrp="1"/>
          </p:cNvSpPr>
          <p:nvPr>
            <p:ph idx="1"/>
          </p:nvPr>
        </p:nvSpPr>
        <p:spPr/>
        <p:txBody>
          <a:bodyPr/>
          <a:lstStyle/>
          <a:p>
            <a:pPr algn="just"/>
            <a:r>
              <a:rPr lang="en-IN" dirty="0"/>
              <a:t>Euclidean distance is the distance between two points in Euclidean space. Euclidean space was originally devised by the Greek mathematician Euclid around 300 B.C.E. to study the relationships between angles and distances.</a:t>
            </a:r>
          </a:p>
        </p:txBody>
      </p:sp>
    </p:spTree>
    <p:extLst>
      <p:ext uri="{BB962C8B-B14F-4D97-AF65-F5344CB8AC3E}">
        <p14:creationId xmlns:p14="http://schemas.microsoft.com/office/powerpoint/2010/main" val="276138312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1D</a:t>
            </a:r>
            <a:endParaRPr lang="en-IN" dirty="0"/>
          </a:p>
        </p:txBody>
      </p:sp>
      <p:sp>
        <p:nvSpPr>
          <p:cNvPr id="3" name="Content Placeholder 2"/>
          <p:cNvSpPr>
            <a:spLocks noGrp="1"/>
          </p:cNvSpPr>
          <p:nvPr>
            <p:ph idx="1"/>
          </p:nvPr>
        </p:nvSpPr>
        <p:spPr/>
        <p:txBody>
          <a:bodyPr>
            <a:normAutofit fontScale="92500" lnSpcReduction="20000"/>
          </a:bodyPr>
          <a:lstStyle/>
          <a:p>
            <a:pPr algn="just"/>
            <a:r>
              <a:rPr lang="en-IN" dirty="0"/>
              <a:t>Subtract one point on the number line from another; the order of the subtraction doesn't matter. For example, one number is 8 and the other is -3. Subtracting 8 from -3 equals -11.</a:t>
            </a:r>
          </a:p>
          <a:p>
            <a:pPr algn="just"/>
            <a:r>
              <a:rPr lang="en-IN" dirty="0"/>
              <a:t>Calculate the absolute value of the difference. To calculate the absolute value, square the number. For this example, -11 squared equals 121</a:t>
            </a:r>
            <a:r>
              <a:rPr lang="en-IN" dirty="0" smtClean="0"/>
              <a:t>.</a:t>
            </a:r>
          </a:p>
          <a:p>
            <a:pPr algn="just"/>
            <a:r>
              <a:rPr lang="en-IN" dirty="0"/>
              <a:t>Calculate the square root of that number to finish calculating the absolute value. For this example, the square root of 121 is 11. The distance between the two points is 11.</a:t>
            </a:r>
          </a:p>
        </p:txBody>
      </p:sp>
    </p:spTree>
    <p:extLst>
      <p:ext uri="{BB962C8B-B14F-4D97-AF65-F5344CB8AC3E}">
        <p14:creationId xmlns:p14="http://schemas.microsoft.com/office/powerpoint/2010/main" val="309920867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2D</a:t>
            </a:r>
            <a:endParaRPr lang="en-IN" dirty="0"/>
          </a:p>
        </p:txBody>
      </p:sp>
      <p:sp>
        <p:nvSpPr>
          <p:cNvPr id="3" name="Content Placeholder 2"/>
          <p:cNvSpPr>
            <a:spLocks noGrp="1"/>
          </p:cNvSpPr>
          <p:nvPr>
            <p:ph idx="1"/>
          </p:nvPr>
        </p:nvSpPr>
        <p:spPr/>
        <p:txBody>
          <a:bodyPr/>
          <a:lstStyle/>
          <a:p>
            <a:pPr algn="just"/>
            <a:r>
              <a:rPr lang="en-IN" dirty="0"/>
              <a:t>Subtract the x- and y-coordinates of the first point from the x- and y-coordinates of the second point. For example, the coordinates of the first point are (2, 4) and the coordinates of the second point are (-3, 8). Subtracting the first x-coordinate of 2 from the second x-coordinate of -3 results in -5. Subtracting the first y-coordinate of 4 from the second y-coordinate of 8 equals 4.</a:t>
            </a:r>
          </a:p>
        </p:txBody>
      </p:sp>
    </p:spTree>
    <p:extLst>
      <p:ext uri="{BB962C8B-B14F-4D97-AF65-F5344CB8AC3E}">
        <p14:creationId xmlns:p14="http://schemas.microsoft.com/office/powerpoint/2010/main" val="305700595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85000" lnSpcReduction="20000"/>
          </a:bodyPr>
          <a:lstStyle/>
          <a:p>
            <a:pPr algn="just"/>
            <a:r>
              <a:rPr lang="en-IN" dirty="0"/>
              <a:t>Square the difference of the x-coordinates and also square the difference of the y-coordinates. For this example, the difference of the x-coordinates is -5, and -5 squared is 25, and the difference of the y-coordinates is 4, and 4 squared is 16.</a:t>
            </a:r>
          </a:p>
          <a:p>
            <a:pPr algn="just"/>
            <a:r>
              <a:rPr lang="en-IN" dirty="0"/>
              <a:t>Add the squares together, and then take the square root of that sum to find the distance. For this example, 25 added to 16 is 41, and the square root of 41 is 6.403. (This is the Pythagorean Theorem at work; you are finding the value of the hypotenuse that runs from the total length expressed in x by the total width expressed in y.)</a:t>
            </a:r>
          </a:p>
          <a:p>
            <a:pPr algn="just"/>
            <a:endParaRPr lang="en-IN" b="1" dirty="0"/>
          </a:p>
        </p:txBody>
      </p:sp>
    </p:spTree>
    <p:extLst>
      <p:ext uri="{BB962C8B-B14F-4D97-AF65-F5344CB8AC3E}">
        <p14:creationId xmlns:p14="http://schemas.microsoft.com/office/powerpoint/2010/main" val="111302834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pic>
        <p:nvPicPr>
          <p:cNvPr id="2050" name="Picture 2" descr="Euclidean Distanc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295400"/>
            <a:ext cx="5048250" cy="4038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691939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6" name="Content Placeholder 5"/>
          <p:cNvSpPr>
            <a:spLocks noGrp="1"/>
          </p:cNvSpPr>
          <p:nvPr>
            <p:ph idx="1"/>
          </p:nvPr>
        </p:nvSpPr>
        <p:spPr/>
        <p:txBody>
          <a:bodyPr/>
          <a:lstStyle/>
          <a:p>
            <a:endParaRPr lang="en-IN"/>
          </a:p>
        </p:txBody>
      </p:sp>
      <p:pic>
        <p:nvPicPr>
          <p:cNvPr id="7" name="Picture 6"/>
          <p:cNvPicPr>
            <a:picLocks noChangeAspect="1"/>
          </p:cNvPicPr>
          <p:nvPr/>
        </p:nvPicPr>
        <p:blipFill>
          <a:blip r:embed="rId2"/>
          <a:stretch>
            <a:fillRect/>
          </a:stretch>
        </p:blipFill>
        <p:spPr>
          <a:xfrm>
            <a:off x="152400" y="2743200"/>
            <a:ext cx="8915399" cy="1371600"/>
          </a:xfrm>
          <a:prstGeom prst="rect">
            <a:avLst/>
          </a:prstGeom>
        </p:spPr>
      </p:pic>
    </p:spTree>
    <p:extLst>
      <p:ext uri="{BB962C8B-B14F-4D97-AF65-F5344CB8AC3E}">
        <p14:creationId xmlns:p14="http://schemas.microsoft.com/office/powerpoint/2010/main" val="270984294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Cosine Similarity </a:t>
            </a:r>
            <a:br>
              <a:rPr lang="en-IN" b="1" dirty="0"/>
            </a:br>
            <a:endParaRPr lang="en-IN" dirty="0"/>
          </a:p>
        </p:txBody>
      </p:sp>
      <p:sp>
        <p:nvSpPr>
          <p:cNvPr id="3" name="Content Placeholder 2"/>
          <p:cNvSpPr>
            <a:spLocks noGrp="1"/>
          </p:cNvSpPr>
          <p:nvPr>
            <p:ph idx="1"/>
          </p:nvPr>
        </p:nvSpPr>
        <p:spPr/>
        <p:txBody>
          <a:bodyPr>
            <a:normAutofit/>
          </a:bodyPr>
          <a:lstStyle/>
          <a:p>
            <a:pPr algn="just"/>
            <a:r>
              <a:rPr lang="en-IN" b="1" dirty="0"/>
              <a:t>Cosine similarity is a metric used to measure how similar the documents are irrespective of their size. </a:t>
            </a:r>
            <a:r>
              <a:rPr lang="en-IN" dirty="0" smtClean="0"/>
              <a:t>The </a:t>
            </a:r>
            <a:r>
              <a:rPr lang="en-IN" dirty="0"/>
              <a:t>cosine similarity is advantageous because </a:t>
            </a:r>
            <a:r>
              <a:rPr lang="en-IN" b="1" dirty="0"/>
              <a:t>even if the two similar documents are far apart by the Euclidean distance (due to the size of the document), chances are they may still be oriented closer together. </a:t>
            </a:r>
            <a:r>
              <a:rPr lang="en-IN" dirty="0"/>
              <a:t>The smaller the angle, higher the cosine similarity.</a:t>
            </a:r>
          </a:p>
        </p:txBody>
      </p:sp>
    </p:spTree>
    <p:extLst>
      <p:ext uri="{BB962C8B-B14F-4D97-AF65-F5344CB8AC3E}">
        <p14:creationId xmlns:p14="http://schemas.microsoft.com/office/powerpoint/2010/main" val="34616270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200" b="1" dirty="0"/>
              <a:t>What is Cosine Similarity and why is it advantageous?</a:t>
            </a:r>
            <a:br>
              <a:rPr lang="en-IN" sz="3200" b="1" dirty="0"/>
            </a:br>
            <a:endParaRPr lang="en-IN" sz="3200" dirty="0"/>
          </a:p>
        </p:txBody>
      </p:sp>
      <p:sp>
        <p:nvSpPr>
          <p:cNvPr id="3" name="Content Placeholder 2"/>
          <p:cNvSpPr>
            <a:spLocks noGrp="1"/>
          </p:cNvSpPr>
          <p:nvPr>
            <p:ph idx="1"/>
          </p:nvPr>
        </p:nvSpPr>
        <p:spPr/>
        <p:txBody>
          <a:bodyPr>
            <a:normAutofit lnSpcReduction="10000"/>
          </a:bodyPr>
          <a:lstStyle/>
          <a:p>
            <a:pPr algn="just"/>
            <a:r>
              <a:rPr lang="en-IN" dirty="0"/>
              <a:t>Cosine similarity is a metric </a:t>
            </a:r>
            <a:r>
              <a:rPr lang="en-IN" b="1" dirty="0"/>
              <a:t>used to determine how similar the documents are irrespective of their size.</a:t>
            </a:r>
          </a:p>
          <a:p>
            <a:pPr algn="just"/>
            <a:r>
              <a:rPr lang="en-IN" dirty="0"/>
              <a:t>Mathematically, it measures the cosine of the angle between two vectors projected in a multi-dimensional space. In this context, the two vectors I am talking about are arrays containing the word counts of two documents.</a:t>
            </a:r>
          </a:p>
          <a:p>
            <a:pPr algn="just"/>
            <a:endParaRPr lang="en-IN" dirty="0"/>
          </a:p>
        </p:txBody>
      </p:sp>
    </p:spTree>
    <p:extLst>
      <p:ext uri="{BB962C8B-B14F-4D97-AF65-F5344CB8AC3E}">
        <p14:creationId xmlns:p14="http://schemas.microsoft.com/office/powerpoint/2010/main" val="298964170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Cosine Similarity Example</a:t>
            </a:r>
            <a:br>
              <a:rPr lang="en-IN" b="1" dirty="0"/>
            </a:br>
            <a:endParaRPr lang="en-IN" dirty="0"/>
          </a:p>
        </p:txBody>
      </p:sp>
      <p:sp>
        <p:nvSpPr>
          <p:cNvPr id="3" name="Content Placeholder 2"/>
          <p:cNvSpPr>
            <a:spLocks noGrp="1"/>
          </p:cNvSpPr>
          <p:nvPr>
            <p:ph idx="1"/>
          </p:nvPr>
        </p:nvSpPr>
        <p:spPr/>
        <p:txBody>
          <a:bodyPr/>
          <a:lstStyle/>
          <a:p>
            <a:pPr algn="just"/>
            <a:r>
              <a:rPr lang="en-IN" dirty="0"/>
              <a:t>Let’s suppose you have 3 documents based on a couple of star cricket players – Sachin Tendulkar and </a:t>
            </a:r>
            <a:r>
              <a:rPr lang="en-IN" dirty="0" err="1"/>
              <a:t>Dhoni</a:t>
            </a:r>
            <a:r>
              <a:rPr lang="en-IN" dirty="0"/>
              <a:t>. Two of the documents (A) and (B) are from the </a:t>
            </a:r>
            <a:r>
              <a:rPr lang="en-IN" dirty="0" err="1"/>
              <a:t>wikipedia</a:t>
            </a:r>
            <a:r>
              <a:rPr lang="en-IN" dirty="0"/>
              <a:t> pages on the respective players and the third document (C) is a smaller snippet from </a:t>
            </a:r>
            <a:r>
              <a:rPr lang="en-IN" dirty="0" err="1"/>
              <a:t>Dhoni’s</a:t>
            </a:r>
            <a:r>
              <a:rPr lang="en-IN" dirty="0"/>
              <a:t> </a:t>
            </a:r>
            <a:r>
              <a:rPr lang="en-IN" dirty="0" err="1"/>
              <a:t>wikipedia</a:t>
            </a:r>
            <a:r>
              <a:rPr lang="en-IN" dirty="0"/>
              <a:t> page.</a:t>
            </a:r>
          </a:p>
        </p:txBody>
      </p:sp>
    </p:spTree>
    <p:extLst>
      <p:ext uri="{BB962C8B-B14F-4D97-AF65-F5344CB8AC3E}">
        <p14:creationId xmlns:p14="http://schemas.microsoft.com/office/powerpoint/2010/main" val="30780436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err="1"/>
              <a:t>Jaccard</a:t>
            </a:r>
            <a:r>
              <a:rPr lang="en-US" b="1" dirty="0"/>
              <a:t> Similarity</a:t>
            </a:r>
            <a:br>
              <a:rPr lang="en-US" b="1" dirty="0"/>
            </a:br>
            <a:endParaRPr lang="en-US" dirty="0"/>
          </a:p>
        </p:txBody>
      </p:sp>
      <p:sp>
        <p:nvSpPr>
          <p:cNvPr id="3" name="Content Placeholder 2"/>
          <p:cNvSpPr>
            <a:spLocks noGrp="1"/>
          </p:cNvSpPr>
          <p:nvPr>
            <p:ph idx="1"/>
          </p:nvPr>
        </p:nvSpPr>
        <p:spPr/>
        <p:txBody>
          <a:bodyPr>
            <a:normAutofit fontScale="92500"/>
          </a:bodyPr>
          <a:lstStyle/>
          <a:p>
            <a:pPr algn="just"/>
            <a:r>
              <a:rPr lang="en-US" dirty="0"/>
              <a:t>Now that we’ve transformed all the documents into shingle sets and used characteristic matrix to visualize the relationships between our documents. The next question is how do we measure the similarity between documents?</a:t>
            </a:r>
          </a:p>
          <a:p>
            <a:pPr algn="just"/>
            <a:r>
              <a:rPr lang="en-US" dirty="0"/>
              <a:t>One well known measure for determining the degree of similarity is the </a:t>
            </a:r>
            <a:r>
              <a:rPr lang="en-US" b="1" dirty="0" err="1"/>
              <a:t>Jaccard</a:t>
            </a:r>
            <a:r>
              <a:rPr lang="en-US" b="1" dirty="0"/>
              <a:t> Similarity</a:t>
            </a:r>
            <a:r>
              <a:rPr lang="en-US" dirty="0"/>
              <a:t>. Given two sets of shingles, set1 and set2. The math formula of this measurement will be :</a:t>
            </a:r>
          </a:p>
          <a:p>
            <a:pPr algn="just"/>
            <a:endParaRPr lang="en-US" dirty="0"/>
          </a:p>
        </p:txBody>
      </p:sp>
    </p:spTree>
    <p:extLst>
      <p:ext uri="{BB962C8B-B14F-4D97-AF65-F5344CB8AC3E}">
        <p14:creationId xmlns:p14="http://schemas.microsoft.com/office/powerpoint/2010/main" val="32081424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endParaRPr lang="en-IN"/>
          </a:p>
        </p:txBody>
      </p:sp>
      <p:pic>
        <p:nvPicPr>
          <p:cNvPr id="4098" name="Picture 2" descr="The Three Document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168" y="152400"/>
            <a:ext cx="8957663" cy="6324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43508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dirty="0"/>
          </a:p>
        </p:txBody>
      </p:sp>
      <p:sp>
        <p:nvSpPr>
          <p:cNvPr id="3" name="Content Placeholder 2"/>
          <p:cNvSpPr>
            <a:spLocks noGrp="1"/>
          </p:cNvSpPr>
          <p:nvPr>
            <p:ph idx="1"/>
          </p:nvPr>
        </p:nvSpPr>
        <p:spPr/>
        <p:txBody>
          <a:bodyPr/>
          <a:lstStyle/>
          <a:p>
            <a:pPr algn="just"/>
            <a:r>
              <a:rPr lang="en-IN" dirty="0"/>
              <a:t>As you can see, all three documents are connected by a common theme – the game of Cricket.</a:t>
            </a:r>
          </a:p>
          <a:p>
            <a:pPr algn="just"/>
            <a:r>
              <a:rPr lang="en-IN" dirty="0"/>
              <a:t>Our </a:t>
            </a:r>
            <a:r>
              <a:rPr lang="en-IN" b="1" dirty="0"/>
              <a:t>objective is to quantitatively estimate the similarity between the documents</a:t>
            </a:r>
            <a:r>
              <a:rPr lang="en-IN" dirty="0"/>
              <a:t>.</a:t>
            </a:r>
          </a:p>
          <a:p>
            <a:pPr algn="just"/>
            <a:r>
              <a:rPr lang="en-IN" dirty="0"/>
              <a:t>For ease of understanding, let’s consider only the top 3 common words between the documents: ‘</a:t>
            </a:r>
            <a:r>
              <a:rPr lang="en-IN" dirty="0" err="1"/>
              <a:t>Dhoni</a:t>
            </a:r>
            <a:r>
              <a:rPr lang="en-IN" dirty="0"/>
              <a:t>’, ‘Sachin’ and ‘Cricket’.</a:t>
            </a:r>
          </a:p>
          <a:p>
            <a:pPr algn="just"/>
            <a:endParaRPr lang="en-IN" dirty="0"/>
          </a:p>
        </p:txBody>
      </p:sp>
    </p:spTree>
    <p:extLst>
      <p:ext uri="{BB962C8B-B14F-4D97-AF65-F5344CB8AC3E}">
        <p14:creationId xmlns:p14="http://schemas.microsoft.com/office/powerpoint/2010/main" val="87332043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lstStyle/>
          <a:p>
            <a:pPr algn="just"/>
            <a:r>
              <a:rPr lang="en-IN" dirty="0"/>
              <a:t>However, </a:t>
            </a:r>
            <a:r>
              <a:rPr lang="en-IN" b="1" dirty="0"/>
              <a:t>if we go by the number of common words, the two larger documents will have the most common words and therefore will be judged as most similar, which is exactly what we want to avoid.</a:t>
            </a:r>
          </a:p>
          <a:p>
            <a:pPr algn="just"/>
            <a:r>
              <a:rPr lang="en-IN" dirty="0"/>
              <a:t>The results would be more congruent when we use the cosine similarity score to assess the similarity.</a:t>
            </a:r>
          </a:p>
          <a:p>
            <a:pPr algn="just"/>
            <a:endParaRPr lang="en-IN" dirty="0"/>
          </a:p>
        </p:txBody>
      </p:sp>
    </p:spTree>
    <p:extLst>
      <p:ext uri="{BB962C8B-B14F-4D97-AF65-F5344CB8AC3E}">
        <p14:creationId xmlns:p14="http://schemas.microsoft.com/office/powerpoint/2010/main" val="140823627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Edit Distance</a:t>
            </a:r>
            <a:endParaRPr lang="en-IN" dirty="0"/>
          </a:p>
        </p:txBody>
      </p:sp>
      <p:sp>
        <p:nvSpPr>
          <p:cNvPr id="3" name="Content Placeholder 2"/>
          <p:cNvSpPr>
            <a:spLocks noGrp="1"/>
          </p:cNvSpPr>
          <p:nvPr>
            <p:ph idx="1"/>
          </p:nvPr>
        </p:nvSpPr>
        <p:spPr/>
        <p:txBody>
          <a:bodyPr>
            <a:normAutofit fontScale="77500" lnSpcReduction="20000"/>
          </a:bodyPr>
          <a:lstStyle/>
          <a:p>
            <a:pPr lvl="0"/>
            <a:r>
              <a:rPr lang="en-IN" dirty="0"/>
              <a:t>This distance makes sense when points are strings. The distance between two strings x = x1x2 · · · </a:t>
            </a:r>
            <a:r>
              <a:rPr lang="en-IN" dirty="0" err="1"/>
              <a:t>xn</a:t>
            </a:r>
            <a:r>
              <a:rPr lang="en-IN" dirty="0"/>
              <a:t> and y = y1y2 · · · </a:t>
            </a:r>
            <a:r>
              <a:rPr lang="en-IN" dirty="0" err="1"/>
              <a:t>ym</a:t>
            </a:r>
            <a:r>
              <a:rPr lang="en-IN" dirty="0"/>
              <a:t> is the smallest number of insertions and deletions of single characters that will convert x to y.</a:t>
            </a:r>
            <a:endParaRPr lang="en-US" dirty="0"/>
          </a:p>
          <a:p>
            <a:r>
              <a:rPr lang="en-IN" dirty="0"/>
              <a:t>Example 3.14 : The edit distance between the strings </a:t>
            </a:r>
            <a:r>
              <a:rPr lang="en-IN" dirty="0" smtClean="0"/>
              <a:t>          x </a:t>
            </a:r>
            <a:r>
              <a:rPr lang="en-IN" dirty="0"/>
              <a:t>= </a:t>
            </a:r>
            <a:r>
              <a:rPr lang="en-IN" dirty="0" err="1"/>
              <a:t>abcde</a:t>
            </a:r>
            <a:r>
              <a:rPr lang="en-IN" dirty="0"/>
              <a:t> and y = </a:t>
            </a:r>
            <a:r>
              <a:rPr lang="en-IN" dirty="0" err="1"/>
              <a:t>acfdeg</a:t>
            </a:r>
            <a:r>
              <a:rPr lang="en-IN" dirty="0"/>
              <a:t> is 3. To convert x to y:</a:t>
            </a:r>
            <a:endParaRPr lang="en-US" dirty="0"/>
          </a:p>
          <a:p>
            <a:pPr lvl="0"/>
            <a:r>
              <a:rPr lang="en-IN" dirty="0"/>
              <a:t>Delete b.</a:t>
            </a:r>
            <a:endParaRPr lang="en-US" dirty="0"/>
          </a:p>
          <a:p>
            <a:pPr lvl="0"/>
            <a:r>
              <a:rPr lang="en-IN" dirty="0"/>
              <a:t>Insert f after c.</a:t>
            </a:r>
            <a:endParaRPr lang="en-US" dirty="0"/>
          </a:p>
          <a:p>
            <a:pPr lvl="0"/>
            <a:r>
              <a:rPr lang="en-IN" dirty="0"/>
              <a:t>Insert g after e.</a:t>
            </a:r>
            <a:endParaRPr lang="en-US" dirty="0"/>
          </a:p>
          <a:p>
            <a:pPr lvl="0"/>
            <a:r>
              <a:rPr lang="en-IN" dirty="0"/>
              <a:t>No sequence of fewer than three insertions and/or deletions will convert x to y.</a:t>
            </a:r>
            <a:endParaRPr lang="en-US" dirty="0"/>
          </a:p>
          <a:p>
            <a:r>
              <a:rPr lang="en-IN" dirty="0"/>
              <a:t>Thus, d(x, y) = 3. </a:t>
            </a:r>
            <a:endParaRPr lang="en-IN" dirty="0"/>
          </a:p>
        </p:txBody>
      </p:sp>
    </p:spTree>
    <p:extLst>
      <p:ext uri="{BB962C8B-B14F-4D97-AF65-F5344CB8AC3E}">
        <p14:creationId xmlns:p14="http://schemas.microsoft.com/office/powerpoint/2010/main" val="234384117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IN" dirty="0"/>
              <a:t>Example 3.15 : The strings x = </a:t>
            </a:r>
            <a:r>
              <a:rPr lang="en-IN" dirty="0" err="1"/>
              <a:t>abcde</a:t>
            </a:r>
            <a:r>
              <a:rPr lang="en-IN" dirty="0"/>
              <a:t> and y = </a:t>
            </a:r>
            <a:r>
              <a:rPr lang="en-IN" dirty="0" err="1"/>
              <a:t>acfdeg</a:t>
            </a:r>
            <a:r>
              <a:rPr lang="en-IN" dirty="0"/>
              <a:t> </a:t>
            </a:r>
            <a:r>
              <a:rPr lang="en-IN" dirty="0" smtClean="0"/>
              <a:t>have </a:t>
            </a:r>
            <a:r>
              <a:rPr lang="en-IN" dirty="0"/>
              <a:t>a unique LCS, which is </a:t>
            </a:r>
            <a:r>
              <a:rPr lang="en-IN" dirty="0" err="1"/>
              <a:t>acde</a:t>
            </a:r>
            <a:r>
              <a:rPr lang="en-IN" dirty="0"/>
              <a:t>. We can be sure it is the longest </a:t>
            </a:r>
            <a:r>
              <a:rPr lang="en-IN" dirty="0" smtClean="0"/>
              <a:t>possible, because </a:t>
            </a:r>
            <a:r>
              <a:rPr lang="en-IN" dirty="0"/>
              <a:t>it contains every symbol appearing in both x and y. Fortunately, </a:t>
            </a:r>
            <a:r>
              <a:rPr lang="en-IN" dirty="0" smtClean="0"/>
              <a:t>these common </a:t>
            </a:r>
            <a:r>
              <a:rPr lang="en-IN" dirty="0"/>
              <a:t>symbols appear in the same order in both strings, so we are able </a:t>
            </a:r>
            <a:r>
              <a:rPr lang="en-IN" dirty="0" smtClean="0"/>
              <a:t>to use </a:t>
            </a:r>
            <a:r>
              <a:rPr lang="en-IN" dirty="0"/>
              <a:t>them all in an LCS. Note that the length of x is 5, the length of y is 6, </a:t>
            </a:r>
            <a:r>
              <a:rPr lang="en-IN" dirty="0" smtClean="0"/>
              <a:t>and the </a:t>
            </a:r>
            <a:r>
              <a:rPr lang="en-IN" dirty="0"/>
              <a:t>length of their LCS is 4. The edit distance is thus 5 + 6 − 2 × 4 = </a:t>
            </a:r>
            <a:r>
              <a:rPr lang="en-IN" dirty="0" smtClean="0"/>
              <a:t>3	</a:t>
            </a:r>
            <a:endParaRPr lang="en-US" dirty="0"/>
          </a:p>
        </p:txBody>
      </p:sp>
    </p:spTree>
    <p:extLst>
      <p:ext uri="{BB962C8B-B14F-4D97-AF65-F5344CB8AC3E}">
        <p14:creationId xmlns:p14="http://schemas.microsoft.com/office/powerpoint/2010/main" val="264565601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IN" dirty="0"/>
              <a:t>For another example, consider x = aba and y = </a:t>
            </a:r>
            <a:r>
              <a:rPr lang="en-IN" dirty="0" err="1"/>
              <a:t>bab.</a:t>
            </a:r>
            <a:r>
              <a:rPr lang="en-IN" dirty="0"/>
              <a:t> Their edit distance </a:t>
            </a:r>
            <a:r>
              <a:rPr lang="en-IN" dirty="0" smtClean="0"/>
              <a:t>is 2</a:t>
            </a:r>
            <a:r>
              <a:rPr lang="en-IN" dirty="0"/>
              <a:t>. For example, we can convert x to y by deleting the first a and then </a:t>
            </a:r>
            <a:r>
              <a:rPr lang="en-IN" dirty="0" smtClean="0"/>
              <a:t>inserting b </a:t>
            </a:r>
            <a:r>
              <a:rPr lang="en-IN" dirty="0"/>
              <a:t>at the end. There are two LCS’s: </a:t>
            </a:r>
            <a:r>
              <a:rPr lang="en-IN" dirty="0" err="1"/>
              <a:t>ab</a:t>
            </a:r>
            <a:r>
              <a:rPr lang="en-IN" dirty="0"/>
              <a:t> and </a:t>
            </a:r>
            <a:r>
              <a:rPr lang="en-IN" dirty="0" err="1"/>
              <a:t>ba</a:t>
            </a:r>
            <a:r>
              <a:rPr lang="en-IN" dirty="0"/>
              <a:t>. Each can be obtained </a:t>
            </a:r>
            <a:r>
              <a:rPr lang="en-IN" dirty="0" smtClean="0"/>
              <a:t>by deleting </a:t>
            </a:r>
            <a:r>
              <a:rPr lang="en-IN" dirty="0"/>
              <a:t>one symbol from each string. As must be the case for multiple </a:t>
            </a:r>
            <a:r>
              <a:rPr lang="en-IN" dirty="0" smtClean="0"/>
              <a:t>LCS’s of </a:t>
            </a:r>
            <a:r>
              <a:rPr lang="en-IN" dirty="0"/>
              <a:t>the same pair of strings, both LCS’s have the same length. Therefore, </a:t>
            </a:r>
            <a:r>
              <a:rPr lang="en-IN" dirty="0" smtClean="0"/>
              <a:t>we may </a:t>
            </a:r>
            <a:r>
              <a:rPr lang="en-IN" dirty="0"/>
              <a:t>compute the edit distance as 3 + 3 − 2 × 2 = 2.</a:t>
            </a:r>
            <a:endParaRPr lang="en-US" dirty="0"/>
          </a:p>
          <a:p>
            <a:pPr algn="just"/>
            <a:endParaRPr lang="en-US" dirty="0"/>
          </a:p>
        </p:txBody>
      </p:sp>
    </p:spTree>
    <p:extLst>
      <p:ext uri="{BB962C8B-B14F-4D97-AF65-F5344CB8AC3E}">
        <p14:creationId xmlns:p14="http://schemas.microsoft.com/office/powerpoint/2010/main" val="200635949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Hamming Distance</a:t>
            </a:r>
            <a:endParaRPr lang="en-IN" dirty="0"/>
          </a:p>
        </p:txBody>
      </p:sp>
      <p:sp>
        <p:nvSpPr>
          <p:cNvPr id="3" name="Content Placeholder 2"/>
          <p:cNvSpPr>
            <a:spLocks noGrp="1"/>
          </p:cNvSpPr>
          <p:nvPr>
            <p:ph idx="1"/>
          </p:nvPr>
        </p:nvSpPr>
        <p:spPr/>
        <p:txBody>
          <a:bodyPr>
            <a:normAutofit fontScale="92500" lnSpcReduction="20000"/>
          </a:bodyPr>
          <a:lstStyle/>
          <a:p>
            <a:pPr algn="just"/>
            <a:r>
              <a:rPr lang="en-IN" dirty="0"/>
              <a:t>Hamming distance is a metric for comparing two binary data strings. While comparing two binary strings of equal length, Hamming distance is the number of bit positions in which the two bits are different.</a:t>
            </a:r>
          </a:p>
          <a:p>
            <a:pPr algn="just"/>
            <a:r>
              <a:rPr lang="en-IN" dirty="0"/>
              <a:t>The Hamming distance between two strings, a and b is denoted as d(</a:t>
            </a:r>
            <a:r>
              <a:rPr lang="en-IN" dirty="0" err="1"/>
              <a:t>a,b</a:t>
            </a:r>
            <a:r>
              <a:rPr lang="en-IN" dirty="0"/>
              <a:t>).</a:t>
            </a:r>
          </a:p>
          <a:p>
            <a:pPr algn="just"/>
            <a:r>
              <a:rPr lang="en-IN" dirty="0"/>
              <a:t>It is used for error detection or error correction when data is transmitted over computer networks. It is also using in coding theory for comparing equal length data words.</a:t>
            </a:r>
          </a:p>
        </p:txBody>
      </p:sp>
    </p:spTree>
    <p:extLst>
      <p:ext uri="{BB962C8B-B14F-4D97-AF65-F5344CB8AC3E}">
        <p14:creationId xmlns:p14="http://schemas.microsoft.com/office/powerpoint/2010/main" val="179779871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92500" lnSpcReduction="20000"/>
          </a:bodyPr>
          <a:lstStyle/>
          <a:p>
            <a:pPr algn="just"/>
            <a:r>
              <a:rPr lang="en-IN" dirty="0" smtClean="0"/>
              <a:t>Calculation of Hamming Distance</a:t>
            </a:r>
          </a:p>
          <a:p>
            <a:pPr algn="just"/>
            <a:r>
              <a:rPr lang="en-IN" dirty="0" smtClean="0"/>
              <a:t>In order to calculate the Hamming distance between two strings, and , we perform their XOR operation, (a⊕ b), and then count the total number of 1s in the resultant string.</a:t>
            </a:r>
          </a:p>
          <a:p>
            <a:pPr algn="just"/>
            <a:r>
              <a:rPr lang="en-IN" dirty="0" smtClean="0"/>
              <a:t>Example 1:</a:t>
            </a:r>
          </a:p>
          <a:p>
            <a:pPr algn="just"/>
            <a:r>
              <a:rPr lang="en-IN" dirty="0" smtClean="0"/>
              <a:t>Suppose there are two strings 1101 1001 and 1001 1101.</a:t>
            </a:r>
          </a:p>
          <a:p>
            <a:pPr algn="just"/>
            <a:r>
              <a:rPr lang="en-IN" dirty="0" smtClean="0"/>
              <a:t>11011001 ⊕ 10011101 = 01000100. Since, this contains two 1s, the Hamming distance, d(11011001, 10011101) = 2.</a:t>
            </a:r>
          </a:p>
          <a:p>
            <a:pPr algn="just"/>
            <a:endParaRPr lang="en-IN" dirty="0"/>
          </a:p>
        </p:txBody>
      </p:sp>
    </p:spTree>
    <p:extLst>
      <p:ext uri="{BB962C8B-B14F-4D97-AF65-F5344CB8AC3E}">
        <p14:creationId xmlns:p14="http://schemas.microsoft.com/office/powerpoint/2010/main" val="3559215857"/>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idx="1"/>
          </p:nvPr>
        </p:nvSpPr>
        <p:spPr/>
        <p:txBody>
          <a:bodyPr>
            <a:normAutofit fontScale="70000" lnSpcReduction="20000"/>
          </a:bodyPr>
          <a:lstStyle/>
          <a:p>
            <a:pPr algn="just"/>
            <a:r>
              <a:rPr lang="en-IN" b="1" dirty="0"/>
              <a:t>Minimum Hamming Distance</a:t>
            </a:r>
          </a:p>
          <a:p>
            <a:pPr algn="just"/>
            <a:r>
              <a:rPr lang="en-IN" dirty="0"/>
              <a:t>In a set of strings of equal lengths, the minimum Hamming distance is the smallest Hamming distance between all possible pairs of strings in that set.</a:t>
            </a:r>
          </a:p>
          <a:p>
            <a:pPr algn="just"/>
            <a:r>
              <a:rPr lang="en-IN" b="1" dirty="0"/>
              <a:t>Example 2:</a:t>
            </a:r>
          </a:p>
          <a:p>
            <a:pPr algn="just"/>
            <a:r>
              <a:rPr lang="en-IN" dirty="0"/>
              <a:t>Suppose there are four strings 010, 011, 101 and 111.</a:t>
            </a:r>
          </a:p>
          <a:p>
            <a:pPr algn="just"/>
            <a:r>
              <a:rPr lang="en-IN" dirty="0"/>
              <a:t>010 ⊕ 011 = 001, d(010, 011) = 1.</a:t>
            </a:r>
          </a:p>
          <a:p>
            <a:pPr algn="just"/>
            <a:r>
              <a:rPr lang="en-IN" dirty="0"/>
              <a:t>010 ⊕ 101 = 111, d(010, 101) = 3.</a:t>
            </a:r>
          </a:p>
          <a:p>
            <a:pPr algn="just"/>
            <a:r>
              <a:rPr lang="en-IN" dirty="0"/>
              <a:t>010 ⊕ 111 = 101, d(010, 111) = 2.</a:t>
            </a:r>
          </a:p>
          <a:p>
            <a:pPr algn="just"/>
            <a:r>
              <a:rPr lang="en-IN" dirty="0"/>
              <a:t>011 ⊕ 101 = 110, d(011, 101) = 2.</a:t>
            </a:r>
          </a:p>
          <a:p>
            <a:pPr algn="just"/>
            <a:r>
              <a:rPr lang="en-IN" dirty="0"/>
              <a:t>011 ⊕ 111 = 100, d(011, 111) = 1.</a:t>
            </a:r>
          </a:p>
          <a:p>
            <a:pPr algn="just"/>
            <a:r>
              <a:rPr lang="en-IN" dirty="0"/>
              <a:t>101 ⊕ 111 = 010, d(011, 111) = 1.</a:t>
            </a:r>
          </a:p>
          <a:p>
            <a:pPr algn="just"/>
            <a:r>
              <a:rPr lang="en-IN" dirty="0"/>
              <a:t>Hence, the Minimum Hamming Distance, </a:t>
            </a:r>
            <a:r>
              <a:rPr lang="en-IN" i="1" dirty="0" err="1"/>
              <a:t>d</a:t>
            </a:r>
            <a:r>
              <a:rPr lang="en-IN" i="1" baseline="-25000" dirty="0" err="1"/>
              <a:t>min</a:t>
            </a:r>
            <a:r>
              <a:rPr lang="en-IN" dirty="0"/>
              <a:t> = 1.</a:t>
            </a:r>
          </a:p>
          <a:p>
            <a:pPr algn="just"/>
            <a:endParaRPr lang="en-IN" dirty="0"/>
          </a:p>
        </p:txBody>
      </p:sp>
    </p:spTree>
    <p:extLst>
      <p:ext uri="{BB962C8B-B14F-4D97-AF65-F5344CB8AC3E}">
        <p14:creationId xmlns:p14="http://schemas.microsoft.com/office/powerpoint/2010/main" val="152709780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IN" dirty="0"/>
              <a:t>Example 3.16 : The Hamming distance between the vectors 10101 and 11110 is 3. That is, these vectors differ in the second, fourth, and fifth components, while they agree in the first and third components.</a:t>
            </a:r>
            <a:endParaRPr lang="en-US" dirty="0"/>
          </a:p>
          <a:p>
            <a:pPr algn="just"/>
            <a:endParaRPr lang="en-US" dirty="0"/>
          </a:p>
        </p:txBody>
      </p:sp>
    </p:spTree>
    <p:extLst>
      <p:ext uri="{BB962C8B-B14F-4D97-AF65-F5344CB8AC3E}">
        <p14:creationId xmlns:p14="http://schemas.microsoft.com/office/powerpoint/2010/main" val="4136096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3048000"/>
            <a:ext cx="2915708"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9219090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Applications of Locality-Sensitive Hashing</a:t>
            </a:r>
            <a:endParaRPr lang="en-IN" dirty="0"/>
          </a:p>
        </p:txBody>
      </p:sp>
      <p:sp>
        <p:nvSpPr>
          <p:cNvPr id="3" name="Content Placeholder 2"/>
          <p:cNvSpPr>
            <a:spLocks noGrp="1"/>
          </p:cNvSpPr>
          <p:nvPr>
            <p:ph idx="1"/>
          </p:nvPr>
        </p:nvSpPr>
        <p:spPr/>
        <p:txBody>
          <a:bodyPr>
            <a:normAutofit fontScale="70000" lnSpcReduction="20000"/>
          </a:bodyPr>
          <a:lstStyle/>
          <a:p>
            <a:pPr algn="just"/>
            <a:r>
              <a:rPr lang="en-IN" dirty="0"/>
              <a:t>1</a:t>
            </a:r>
            <a:r>
              <a:rPr lang="en-IN" b="1" dirty="0"/>
              <a:t>. </a:t>
            </a:r>
            <a:r>
              <a:rPr lang="en-IN" b="1" u="sng" dirty="0"/>
              <a:t>Entity Resolution:</a:t>
            </a:r>
            <a:r>
              <a:rPr lang="en-IN" dirty="0"/>
              <a:t> This term refers to matching data records that refer </a:t>
            </a:r>
            <a:r>
              <a:rPr lang="en-IN" dirty="0" smtClean="0"/>
              <a:t>to the </a:t>
            </a:r>
            <a:r>
              <a:rPr lang="en-IN" dirty="0"/>
              <a:t>same real-world entity, e.g., the same person. The principal </a:t>
            </a:r>
            <a:r>
              <a:rPr lang="en-IN" dirty="0" smtClean="0"/>
              <a:t>problem addressed </a:t>
            </a:r>
            <a:r>
              <a:rPr lang="en-IN" dirty="0"/>
              <a:t>here is that the similarity of records does not match </a:t>
            </a:r>
            <a:r>
              <a:rPr lang="en-IN" dirty="0" smtClean="0"/>
              <a:t>exactly either </a:t>
            </a:r>
            <a:r>
              <a:rPr lang="en-IN" dirty="0"/>
              <a:t>the similar-sets or similar-vectors models of similarity on which </a:t>
            </a:r>
            <a:r>
              <a:rPr lang="en-IN" dirty="0" smtClean="0"/>
              <a:t>the theory </a:t>
            </a:r>
            <a:r>
              <a:rPr lang="en-IN" dirty="0"/>
              <a:t>is built.</a:t>
            </a:r>
          </a:p>
          <a:p>
            <a:pPr algn="just"/>
            <a:r>
              <a:rPr lang="en-IN" dirty="0"/>
              <a:t>2.</a:t>
            </a:r>
            <a:r>
              <a:rPr lang="en-IN" u="sng" dirty="0"/>
              <a:t> </a:t>
            </a:r>
            <a:r>
              <a:rPr lang="en-IN" b="1" u="sng" dirty="0"/>
              <a:t>Matching Fingerprints</a:t>
            </a:r>
            <a:r>
              <a:rPr lang="en-IN" b="1" dirty="0"/>
              <a:t>:</a:t>
            </a:r>
            <a:r>
              <a:rPr lang="en-IN" dirty="0"/>
              <a:t> It is possible to represent fingerprints as </a:t>
            </a:r>
            <a:r>
              <a:rPr lang="en-IN" dirty="0" smtClean="0"/>
              <a:t>sets. However</a:t>
            </a:r>
            <a:r>
              <a:rPr lang="en-IN" dirty="0"/>
              <a:t>, we shall explore a different family of locality-sensitive hash </a:t>
            </a:r>
            <a:r>
              <a:rPr lang="en-IN" dirty="0" smtClean="0"/>
              <a:t>functions from </a:t>
            </a:r>
            <a:r>
              <a:rPr lang="en-IN" dirty="0"/>
              <a:t>the one we get by </a:t>
            </a:r>
            <a:r>
              <a:rPr lang="en-IN" dirty="0" err="1"/>
              <a:t>minhashing</a:t>
            </a:r>
            <a:r>
              <a:rPr lang="en-IN" dirty="0"/>
              <a:t>.</a:t>
            </a:r>
          </a:p>
          <a:p>
            <a:pPr algn="just"/>
            <a:r>
              <a:rPr lang="en-IN" dirty="0"/>
              <a:t>3. </a:t>
            </a:r>
            <a:r>
              <a:rPr lang="en-IN" b="1" u="sng" dirty="0"/>
              <a:t>Matching Newspaper Articles:</a:t>
            </a:r>
            <a:r>
              <a:rPr lang="en-IN" dirty="0"/>
              <a:t> Here, we consider a different notion </a:t>
            </a:r>
            <a:r>
              <a:rPr lang="en-IN" dirty="0" smtClean="0"/>
              <a:t>of shingling </a:t>
            </a:r>
            <a:r>
              <a:rPr lang="en-IN" dirty="0"/>
              <a:t>that focuses attention on the core article in an on-line </a:t>
            </a:r>
            <a:r>
              <a:rPr lang="en-IN" dirty="0" smtClean="0"/>
              <a:t>newspaper’s Web </a:t>
            </a:r>
            <a:r>
              <a:rPr lang="en-IN" dirty="0"/>
              <a:t>page, ignoring all the extraneous material such as ads </a:t>
            </a:r>
            <a:r>
              <a:rPr lang="en-IN" dirty="0" smtClean="0"/>
              <a:t>and newspaper-specific </a:t>
            </a:r>
            <a:r>
              <a:rPr lang="en-IN" dirty="0"/>
              <a:t>material.</a:t>
            </a:r>
          </a:p>
          <a:p>
            <a:pPr algn="just"/>
            <a:endParaRPr lang="en-IN" dirty="0"/>
          </a:p>
        </p:txBody>
      </p:sp>
    </p:spTree>
    <p:extLst>
      <p:ext uri="{BB962C8B-B14F-4D97-AF65-F5344CB8AC3E}">
        <p14:creationId xmlns:p14="http://schemas.microsoft.com/office/powerpoint/2010/main" val="390076646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dirty="0"/>
              <a:t>Entity Resolution</a:t>
            </a:r>
            <a:endParaRPr lang="en-IN" dirty="0"/>
          </a:p>
        </p:txBody>
      </p:sp>
      <p:sp>
        <p:nvSpPr>
          <p:cNvPr id="3" name="Content Placeholder 2"/>
          <p:cNvSpPr>
            <a:spLocks noGrp="1"/>
          </p:cNvSpPr>
          <p:nvPr>
            <p:ph idx="1"/>
          </p:nvPr>
        </p:nvSpPr>
        <p:spPr/>
        <p:txBody>
          <a:bodyPr>
            <a:normAutofit fontScale="92500" lnSpcReduction="10000"/>
          </a:bodyPr>
          <a:lstStyle/>
          <a:p>
            <a:pPr lvl="0" algn="just"/>
            <a:r>
              <a:rPr lang="en-IN" dirty="0"/>
              <a:t>It is common to have several data sets available, and to know that they refer to some of the same entities. For example, </a:t>
            </a:r>
            <a:r>
              <a:rPr lang="en-IN" b="1" dirty="0"/>
              <a:t>several different bibliographic sources provide information about many of the same books or papers. In the general case, we have records describing entities of some type, such as people or books.</a:t>
            </a:r>
          </a:p>
          <a:p>
            <a:pPr lvl="0" algn="just"/>
            <a:r>
              <a:rPr lang="en-IN" dirty="0"/>
              <a:t>The records may all have the same format, or they may have different formats, with different kinds of information.</a:t>
            </a:r>
          </a:p>
          <a:p>
            <a:pPr algn="just"/>
            <a:endParaRPr lang="en-IN" dirty="0"/>
          </a:p>
        </p:txBody>
      </p:sp>
    </p:spTree>
    <p:extLst>
      <p:ext uri="{BB962C8B-B14F-4D97-AF65-F5344CB8AC3E}">
        <p14:creationId xmlns:p14="http://schemas.microsoft.com/office/powerpoint/2010/main" val="401983605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just"/>
            <a:r>
              <a:rPr lang="en-IN" dirty="0"/>
              <a:t>There are many reasons why information about an entity may vary, even if the field in question is supposed to be the same. For example, names may be expressed differently in different records because of misspellings, absence of a middle initial, use of a nickname, and many other reasons. For example, “Bob S. </a:t>
            </a:r>
            <a:r>
              <a:rPr lang="en-IN" dirty="0" err="1"/>
              <a:t>Jomes</a:t>
            </a:r>
            <a:r>
              <a:rPr lang="en-IN" dirty="0"/>
              <a:t>” and “Robert Jones Jr.” may or may not be the same person.</a:t>
            </a:r>
            <a:endParaRPr lang="en-US" dirty="0"/>
          </a:p>
          <a:p>
            <a:pPr algn="just"/>
            <a:endParaRPr lang="en-US" dirty="0"/>
          </a:p>
        </p:txBody>
      </p:sp>
    </p:spTree>
    <p:extLst>
      <p:ext uri="{BB962C8B-B14F-4D97-AF65-F5344CB8AC3E}">
        <p14:creationId xmlns:p14="http://schemas.microsoft.com/office/powerpoint/2010/main" val="71500320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Matching Fingerprints</a:t>
            </a:r>
          </a:p>
        </p:txBody>
      </p:sp>
      <p:sp>
        <p:nvSpPr>
          <p:cNvPr id="3" name="Content Placeholder 2"/>
          <p:cNvSpPr>
            <a:spLocks noGrp="1"/>
          </p:cNvSpPr>
          <p:nvPr>
            <p:ph idx="1"/>
          </p:nvPr>
        </p:nvSpPr>
        <p:spPr/>
        <p:txBody>
          <a:bodyPr>
            <a:normAutofit fontScale="92500"/>
          </a:bodyPr>
          <a:lstStyle/>
          <a:p>
            <a:pPr lvl="0" algn="just"/>
            <a:r>
              <a:rPr lang="en-IN" dirty="0"/>
              <a:t>When fingerprints are matched by computer, the usual representation is not an image, but a set of locations in which minutiae are located. A minutia, in the context of fingerprint descriptions, is a place where something unusual happens, such as two ridges merging or a ridge ending. </a:t>
            </a:r>
          </a:p>
          <a:p>
            <a:pPr lvl="0" algn="just"/>
            <a:r>
              <a:rPr lang="en-IN" dirty="0"/>
              <a:t>If we place a grid over a fingerprint, we can represent the fingerprint by the set of grid squares in which minutiae are located.</a:t>
            </a:r>
          </a:p>
          <a:p>
            <a:pPr algn="just"/>
            <a:endParaRPr lang="en-IN" dirty="0"/>
          </a:p>
        </p:txBody>
      </p:sp>
    </p:spTree>
    <p:extLst>
      <p:ext uri="{BB962C8B-B14F-4D97-AF65-F5344CB8AC3E}">
        <p14:creationId xmlns:p14="http://schemas.microsoft.com/office/powerpoint/2010/main" val="229906019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b="1"/>
              <a:t>Similar News Articles</a:t>
            </a:r>
            <a:endParaRPr lang="en-IN"/>
          </a:p>
        </p:txBody>
      </p:sp>
      <p:sp>
        <p:nvSpPr>
          <p:cNvPr id="3" name="Content Placeholder 2"/>
          <p:cNvSpPr>
            <a:spLocks noGrp="1"/>
          </p:cNvSpPr>
          <p:nvPr>
            <p:ph idx="1"/>
          </p:nvPr>
        </p:nvSpPr>
        <p:spPr/>
        <p:txBody>
          <a:bodyPr>
            <a:normAutofit fontScale="85000" lnSpcReduction="10000"/>
          </a:bodyPr>
          <a:lstStyle/>
          <a:p>
            <a:pPr lvl="0" algn="just"/>
            <a:r>
              <a:rPr lang="en-IN" dirty="0"/>
              <a:t>Each newspaper puts the story in its on-line edition, but surrounds it by information that is special to that newspaper, such as the name and address of the </a:t>
            </a:r>
            <a:r>
              <a:rPr lang="en-IN" dirty="0" smtClean="0"/>
              <a:t>newspaper, links to </a:t>
            </a:r>
            <a:r>
              <a:rPr lang="en-IN" dirty="0"/>
              <a:t>related articles, and links to ads. In addition, it is common for the newspaper to modify the article, perhaps by leaving off the last few paragraphs or even deleting text from the middle. </a:t>
            </a:r>
            <a:endParaRPr lang="en-US" dirty="0"/>
          </a:p>
          <a:p>
            <a:pPr lvl="0" algn="just"/>
            <a:r>
              <a:rPr lang="en-IN" dirty="0"/>
              <a:t>As a result, the same news article can appear quite different at the Web sites of different newspapers</a:t>
            </a:r>
            <a:r>
              <a:rPr lang="en-IN" dirty="0" smtClean="0"/>
              <a:t>.</a:t>
            </a:r>
            <a:r>
              <a:rPr lang="en-IN" dirty="0"/>
              <a:t> </a:t>
            </a:r>
            <a:endParaRPr lang="en-US" dirty="0"/>
          </a:p>
          <a:p>
            <a:pPr algn="just"/>
            <a:r>
              <a:rPr lang="en-IN" dirty="0"/>
              <a:t>As a result, the same news article can appear quite different at the Web sites of different newspapers.</a:t>
            </a:r>
          </a:p>
        </p:txBody>
      </p:sp>
    </p:spTree>
    <p:extLst>
      <p:ext uri="{BB962C8B-B14F-4D97-AF65-F5344CB8AC3E}">
        <p14:creationId xmlns:p14="http://schemas.microsoft.com/office/powerpoint/2010/main" val="359607041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lvl="0" algn="just"/>
            <a:r>
              <a:rPr lang="en-IN" b="1" dirty="0"/>
              <a:t>Example 3.23 :</a:t>
            </a:r>
            <a:r>
              <a:rPr lang="en-IN" dirty="0"/>
              <a:t> A typical ad might say simply “Buy </a:t>
            </a:r>
            <a:r>
              <a:rPr lang="en-IN" dirty="0" err="1"/>
              <a:t>Sudzo</a:t>
            </a:r>
            <a:r>
              <a:rPr lang="en-IN" dirty="0"/>
              <a:t>.” On the other hand, a prose version of the same thought that might appear in an article is “I recommend that you buy </a:t>
            </a:r>
            <a:r>
              <a:rPr lang="en-IN" dirty="0" err="1"/>
              <a:t>Sudzo</a:t>
            </a:r>
            <a:r>
              <a:rPr lang="en-IN" dirty="0"/>
              <a:t> for your laundry.” In the latter sentence, it would be normal to treat “I,” “that,” “you,” “for,” and “your” as stop words.</a:t>
            </a:r>
            <a:endParaRPr lang="en-US" dirty="0"/>
          </a:p>
        </p:txBody>
      </p:sp>
    </p:spTree>
    <p:extLst>
      <p:ext uri="{BB962C8B-B14F-4D97-AF65-F5344CB8AC3E}">
        <p14:creationId xmlns:p14="http://schemas.microsoft.com/office/powerpoint/2010/main" val="3782237159"/>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IN" dirty="0"/>
              <a:t>They might have a </a:t>
            </a:r>
            <a:r>
              <a:rPr lang="en-IN" dirty="0" err="1"/>
              <a:t>Jaccard</a:t>
            </a:r>
            <a:r>
              <a:rPr lang="en-IN" dirty="0"/>
              <a:t> similarity of 75%. However, if the surrounding material is the same but the news content is different, then the number of common shingles would be small, perhaps 25%. </a:t>
            </a:r>
            <a:endParaRPr lang="en-US" dirty="0"/>
          </a:p>
        </p:txBody>
      </p:sp>
    </p:spTree>
    <p:extLst>
      <p:ext uri="{BB962C8B-B14F-4D97-AF65-F5344CB8AC3E}">
        <p14:creationId xmlns:p14="http://schemas.microsoft.com/office/powerpoint/2010/main" val="85020992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b="1" dirty="0"/>
              <a:t>Methods for High Degrees of Similarity</a:t>
            </a:r>
            <a:r>
              <a:rPr lang="en-US" dirty="0"/>
              <a:t/>
            </a:r>
            <a:br>
              <a:rPr lang="en-US" dirty="0"/>
            </a:br>
            <a:endParaRPr lang="en-US" dirty="0"/>
          </a:p>
        </p:txBody>
      </p:sp>
      <p:sp>
        <p:nvSpPr>
          <p:cNvPr id="3" name="Content Placeholder 2"/>
          <p:cNvSpPr>
            <a:spLocks noGrp="1"/>
          </p:cNvSpPr>
          <p:nvPr>
            <p:ph idx="1"/>
          </p:nvPr>
        </p:nvSpPr>
        <p:spPr/>
        <p:txBody>
          <a:bodyPr>
            <a:normAutofit fontScale="92500" lnSpcReduction="20000"/>
          </a:bodyPr>
          <a:lstStyle/>
          <a:p>
            <a:pPr algn="just"/>
            <a:r>
              <a:rPr lang="en-IN" b="1" dirty="0"/>
              <a:t>Finding Identical Items</a:t>
            </a:r>
            <a:endParaRPr lang="en-US" dirty="0"/>
          </a:p>
          <a:p>
            <a:pPr lvl="0" algn="just"/>
            <a:r>
              <a:rPr lang="en-IN" dirty="0"/>
              <a:t>The extreme case is finding identical items, for example, Web pages that are identical, character-for-character. It is straightforward to compare two documents and tell whether they are identical, but we still must avoid having to compare every pair of documents. </a:t>
            </a:r>
            <a:endParaRPr lang="en-US" dirty="0"/>
          </a:p>
          <a:p>
            <a:pPr algn="just"/>
            <a:r>
              <a:rPr lang="en-IN" dirty="0"/>
              <a:t>Our first thought would be to hash documents based on their first few characters, and compare only those documents that fell into the same bucket. </a:t>
            </a:r>
            <a:endParaRPr lang="en-US" dirty="0"/>
          </a:p>
        </p:txBody>
      </p:sp>
    </p:spTree>
    <p:extLst>
      <p:ext uri="{BB962C8B-B14F-4D97-AF65-F5344CB8AC3E}">
        <p14:creationId xmlns:p14="http://schemas.microsoft.com/office/powerpoint/2010/main" val="1452185933"/>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lvl="0" algn="just"/>
            <a:r>
              <a:rPr lang="en-IN" dirty="0"/>
              <a:t>Our second thought would be to </a:t>
            </a:r>
            <a:r>
              <a:rPr lang="en-IN" b="1" dirty="0"/>
              <a:t>use a hash function that examines the entire document. </a:t>
            </a:r>
            <a:r>
              <a:rPr lang="en-IN" dirty="0"/>
              <a:t>That would work, and if we use enough buckets, </a:t>
            </a:r>
            <a:r>
              <a:rPr lang="en-IN" b="1" dirty="0"/>
              <a:t>it would be very rare that two documents went into the same bucket, yet were not identical.</a:t>
            </a:r>
            <a:endParaRPr lang="en-US" b="1" dirty="0"/>
          </a:p>
          <a:p>
            <a:pPr lvl="0" algn="just"/>
            <a:r>
              <a:rPr lang="en-IN" dirty="0"/>
              <a:t>A better approach is to </a:t>
            </a:r>
            <a:r>
              <a:rPr lang="en-IN" b="1" dirty="0"/>
              <a:t>pick some fixed random positions for all documents, and make the hash function depend only on these. </a:t>
            </a:r>
            <a:endParaRPr lang="en-US" b="1" dirty="0"/>
          </a:p>
        </p:txBody>
      </p:sp>
    </p:spTree>
    <p:extLst>
      <p:ext uri="{BB962C8B-B14F-4D97-AF65-F5344CB8AC3E}">
        <p14:creationId xmlns:p14="http://schemas.microsoft.com/office/powerpoint/2010/main" val="660140226"/>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fontScale="85000" lnSpcReduction="20000"/>
          </a:bodyPr>
          <a:lstStyle/>
          <a:p>
            <a:pPr lvl="0" algn="just"/>
            <a:r>
              <a:rPr lang="en-IN" b="1" dirty="0"/>
              <a:t>Representing Sets as Strings</a:t>
            </a:r>
            <a:r>
              <a:rPr lang="en-US" dirty="0"/>
              <a:t/>
            </a:r>
            <a:br>
              <a:rPr lang="en-US" dirty="0"/>
            </a:br>
            <a:r>
              <a:rPr lang="en-IN" dirty="0"/>
              <a:t>The list is essentially a string of “characters,” where the characters are the elements of the universal set. These strings are unusual, however, in that:</a:t>
            </a:r>
            <a:endParaRPr lang="en-US" dirty="0"/>
          </a:p>
          <a:p>
            <a:pPr algn="just"/>
            <a:r>
              <a:rPr lang="en-IN" dirty="0"/>
              <a:t>1. No character appears more than once in a string, and</a:t>
            </a:r>
            <a:endParaRPr lang="en-US" dirty="0"/>
          </a:p>
          <a:p>
            <a:pPr algn="just"/>
            <a:r>
              <a:rPr lang="en-IN" dirty="0"/>
              <a:t>2. If two characters appear in two different strings, then they appear in the same order in both strings.</a:t>
            </a:r>
            <a:endParaRPr lang="en-US" dirty="0"/>
          </a:p>
          <a:p>
            <a:pPr algn="just"/>
            <a:r>
              <a:rPr lang="en-IN" b="1" dirty="0"/>
              <a:t>Example 3.24 :</a:t>
            </a:r>
            <a:r>
              <a:rPr lang="en-IN" dirty="0"/>
              <a:t> Suppose the universal set consists of the 26 lower-case letters, and we use the normal alphabetical order. Then the set {d, a, b} is represented by the string </a:t>
            </a:r>
            <a:r>
              <a:rPr lang="en-IN" dirty="0" err="1"/>
              <a:t>abd</a:t>
            </a:r>
            <a:r>
              <a:rPr lang="en-IN" dirty="0"/>
              <a:t>.</a:t>
            </a:r>
            <a:endParaRPr lang="en-US" dirty="0"/>
          </a:p>
          <a:p>
            <a:pPr algn="just"/>
            <a:endParaRPr lang="en-US" dirty="0"/>
          </a:p>
        </p:txBody>
      </p:sp>
    </p:spTree>
    <p:extLst>
      <p:ext uri="{BB962C8B-B14F-4D97-AF65-F5344CB8AC3E}">
        <p14:creationId xmlns:p14="http://schemas.microsoft.com/office/powerpoint/2010/main" val="39415543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en-US" dirty="0"/>
              <a:t>This is equivalent to saying for any two given sets, its </a:t>
            </a:r>
            <a:r>
              <a:rPr lang="en-US" dirty="0" err="1"/>
              <a:t>jaccard</a:t>
            </a:r>
            <a:r>
              <a:rPr lang="en-US" dirty="0"/>
              <a:t> similarity is the size of their intersection divided by their union. For our “characteristic” matrix, if we restrict ourselves to only two columns (documents), then the rows can be divided into three types :</a:t>
            </a:r>
          </a:p>
          <a:p>
            <a:pPr algn="just"/>
            <a:r>
              <a:rPr lang="en-US" dirty="0"/>
              <a:t>Type 1 : rows have 1s in both columns.</a:t>
            </a:r>
          </a:p>
          <a:p>
            <a:pPr algn="just"/>
            <a:r>
              <a:rPr lang="en-US" dirty="0"/>
              <a:t>Type 2 : rows have 1 in one of the columns and 0 in the other.</a:t>
            </a:r>
          </a:p>
          <a:p>
            <a:pPr algn="just"/>
            <a:r>
              <a:rPr lang="en-US" dirty="0"/>
              <a:t>Type 3 : rows have 0s in both columns.</a:t>
            </a:r>
          </a:p>
          <a:p>
            <a:pPr algn="just"/>
            <a:endParaRPr lang="en-US" b="1" dirty="0"/>
          </a:p>
        </p:txBody>
      </p:sp>
    </p:spTree>
    <p:extLst>
      <p:ext uri="{BB962C8B-B14F-4D97-AF65-F5344CB8AC3E}">
        <p14:creationId xmlns:p14="http://schemas.microsoft.com/office/powerpoint/2010/main" val="125162199"/>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IN" b="1" dirty="0" smtClean="0"/>
              <a:t>Length-Based </a:t>
            </a:r>
            <a:r>
              <a:rPr lang="en-IN" b="1" dirty="0"/>
              <a:t>Filtering</a:t>
            </a:r>
            <a:endParaRPr lang="en-IN" b="1" dirty="0" smtClean="0"/>
          </a:p>
          <a:p>
            <a:pPr lvl="0" algn="just"/>
            <a:r>
              <a:rPr lang="en-IN" dirty="0"/>
              <a:t>The simplest way to exploit the string </a:t>
            </a:r>
            <a:r>
              <a:rPr lang="en-IN" dirty="0" smtClean="0"/>
              <a:t>is </a:t>
            </a:r>
            <a:r>
              <a:rPr lang="en-IN" dirty="0"/>
              <a:t>to sort the strings by length. Then, each string s is compared with those strings t that follow s in the list, but are not too long. Suppose the lower bound on </a:t>
            </a:r>
            <a:r>
              <a:rPr lang="en-IN" dirty="0" err="1"/>
              <a:t>Jaccard</a:t>
            </a:r>
            <a:r>
              <a:rPr lang="en-IN" dirty="0"/>
              <a:t> similarity between two strings is J. </a:t>
            </a:r>
            <a:endParaRPr lang="en-US" dirty="0"/>
          </a:p>
        </p:txBody>
      </p:sp>
    </p:spTree>
    <p:extLst>
      <p:ext uri="{BB962C8B-B14F-4D97-AF65-F5344CB8AC3E}">
        <p14:creationId xmlns:p14="http://schemas.microsoft.com/office/powerpoint/2010/main" val="32815733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r>
              <a:rPr lang="en-IN" dirty="0"/>
              <a:t>Suppose that s is a string of length 9, and we are looking for strings with at least 0.9 </a:t>
            </a:r>
            <a:r>
              <a:rPr lang="en-IN" dirty="0" err="1"/>
              <a:t>Jaccard</a:t>
            </a:r>
            <a:r>
              <a:rPr lang="en-IN" dirty="0"/>
              <a:t> similarity. Then we have only to compare s with strings following it in the length-based sorted order that have length at most 9/0.9 = 10. That is, we compare s with those strings of length 9 that follow it in order, and all strings of length 10. We have no need to compare s with any other string.</a:t>
            </a:r>
            <a:endParaRPr lang="en-US" dirty="0"/>
          </a:p>
          <a:p>
            <a:pPr lvl="0" algn="just"/>
            <a:r>
              <a:rPr lang="en-IN" dirty="0"/>
              <a:t>Suppose the length of s were 8 instead. Then s would be compared with following strings of length up to 8/0.9 = 8.89. That is, a string of length </a:t>
            </a:r>
            <a:r>
              <a:rPr lang="en-IN" dirty="0" smtClean="0"/>
              <a:t>9 would </a:t>
            </a:r>
            <a:r>
              <a:rPr lang="en-IN" dirty="0"/>
              <a:t>be too long to have a </a:t>
            </a:r>
            <a:r>
              <a:rPr lang="en-IN" dirty="0" err="1"/>
              <a:t>Jaccard</a:t>
            </a:r>
            <a:r>
              <a:rPr lang="en-IN" dirty="0"/>
              <a:t> similarity of 0.9 with s, so we only have to compare s with the strings that have length 8 but follow it in the sorted order.</a:t>
            </a:r>
            <a:endParaRPr lang="en-US" dirty="0"/>
          </a:p>
          <a:p>
            <a:pPr algn="just"/>
            <a:endParaRPr lang="en-US" dirty="0"/>
          </a:p>
        </p:txBody>
      </p:sp>
    </p:spTree>
    <p:extLst>
      <p:ext uri="{BB962C8B-B14F-4D97-AF65-F5344CB8AC3E}">
        <p14:creationId xmlns:p14="http://schemas.microsoft.com/office/powerpoint/2010/main" val="1221547178"/>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just"/>
            <a:r>
              <a:rPr lang="en-IN" b="1" dirty="0" smtClean="0"/>
              <a:t>Prefix Indexing</a:t>
            </a:r>
          </a:p>
          <a:p>
            <a:pPr lvl="0" algn="just"/>
            <a:r>
              <a:rPr lang="en-IN" dirty="0"/>
              <a:t>In addition to length, there are several other features of strings that can be exploited to limit the number of comparisons that must be made to identify all pairs of similar strings. </a:t>
            </a:r>
            <a:endParaRPr lang="en-US" dirty="0"/>
          </a:p>
          <a:p>
            <a:pPr lvl="0" algn="just"/>
            <a:r>
              <a:rPr lang="en-IN" dirty="0"/>
              <a:t>The simplest of these options is to create an index for each symbol; recall a symbol of a string is any one of the elements of the universal set. For each string s, we select a prefix of s consisting of the first p symbols of s. How large p must be depends on </a:t>
            </a:r>
            <a:r>
              <a:rPr lang="en-IN" dirty="0" err="1"/>
              <a:t>Ls</a:t>
            </a:r>
            <a:r>
              <a:rPr lang="en-IN" dirty="0"/>
              <a:t> and J, the lower bound on </a:t>
            </a:r>
            <a:r>
              <a:rPr lang="en-IN" dirty="0" err="1"/>
              <a:t>Jaccard</a:t>
            </a:r>
            <a:r>
              <a:rPr lang="en-IN" dirty="0"/>
              <a:t> similarity. </a:t>
            </a:r>
            <a:endParaRPr lang="en-US" dirty="0"/>
          </a:p>
          <a:p>
            <a:pPr algn="just"/>
            <a:endParaRPr lang="en-US" dirty="0"/>
          </a:p>
        </p:txBody>
      </p:sp>
    </p:spTree>
    <p:extLst>
      <p:ext uri="{BB962C8B-B14F-4D97-AF65-F5344CB8AC3E}">
        <p14:creationId xmlns:p14="http://schemas.microsoft.com/office/powerpoint/2010/main" val="375799778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33400" y="1676400"/>
            <a:ext cx="8305800" cy="4525963"/>
          </a:xfrm>
        </p:spPr>
        <p:txBody>
          <a:bodyPr>
            <a:normAutofit fontScale="92500" lnSpcReduction="20000"/>
          </a:bodyPr>
          <a:lstStyle/>
          <a:p>
            <a:pPr lvl="0" algn="just"/>
            <a:r>
              <a:rPr lang="en-IN" dirty="0"/>
              <a:t>The </a:t>
            </a:r>
            <a:r>
              <a:rPr lang="en-IN" dirty="0" err="1"/>
              <a:t>Jaccard</a:t>
            </a:r>
            <a:r>
              <a:rPr lang="en-IN" dirty="0"/>
              <a:t> similarity of s and t would then be </a:t>
            </a:r>
            <a:endParaRPr lang="en-IN" dirty="0" smtClean="0"/>
          </a:p>
          <a:p>
            <a:pPr marL="0" lvl="0" indent="0" algn="just">
              <a:buNone/>
            </a:pPr>
            <a:r>
              <a:rPr lang="en-IN" dirty="0" smtClean="0"/>
              <a:t>(</a:t>
            </a:r>
            <a:r>
              <a:rPr lang="en-IN" dirty="0" err="1"/>
              <a:t>Ls</a:t>
            </a:r>
            <a:r>
              <a:rPr lang="en-IN" dirty="0"/>
              <a:t> − p)/</a:t>
            </a:r>
            <a:r>
              <a:rPr lang="en-IN" dirty="0" err="1"/>
              <a:t>Ls</a:t>
            </a:r>
            <a:r>
              <a:rPr lang="en-IN" dirty="0"/>
              <a:t>. </a:t>
            </a:r>
            <a:endParaRPr lang="en-US" dirty="0"/>
          </a:p>
          <a:p>
            <a:pPr lvl="0" algn="just"/>
            <a:r>
              <a:rPr lang="en-IN" dirty="0"/>
              <a:t>To be sure that we do not have to compare s with t, we must be certain that J &gt; (</a:t>
            </a:r>
            <a:r>
              <a:rPr lang="en-IN" dirty="0" err="1"/>
              <a:t>Ls</a:t>
            </a:r>
            <a:r>
              <a:rPr lang="en-IN" dirty="0"/>
              <a:t> − p)/</a:t>
            </a:r>
            <a:r>
              <a:rPr lang="en-IN" dirty="0" err="1"/>
              <a:t>Ls</a:t>
            </a:r>
            <a:r>
              <a:rPr lang="en-IN" dirty="0"/>
              <a:t>. That is, p must be at least ⌊(1 − J)</a:t>
            </a:r>
            <a:r>
              <a:rPr lang="en-IN" dirty="0" err="1"/>
              <a:t>Ls</a:t>
            </a:r>
            <a:r>
              <a:rPr lang="en-IN" dirty="0"/>
              <a:t>⌋ + 1. Of course we want p to be as small as possible, so we do not index string s in more buckets than we need to. </a:t>
            </a:r>
            <a:endParaRPr lang="en-US" dirty="0"/>
          </a:p>
          <a:p>
            <a:pPr lvl="0" algn="just"/>
            <a:r>
              <a:rPr lang="en-IN" dirty="0"/>
              <a:t>Thus, we shall hereafter take p = ⌊(1 − J)</a:t>
            </a:r>
            <a:r>
              <a:rPr lang="en-IN" dirty="0" err="1"/>
              <a:t>Ls</a:t>
            </a:r>
            <a:r>
              <a:rPr lang="en-IN" dirty="0"/>
              <a:t>⌋ + 1 to be the length of the prefix that gets indexed.</a:t>
            </a:r>
            <a:endParaRPr lang="en-US" dirty="0"/>
          </a:p>
          <a:p>
            <a:pPr algn="just"/>
            <a:r>
              <a:rPr lang="en-IN" b="1" dirty="0"/>
              <a:t>Example 3.26</a:t>
            </a:r>
            <a:r>
              <a:rPr lang="en-IN" dirty="0"/>
              <a:t> : Suppose J = 0.9. If </a:t>
            </a:r>
            <a:r>
              <a:rPr lang="en-IN" dirty="0" err="1"/>
              <a:t>Ls</a:t>
            </a:r>
            <a:r>
              <a:rPr lang="en-IN" dirty="0"/>
              <a:t> = 9, then p = ⌊0.1 × 9⌋ + 1 = ⌊0.9⌋ + 1 = 1.</a:t>
            </a:r>
            <a:endParaRPr lang="en-US" dirty="0"/>
          </a:p>
        </p:txBody>
      </p:sp>
    </p:spTree>
    <p:extLst>
      <p:ext uri="{BB962C8B-B14F-4D97-AF65-F5344CB8AC3E}">
        <p14:creationId xmlns:p14="http://schemas.microsoft.com/office/powerpoint/2010/main" val="481960040"/>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algn="just"/>
            <a:r>
              <a:rPr lang="en-IN" b="1" dirty="0"/>
              <a:t>Using </a:t>
            </a:r>
            <a:r>
              <a:rPr lang="en-IN" b="1" dirty="0" smtClean="0"/>
              <a:t>Position Information</a:t>
            </a:r>
            <a:endParaRPr lang="en-US" b="1" dirty="0"/>
          </a:p>
          <a:p>
            <a:pPr lvl="0" algn="just"/>
            <a:r>
              <a:rPr lang="en-IN" dirty="0"/>
              <a:t>Consider the strings s = </a:t>
            </a:r>
            <a:r>
              <a:rPr lang="en-IN" dirty="0" err="1"/>
              <a:t>acdefghijk</a:t>
            </a:r>
            <a:r>
              <a:rPr lang="en-IN" dirty="0"/>
              <a:t> and t = </a:t>
            </a:r>
            <a:r>
              <a:rPr lang="en-IN" dirty="0" err="1"/>
              <a:t>bcdefghijk</a:t>
            </a:r>
            <a:r>
              <a:rPr lang="en-IN" dirty="0"/>
              <a:t>, and assume J = 0.9. Since both strings are of length 10, they are indexed under their first two symbols. Thus, s is indexed under a and c, while t is indexed under b and c. </a:t>
            </a:r>
            <a:endParaRPr lang="en-US" dirty="0"/>
          </a:p>
        </p:txBody>
      </p:sp>
    </p:spTree>
    <p:extLst>
      <p:ext uri="{BB962C8B-B14F-4D97-AF65-F5344CB8AC3E}">
        <p14:creationId xmlns:p14="http://schemas.microsoft.com/office/powerpoint/2010/main" val="1013657329"/>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lvl="0" algn="just"/>
            <a:r>
              <a:rPr lang="en-IN" dirty="0"/>
              <a:t>If that is the case, </a:t>
            </a:r>
            <a:r>
              <a:rPr lang="en-IN" b="1" dirty="0"/>
              <a:t>the size of their intersection is </a:t>
            </a:r>
            <a:r>
              <a:rPr lang="en-IN" b="1" dirty="0" err="1"/>
              <a:t>Ls</a:t>
            </a:r>
            <a:r>
              <a:rPr lang="en-IN" b="1" dirty="0"/>
              <a:t> − </a:t>
            </a:r>
            <a:r>
              <a:rPr lang="en-IN" b="1" dirty="0" err="1"/>
              <a:t>i</a:t>
            </a:r>
            <a:r>
              <a:rPr lang="en-IN" b="1" dirty="0"/>
              <a:t> + 1</a:t>
            </a:r>
            <a:r>
              <a:rPr lang="en-IN" dirty="0"/>
              <a:t>, since that is the number of symbols of s that could possibly be in t. </a:t>
            </a:r>
            <a:endParaRPr lang="en-US" dirty="0"/>
          </a:p>
          <a:p>
            <a:pPr lvl="0" algn="just"/>
            <a:r>
              <a:rPr lang="en-IN" dirty="0"/>
              <a:t>The </a:t>
            </a:r>
            <a:r>
              <a:rPr lang="en-IN" b="1" dirty="0"/>
              <a:t>size of their union is at least </a:t>
            </a:r>
            <a:r>
              <a:rPr lang="en-IN" b="1" dirty="0" err="1"/>
              <a:t>Ls</a:t>
            </a:r>
            <a:r>
              <a:rPr lang="en-IN" b="1" dirty="0"/>
              <a:t> + j − 1</a:t>
            </a:r>
            <a:r>
              <a:rPr lang="en-IN" dirty="0"/>
              <a:t>. </a:t>
            </a:r>
            <a:endParaRPr lang="en-IN" dirty="0" smtClean="0"/>
          </a:p>
          <a:p>
            <a:pPr lvl="0" algn="just"/>
            <a:r>
              <a:rPr lang="en-IN" dirty="0" smtClean="0"/>
              <a:t>The </a:t>
            </a:r>
            <a:r>
              <a:rPr lang="en-IN" dirty="0"/>
              <a:t>ratio of the sizes of the intersection and union must be at least J, so we must have:</a:t>
            </a:r>
            <a:endParaRPr lang="en-US" dirty="0"/>
          </a:p>
          <a:p>
            <a:pPr algn="just"/>
            <a:r>
              <a:rPr lang="en-IN" dirty="0" err="1"/>
              <a:t>Ls</a:t>
            </a:r>
            <a:r>
              <a:rPr lang="en-IN" dirty="0"/>
              <a:t> − </a:t>
            </a:r>
            <a:r>
              <a:rPr lang="en-IN" dirty="0" err="1"/>
              <a:t>i</a:t>
            </a:r>
            <a:r>
              <a:rPr lang="en-IN" dirty="0"/>
              <a:t> + 1</a:t>
            </a:r>
            <a:endParaRPr lang="en-US" dirty="0"/>
          </a:p>
          <a:p>
            <a:pPr algn="just"/>
            <a:r>
              <a:rPr lang="en-IN" dirty="0" err="1"/>
              <a:t>Ls</a:t>
            </a:r>
            <a:r>
              <a:rPr lang="en-IN" dirty="0"/>
              <a:t> + j − 1 ≥ J</a:t>
            </a:r>
            <a:endParaRPr lang="en-US" dirty="0"/>
          </a:p>
        </p:txBody>
      </p:sp>
    </p:spTree>
    <p:extLst>
      <p:ext uri="{BB962C8B-B14F-4D97-AF65-F5344CB8AC3E}">
        <p14:creationId xmlns:p14="http://schemas.microsoft.com/office/powerpoint/2010/main" val="1145892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dirty="0"/>
              <a:t>Applying the </a:t>
            </a:r>
            <a:r>
              <a:rPr lang="en-US" dirty="0" err="1"/>
              <a:t>jaccard</a:t>
            </a:r>
            <a:r>
              <a:rPr lang="en-US" dirty="0"/>
              <a:t> similarity concept here, the </a:t>
            </a:r>
            <a:r>
              <a:rPr lang="en-US" dirty="0" smtClean="0"/>
              <a:t>similarities between </a:t>
            </a:r>
            <a:r>
              <a:rPr lang="en-US" dirty="0"/>
              <a:t>two sets will then </a:t>
            </a:r>
            <a:r>
              <a:rPr lang="en-US" dirty="0" smtClean="0"/>
              <a:t>be</a:t>
            </a:r>
          </a:p>
          <a:p>
            <a:pPr algn="just"/>
            <a:endParaRPr lang="en-US" dirty="0"/>
          </a:p>
          <a:p>
            <a:pPr algn="just"/>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3228973"/>
            <a:ext cx="3000602" cy="96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00749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TotalTime>
  <Words>5068</Words>
  <Application>Microsoft Office PowerPoint</Application>
  <PresentationFormat>On-screen Show (4:3)</PresentationFormat>
  <Paragraphs>241</Paragraphs>
  <Slides>85</Slides>
  <Notes>0</Notes>
  <HiddenSlides>0</HiddenSlides>
  <MMClips>0</MMClips>
  <ScaleCrop>false</ScaleCrop>
  <HeadingPairs>
    <vt:vector size="4" baseType="variant">
      <vt:variant>
        <vt:lpstr>Theme</vt:lpstr>
      </vt:variant>
      <vt:variant>
        <vt:i4>1</vt:i4>
      </vt:variant>
      <vt:variant>
        <vt:lpstr>Slide Titles</vt:lpstr>
      </vt:variant>
      <vt:variant>
        <vt:i4>85</vt:i4>
      </vt:variant>
    </vt:vector>
  </HeadingPairs>
  <TitlesOfParts>
    <vt:vector size="86" baseType="lpstr">
      <vt:lpstr>Office Theme</vt:lpstr>
      <vt:lpstr>Unit III</vt:lpstr>
      <vt:lpstr>PowerPoint Presentation</vt:lpstr>
      <vt:lpstr>PowerPoint Presentation</vt:lpstr>
      <vt:lpstr>PowerPoint Presentation</vt:lpstr>
      <vt:lpstr>PowerPoint Presentation</vt:lpstr>
      <vt:lpstr>Jaccard Similarity </vt:lpstr>
      <vt:lpstr>PowerPoint Presentation</vt:lpstr>
      <vt:lpstr>PowerPoint Presentation</vt:lpstr>
      <vt:lpstr>PowerPoint Presentation</vt:lpstr>
      <vt:lpstr>PowerPoint Presentation</vt:lpstr>
      <vt:lpstr>What is the Jaccard Index? </vt:lpstr>
      <vt:lpstr>How to Calculate the Jaccard Index </vt:lpstr>
      <vt:lpstr>PowerPoint Presentation</vt:lpstr>
      <vt:lpstr>Examples </vt:lpstr>
      <vt:lpstr>PowerPoint Presentation</vt:lpstr>
      <vt:lpstr>PowerPoint Presentation</vt:lpstr>
      <vt:lpstr>Jaccard Distance </vt:lpstr>
      <vt:lpstr>What to do with missing values </vt:lpstr>
      <vt:lpstr>PowerPoint Presentation</vt:lpstr>
      <vt:lpstr>PowerPoint Presentation</vt:lpstr>
      <vt:lpstr>Similarity of Documents</vt:lpstr>
      <vt:lpstr>However, in many applications, the documents are not identical, yet they share large portions of their text. Here are some examples: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k-Shingles </vt:lpstr>
      <vt:lpstr>PowerPoint Presentation</vt:lpstr>
      <vt:lpstr>Choosing the Shingle Size </vt:lpstr>
      <vt:lpstr>Hashing Shingles</vt:lpstr>
      <vt:lpstr>PowerPoint Presentation</vt:lpstr>
      <vt:lpstr>PowerPoint Presentation</vt:lpstr>
      <vt:lpstr>PowerPoint Presentation</vt:lpstr>
      <vt:lpstr>Min hashing </vt:lpstr>
      <vt:lpstr>PowerPoint Presentation</vt:lpstr>
      <vt:lpstr>PowerPoint Presentation</vt:lpstr>
      <vt:lpstr>Minhash Signatures </vt:lpstr>
      <vt:lpstr>Computing Minhash Signatures</vt:lpstr>
      <vt:lpstr>PowerPoint Presentation</vt:lpstr>
      <vt:lpstr>Locality-Sensitive Hashing for Documents</vt:lpstr>
      <vt:lpstr>LSH for Minhash Signatures </vt:lpstr>
      <vt:lpstr>PowerPoint Presentation</vt:lpstr>
      <vt:lpstr>PowerPoint Presentation</vt:lpstr>
      <vt:lpstr>Definition of a Distance Measure</vt:lpstr>
      <vt:lpstr>PowerPoint Presentation</vt:lpstr>
      <vt:lpstr>Euclidean Distances </vt:lpstr>
      <vt:lpstr>1D</vt:lpstr>
      <vt:lpstr>2D</vt:lpstr>
      <vt:lpstr>PowerPoint Presentation</vt:lpstr>
      <vt:lpstr>PowerPoint Presentation</vt:lpstr>
      <vt:lpstr>PowerPoint Presentation</vt:lpstr>
      <vt:lpstr>Cosine Similarity  </vt:lpstr>
      <vt:lpstr>What is Cosine Similarity and why is it advantageous? </vt:lpstr>
      <vt:lpstr>Cosine Similarity Example </vt:lpstr>
      <vt:lpstr>PowerPoint Presentation</vt:lpstr>
      <vt:lpstr>PowerPoint Presentation</vt:lpstr>
      <vt:lpstr>PowerPoint Presentation</vt:lpstr>
      <vt:lpstr>Edit Distance</vt:lpstr>
      <vt:lpstr>PowerPoint Presentation</vt:lpstr>
      <vt:lpstr>PowerPoint Presentation</vt:lpstr>
      <vt:lpstr>Hamming Distance</vt:lpstr>
      <vt:lpstr>PowerPoint Presentation</vt:lpstr>
      <vt:lpstr>PowerPoint Presentation</vt:lpstr>
      <vt:lpstr>PowerPoint Presentation</vt:lpstr>
      <vt:lpstr>Applications of Locality-Sensitive Hashing</vt:lpstr>
      <vt:lpstr>Entity Resolution</vt:lpstr>
      <vt:lpstr>PowerPoint Presentation</vt:lpstr>
      <vt:lpstr>Matching Fingerprints</vt:lpstr>
      <vt:lpstr>Similar News Articles</vt:lpstr>
      <vt:lpstr>PowerPoint Presentation</vt:lpstr>
      <vt:lpstr>PowerPoint Presentation</vt:lpstr>
      <vt:lpstr>Methods for High Degrees of Similarity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III</dc:title>
  <dc:creator>Admin-5itlab</dc:creator>
  <cp:lastModifiedBy>kcm-18</cp:lastModifiedBy>
  <cp:revision>61</cp:revision>
  <dcterms:created xsi:type="dcterms:W3CDTF">2019-10-09T02:54:10Z</dcterms:created>
  <dcterms:modified xsi:type="dcterms:W3CDTF">2019-11-05T03:42:33Z</dcterms:modified>
</cp:coreProperties>
</file>