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6" r:id="rId10"/>
    <p:sldId id="265"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391E6-4CD2-42DD-AE33-4303C8D42B19}" type="datetimeFigureOut">
              <a:rPr lang="en-US" smtClean="0"/>
              <a:t>7/23/2017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563B3-48FD-4C03-BDCF-47123F9A3527}" type="slidenum">
              <a:rPr lang="en-US" smtClean="0"/>
              <a:t>‹#›</a:t>
            </a:fld>
            <a:endParaRPr lang="en-US"/>
          </a:p>
        </p:txBody>
      </p:sp>
    </p:spTree>
    <p:extLst>
      <p:ext uri="{BB962C8B-B14F-4D97-AF65-F5344CB8AC3E}">
        <p14:creationId xmlns:p14="http://schemas.microsoft.com/office/powerpoint/2010/main" val="1961162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391E6-4CD2-42DD-AE33-4303C8D42B19}" type="datetimeFigureOut">
              <a:rPr lang="en-US" smtClean="0"/>
              <a:t>7/23/2017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563B3-48FD-4C03-BDCF-47123F9A3527}" type="slidenum">
              <a:rPr lang="en-US" smtClean="0"/>
              <a:t>‹#›</a:t>
            </a:fld>
            <a:endParaRPr lang="en-US"/>
          </a:p>
        </p:txBody>
      </p:sp>
    </p:spTree>
    <p:extLst>
      <p:ext uri="{BB962C8B-B14F-4D97-AF65-F5344CB8AC3E}">
        <p14:creationId xmlns:p14="http://schemas.microsoft.com/office/powerpoint/2010/main" val="1751292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391E6-4CD2-42DD-AE33-4303C8D42B19}" type="datetimeFigureOut">
              <a:rPr lang="en-US" smtClean="0"/>
              <a:t>7/23/2017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563B3-48FD-4C03-BDCF-47123F9A3527}" type="slidenum">
              <a:rPr lang="en-US" smtClean="0"/>
              <a:t>‹#›</a:t>
            </a:fld>
            <a:endParaRPr lang="en-US"/>
          </a:p>
        </p:txBody>
      </p:sp>
    </p:spTree>
    <p:extLst>
      <p:ext uri="{BB962C8B-B14F-4D97-AF65-F5344CB8AC3E}">
        <p14:creationId xmlns:p14="http://schemas.microsoft.com/office/powerpoint/2010/main" val="1139787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391E6-4CD2-42DD-AE33-4303C8D42B19}" type="datetimeFigureOut">
              <a:rPr lang="en-US" smtClean="0"/>
              <a:t>7/23/2017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563B3-48FD-4C03-BDCF-47123F9A3527}" type="slidenum">
              <a:rPr lang="en-US" smtClean="0"/>
              <a:t>‹#›</a:t>
            </a:fld>
            <a:endParaRPr lang="en-US"/>
          </a:p>
        </p:txBody>
      </p:sp>
    </p:spTree>
    <p:extLst>
      <p:ext uri="{BB962C8B-B14F-4D97-AF65-F5344CB8AC3E}">
        <p14:creationId xmlns:p14="http://schemas.microsoft.com/office/powerpoint/2010/main" val="2928815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391E6-4CD2-42DD-AE33-4303C8D42B19}" type="datetimeFigureOut">
              <a:rPr lang="en-US" smtClean="0"/>
              <a:t>7/23/2017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563B3-48FD-4C03-BDCF-47123F9A3527}" type="slidenum">
              <a:rPr lang="en-US" smtClean="0"/>
              <a:t>‹#›</a:t>
            </a:fld>
            <a:endParaRPr lang="en-US"/>
          </a:p>
        </p:txBody>
      </p:sp>
    </p:spTree>
    <p:extLst>
      <p:ext uri="{BB962C8B-B14F-4D97-AF65-F5344CB8AC3E}">
        <p14:creationId xmlns:p14="http://schemas.microsoft.com/office/powerpoint/2010/main" val="2269142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391E6-4CD2-42DD-AE33-4303C8D42B19}" type="datetimeFigureOut">
              <a:rPr lang="en-US" smtClean="0"/>
              <a:t>7/23/2017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563B3-48FD-4C03-BDCF-47123F9A3527}" type="slidenum">
              <a:rPr lang="en-US" smtClean="0"/>
              <a:t>‹#›</a:t>
            </a:fld>
            <a:endParaRPr lang="en-US"/>
          </a:p>
        </p:txBody>
      </p:sp>
    </p:spTree>
    <p:extLst>
      <p:ext uri="{BB962C8B-B14F-4D97-AF65-F5344CB8AC3E}">
        <p14:creationId xmlns:p14="http://schemas.microsoft.com/office/powerpoint/2010/main" val="3183228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391E6-4CD2-42DD-AE33-4303C8D42B19}" type="datetimeFigureOut">
              <a:rPr lang="en-US" smtClean="0"/>
              <a:t>7/23/2017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B563B3-48FD-4C03-BDCF-47123F9A3527}" type="slidenum">
              <a:rPr lang="en-US" smtClean="0"/>
              <a:t>‹#›</a:t>
            </a:fld>
            <a:endParaRPr lang="en-US"/>
          </a:p>
        </p:txBody>
      </p:sp>
    </p:spTree>
    <p:extLst>
      <p:ext uri="{BB962C8B-B14F-4D97-AF65-F5344CB8AC3E}">
        <p14:creationId xmlns:p14="http://schemas.microsoft.com/office/powerpoint/2010/main" val="878874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391E6-4CD2-42DD-AE33-4303C8D42B19}" type="datetimeFigureOut">
              <a:rPr lang="en-US" smtClean="0"/>
              <a:t>7/23/2017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B563B3-48FD-4C03-BDCF-47123F9A3527}" type="slidenum">
              <a:rPr lang="en-US" smtClean="0"/>
              <a:t>‹#›</a:t>
            </a:fld>
            <a:endParaRPr lang="en-US"/>
          </a:p>
        </p:txBody>
      </p:sp>
    </p:spTree>
    <p:extLst>
      <p:ext uri="{BB962C8B-B14F-4D97-AF65-F5344CB8AC3E}">
        <p14:creationId xmlns:p14="http://schemas.microsoft.com/office/powerpoint/2010/main" val="2739555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391E6-4CD2-42DD-AE33-4303C8D42B19}" type="datetimeFigureOut">
              <a:rPr lang="en-US" smtClean="0"/>
              <a:t>7/23/2017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B563B3-48FD-4C03-BDCF-47123F9A3527}" type="slidenum">
              <a:rPr lang="en-US" smtClean="0"/>
              <a:t>‹#›</a:t>
            </a:fld>
            <a:endParaRPr lang="en-US"/>
          </a:p>
        </p:txBody>
      </p:sp>
    </p:spTree>
    <p:extLst>
      <p:ext uri="{BB962C8B-B14F-4D97-AF65-F5344CB8AC3E}">
        <p14:creationId xmlns:p14="http://schemas.microsoft.com/office/powerpoint/2010/main" val="2687056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391E6-4CD2-42DD-AE33-4303C8D42B19}" type="datetimeFigureOut">
              <a:rPr lang="en-US" smtClean="0"/>
              <a:t>7/23/2017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563B3-48FD-4C03-BDCF-47123F9A3527}" type="slidenum">
              <a:rPr lang="en-US" smtClean="0"/>
              <a:t>‹#›</a:t>
            </a:fld>
            <a:endParaRPr lang="en-US"/>
          </a:p>
        </p:txBody>
      </p:sp>
    </p:spTree>
    <p:extLst>
      <p:ext uri="{BB962C8B-B14F-4D97-AF65-F5344CB8AC3E}">
        <p14:creationId xmlns:p14="http://schemas.microsoft.com/office/powerpoint/2010/main" val="4264196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391E6-4CD2-42DD-AE33-4303C8D42B19}" type="datetimeFigureOut">
              <a:rPr lang="en-US" smtClean="0"/>
              <a:t>7/23/2017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563B3-48FD-4C03-BDCF-47123F9A3527}" type="slidenum">
              <a:rPr lang="en-US" smtClean="0"/>
              <a:t>‹#›</a:t>
            </a:fld>
            <a:endParaRPr lang="en-US"/>
          </a:p>
        </p:txBody>
      </p:sp>
    </p:spTree>
    <p:extLst>
      <p:ext uri="{BB962C8B-B14F-4D97-AF65-F5344CB8AC3E}">
        <p14:creationId xmlns:p14="http://schemas.microsoft.com/office/powerpoint/2010/main" val="2382515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B391E6-4CD2-42DD-AE33-4303C8D42B19}" type="datetimeFigureOut">
              <a:rPr lang="en-US" smtClean="0"/>
              <a:t>7/23/2017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B563B3-48FD-4C03-BDCF-47123F9A3527}" type="slidenum">
              <a:rPr lang="en-US" smtClean="0"/>
              <a:t>‹#›</a:t>
            </a:fld>
            <a:endParaRPr lang="en-US"/>
          </a:p>
        </p:txBody>
      </p:sp>
    </p:spTree>
    <p:extLst>
      <p:ext uri="{BB962C8B-B14F-4D97-AF65-F5344CB8AC3E}">
        <p14:creationId xmlns:p14="http://schemas.microsoft.com/office/powerpoint/2010/main" val="7354300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III - Chapter 2</a:t>
            </a:r>
            <a:endParaRPr lang="en-US" dirty="0"/>
          </a:p>
        </p:txBody>
      </p:sp>
      <p:sp>
        <p:nvSpPr>
          <p:cNvPr id="3" name="Subtitle 2"/>
          <p:cNvSpPr>
            <a:spLocks noGrp="1"/>
          </p:cNvSpPr>
          <p:nvPr>
            <p:ph type="subTitle" idx="1"/>
          </p:nvPr>
        </p:nvSpPr>
        <p:spPr/>
        <p:txBody>
          <a:bodyPr/>
          <a:lstStyle/>
          <a:p>
            <a:endParaRPr lang="en-US" b="1" dirty="0">
              <a:solidFill>
                <a:schemeClr val="tx1"/>
              </a:solidFill>
            </a:endParaRPr>
          </a:p>
          <a:p>
            <a:r>
              <a:rPr lang="en-US" b="1" dirty="0">
                <a:solidFill>
                  <a:schemeClr val="tx1"/>
                </a:solidFill>
              </a:rPr>
              <a:t> Servlet API and Lifecycle </a:t>
            </a:r>
          </a:p>
        </p:txBody>
      </p:sp>
    </p:spTree>
    <p:extLst>
      <p:ext uri="{BB962C8B-B14F-4D97-AF65-F5344CB8AC3E}">
        <p14:creationId xmlns:p14="http://schemas.microsoft.com/office/powerpoint/2010/main" val="78943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Advantage of </a:t>
            </a:r>
            <a:r>
              <a:rPr lang="en-US" dirty="0" err="1"/>
              <a:t>ServletContext</a:t>
            </a:r>
            <a:r>
              <a:rPr lang="en-US" dirty="0"/>
              <a:t/>
            </a:r>
            <a:br>
              <a:rPr lang="en-US" dirty="0"/>
            </a:br>
            <a:endParaRPr lang="en-US" dirty="0"/>
          </a:p>
        </p:txBody>
      </p:sp>
      <p:sp>
        <p:nvSpPr>
          <p:cNvPr id="3" name="Content Placeholder 2"/>
          <p:cNvSpPr>
            <a:spLocks noGrp="1"/>
          </p:cNvSpPr>
          <p:nvPr>
            <p:ph idx="1"/>
          </p:nvPr>
        </p:nvSpPr>
        <p:spPr/>
        <p:txBody>
          <a:bodyPr/>
          <a:lstStyle/>
          <a:p>
            <a:pPr algn="just"/>
            <a:r>
              <a:rPr lang="en-US" b="1" dirty="0"/>
              <a:t>Easy to maintain</a:t>
            </a:r>
            <a:r>
              <a:rPr lang="en-US" dirty="0"/>
              <a:t> if any information is shared to all the servlet, it is better to make it available for all the servlet. We provide this information from the web.xml file, so if the information is changed, we don't need to modify the servlet. Thus it removes maintenance problem.</a:t>
            </a:r>
          </a:p>
        </p:txBody>
      </p:sp>
    </p:spTree>
    <p:extLst>
      <p:ext uri="{BB962C8B-B14F-4D97-AF65-F5344CB8AC3E}">
        <p14:creationId xmlns:p14="http://schemas.microsoft.com/office/powerpoint/2010/main" val="100649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600200"/>
            <a:ext cx="8839200" cy="5105400"/>
          </a:xfrm>
        </p:spPr>
        <p:txBody>
          <a:bodyPr>
            <a:normAutofit lnSpcReduction="10000"/>
          </a:bodyPr>
          <a:lstStyle/>
          <a:p>
            <a:pPr algn="just"/>
            <a:r>
              <a:rPr lang="en-US" b="1" dirty="0"/>
              <a:t>There can be a lot of usage of </a:t>
            </a:r>
            <a:r>
              <a:rPr lang="en-US" b="1" dirty="0" err="1"/>
              <a:t>ServletContext</a:t>
            </a:r>
            <a:r>
              <a:rPr lang="en-US" b="1" dirty="0"/>
              <a:t> object. Some of them are as follows:</a:t>
            </a:r>
          </a:p>
          <a:p>
            <a:pPr algn="just"/>
            <a:r>
              <a:rPr lang="en-US" dirty="0"/>
              <a:t>The object of </a:t>
            </a:r>
            <a:r>
              <a:rPr lang="en-US" dirty="0" err="1"/>
              <a:t>ServletContext</a:t>
            </a:r>
            <a:r>
              <a:rPr lang="en-US" dirty="0"/>
              <a:t> provides an interface between the container and servlet.</a:t>
            </a:r>
          </a:p>
          <a:p>
            <a:pPr algn="just"/>
            <a:r>
              <a:rPr lang="en-US" dirty="0"/>
              <a:t>The </a:t>
            </a:r>
            <a:r>
              <a:rPr lang="en-US" dirty="0" err="1"/>
              <a:t>ServletContext</a:t>
            </a:r>
            <a:r>
              <a:rPr lang="en-US" dirty="0"/>
              <a:t> object can be used to get configuration information from the web.xml file.</a:t>
            </a:r>
          </a:p>
          <a:p>
            <a:pPr algn="just"/>
            <a:r>
              <a:rPr lang="en-US" dirty="0"/>
              <a:t>The </a:t>
            </a:r>
            <a:r>
              <a:rPr lang="en-US" dirty="0" err="1"/>
              <a:t>ServletContext</a:t>
            </a:r>
            <a:r>
              <a:rPr lang="en-US" dirty="0"/>
              <a:t> object can be used to set, get or remove attribute from the web.xml file.</a:t>
            </a:r>
          </a:p>
          <a:p>
            <a:pPr algn="just"/>
            <a:r>
              <a:rPr lang="en-US" dirty="0"/>
              <a:t>The </a:t>
            </a:r>
            <a:r>
              <a:rPr lang="en-US" dirty="0" err="1"/>
              <a:t>ServletContext</a:t>
            </a:r>
            <a:r>
              <a:rPr lang="en-US" dirty="0"/>
              <a:t> object can be used to provide inter-application communication.</a:t>
            </a:r>
          </a:p>
          <a:p>
            <a:pPr algn="just"/>
            <a:endParaRPr lang="en-US" dirty="0"/>
          </a:p>
        </p:txBody>
      </p:sp>
    </p:spTree>
    <p:extLst>
      <p:ext uri="{BB962C8B-B14F-4D97-AF65-F5344CB8AC3E}">
        <p14:creationId xmlns:p14="http://schemas.microsoft.com/office/powerpoint/2010/main" val="3289713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following are the methods available in this interface: </a:t>
            </a:r>
          </a:p>
        </p:txBody>
      </p:sp>
      <p:sp>
        <p:nvSpPr>
          <p:cNvPr id="3" name="Content Placeholder 2"/>
          <p:cNvSpPr>
            <a:spLocks noGrp="1"/>
          </p:cNvSpPr>
          <p:nvPr>
            <p:ph idx="1"/>
          </p:nvPr>
        </p:nvSpPr>
        <p:spPr>
          <a:xfrm>
            <a:off x="304800" y="1600200"/>
            <a:ext cx="8534400" cy="5029200"/>
          </a:xfrm>
        </p:spPr>
        <p:txBody>
          <a:bodyPr>
            <a:normAutofit fontScale="92500" lnSpcReduction="10000"/>
          </a:bodyPr>
          <a:lstStyle/>
          <a:p>
            <a:r>
              <a:rPr lang="en-US" dirty="0" err="1"/>
              <a:t>getServerInfo</a:t>
            </a:r>
            <a:r>
              <a:rPr lang="en-US" dirty="0"/>
              <a:t>() 	</a:t>
            </a:r>
          </a:p>
          <a:p>
            <a:r>
              <a:rPr lang="en-US" dirty="0" err="1"/>
              <a:t>getInitParameter</a:t>
            </a:r>
            <a:r>
              <a:rPr lang="en-US" dirty="0"/>
              <a:t> </a:t>
            </a:r>
            <a:r>
              <a:rPr lang="en-US" dirty="0" smtClean="0"/>
              <a:t>()</a:t>
            </a:r>
            <a:r>
              <a:rPr lang="en-US" dirty="0"/>
              <a:t>	</a:t>
            </a:r>
          </a:p>
          <a:p>
            <a:r>
              <a:rPr lang="en-US" dirty="0" err="1"/>
              <a:t>getInitParameterNames</a:t>
            </a:r>
            <a:r>
              <a:rPr lang="en-US" dirty="0"/>
              <a:t>() 	</a:t>
            </a:r>
          </a:p>
          <a:p>
            <a:r>
              <a:rPr lang="en-US" dirty="0" err="1" smtClean="0"/>
              <a:t>setInitParameter</a:t>
            </a:r>
            <a:r>
              <a:rPr lang="en-US" dirty="0" smtClean="0"/>
              <a:t>() </a:t>
            </a:r>
            <a:r>
              <a:rPr lang="en-US" dirty="0"/>
              <a:t>	</a:t>
            </a:r>
          </a:p>
          <a:p>
            <a:r>
              <a:rPr lang="en-US" dirty="0" err="1" smtClean="0"/>
              <a:t>getAttribute</a:t>
            </a:r>
            <a:r>
              <a:rPr lang="en-US" dirty="0" smtClean="0"/>
              <a:t>() </a:t>
            </a:r>
            <a:r>
              <a:rPr lang="en-US" dirty="0"/>
              <a:t>	</a:t>
            </a:r>
          </a:p>
          <a:p>
            <a:r>
              <a:rPr lang="en-US" dirty="0" err="1"/>
              <a:t>getAttributeNames</a:t>
            </a:r>
            <a:r>
              <a:rPr lang="en-US" dirty="0"/>
              <a:t>() 	</a:t>
            </a:r>
          </a:p>
          <a:p>
            <a:r>
              <a:rPr lang="en-US" dirty="0" err="1" smtClean="0"/>
              <a:t>setAttribute</a:t>
            </a:r>
            <a:r>
              <a:rPr lang="en-US" dirty="0" smtClean="0"/>
              <a:t>() </a:t>
            </a:r>
            <a:r>
              <a:rPr lang="en-US" dirty="0"/>
              <a:t>	</a:t>
            </a:r>
          </a:p>
          <a:p>
            <a:r>
              <a:rPr lang="en-US" dirty="0" err="1"/>
              <a:t>removeAttribute</a:t>
            </a:r>
            <a:r>
              <a:rPr lang="en-US" dirty="0"/>
              <a:t> 	</a:t>
            </a:r>
          </a:p>
          <a:p>
            <a:r>
              <a:rPr lang="en-US" dirty="0" err="1" smtClean="0"/>
              <a:t>addServlet</a:t>
            </a:r>
            <a:r>
              <a:rPr lang="en-US" dirty="0" smtClean="0"/>
              <a:t>() </a:t>
            </a:r>
            <a:r>
              <a:rPr lang="en-US" dirty="0"/>
              <a:t>	</a:t>
            </a:r>
          </a:p>
          <a:p>
            <a:r>
              <a:rPr lang="en-US" dirty="0" err="1" smtClean="0"/>
              <a:t>Etc</a:t>
            </a:r>
            <a:r>
              <a:rPr lang="en-US" dirty="0" smtClean="0"/>
              <a:t>…..</a:t>
            </a:r>
            <a:endParaRPr lang="en-US" dirty="0"/>
          </a:p>
        </p:txBody>
      </p:sp>
    </p:spTree>
    <p:extLst>
      <p:ext uri="{BB962C8B-B14F-4D97-AF65-F5344CB8AC3E}">
        <p14:creationId xmlns:p14="http://schemas.microsoft.com/office/powerpoint/2010/main" val="2050538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1600200"/>
            <a:ext cx="8686800" cy="4525963"/>
          </a:xfrm>
        </p:spPr>
        <p:txBody>
          <a:bodyPr/>
          <a:lstStyle/>
          <a:p>
            <a:r>
              <a:rPr lang="en-US" dirty="0" smtClean="0"/>
              <a:t>Example </a:t>
            </a:r>
            <a:r>
              <a:rPr lang="en-US" dirty="0"/>
              <a:t>of </a:t>
            </a:r>
            <a:r>
              <a:rPr lang="en-US" dirty="0" err="1"/>
              <a:t>getServletContext</a:t>
            </a:r>
            <a:r>
              <a:rPr lang="en-US" dirty="0"/>
              <a:t>() method </a:t>
            </a:r>
          </a:p>
          <a:p>
            <a:pPr marL="0" indent="0">
              <a:buNone/>
            </a:pPr>
            <a:endParaRPr lang="en-US" dirty="0" smtClean="0"/>
          </a:p>
          <a:p>
            <a:pPr marL="0" indent="0">
              <a:buNone/>
            </a:pPr>
            <a:r>
              <a:rPr lang="en-US" dirty="0" err="1" smtClean="0"/>
              <a:t>ServletContext</a:t>
            </a:r>
            <a:r>
              <a:rPr lang="en-US" dirty="0" smtClean="0"/>
              <a:t> </a:t>
            </a:r>
            <a:r>
              <a:rPr lang="en-US" dirty="0"/>
              <a:t>application=</a:t>
            </a:r>
            <a:r>
              <a:rPr lang="en-US" dirty="0" err="1"/>
              <a:t>getServletContext</a:t>
            </a:r>
            <a:r>
              <a:rPr lang="en-US" dirty="0"/>
              <a:t>(); </a:t>
            </a:r>
          </a:p>
        </p:txBody>
      </p:sp>
    </p:spTree>
    <p:extLst>
      <p:ext uri="{BB962C8B-B14F-4D97-AF65-F5344CB8AC3E}">
        <p14:creationId xmlns:p14="http://schemas.microsoft.com/office/powerpoint/2010/main" val="4083116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servletConfig</a:t>
            </a:r>
            <a:r>
              <a:rPr lang="en-US" b="1" dirty="0"/>
              <a:t> interface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41049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 </a:t>
            </a:r>
            <a:r>
              <a:rPr lang="en-US" b="1" dirty="0"/>
              <a:t>Introduction </a:t>
            </a:r>
            <a:endParaRPr lang="en-US" dirty="0"/>
          </a:p>
        </p:txBody>
      </p:sp>
      <p:sp>
        <p:nvSpPr>
          <p:cNvPr id="3" name="Content Placeholder 2"/>
          <p:cNvSpPr>
            <a:spLocks noGrp="1"/>
          </p:cNvSpPr>
          <p:nvPr>
            <p:ph idx="1"/>
          </p:nvPr>
        </p:nvSpPr>
        <p:spPr>
          <a:xfrm>
            <a:off x="228600" y="1600200"/>
            <a:ext cx="8686800" cy="4525963"/>
          </a:xfrm>
        </p:spPr>
        <p:txBody>
          <a:bodyPr>
            <a:normAutofit/>
          </a:bodyPr>
          <a:lstStyle/>
          <a:p>
            <a:pPr algn="just"/>
            <a:r>
              <a:rPr lang="en-US" dirty="0" smtClean="0"/>
              <a:t>Java </a:t>
            </a:r>
            <a:r>
              <a:rPr lang="en-US" dirty="0"/>
              <a:t>provides a servlet Application Programming interface[API] which is class </a:t>
            </a:r>
            <a:r>
              <a:rPr lang="en-US" dirty="0" smtClean="0"/>
              <a:t>library.</a:t>
            </a:r>
          </a:p>
          <a:p>
            <a:pPr algn="just"/>
            <a:r>
              <a:rPr lang="en-US" dirty="0" smtClean="0"/>
              <a:t>Servlets </a:t>
            </a:r>
            <a:r>
              <a:rPr lang="en-US" dirty="0"/>
              <a:t>can access the entire family of Java APIs. The java Servlet API is the class library using which request can be processed and responses can be constructed, dynamically. </a:t>
            </a:r>
          </a:p>
          <a:p>
            <a:pPr algn="just"/>
            <a:endParaRPr lang="en-US" dirty="0"/>
          </a:p>
          <a:p>
            <a:pPr algn="just"/>
            <a:endParaRPr lang="en-US" dirty="0"/>
          </a:p>
        </p:txBody>
      </p:sp>
    </p:spTree>
    <p:extLst>
      <p:ext uri="{BB962C8B-B14F-4D97-AF65-F5344CB8AC3E}">
        <p14:creationId xmlns:p14="http://schemas.microsoft.com/office/powerpoint/2010/main" val="3259899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r>
              <a:rPr lang="en-US" b="1" dirty="0" smtClean="0"/>
              <a:t>Servlet </a:t>
            </a:r>
            <a:r>
              <a:rPr lang="en-US" b="1" dirty="0"/>
              <a:t>API </a:t>
            </a:r>
            <a:endParaRPr lang="en-US" dirty="0"/>
          </a:p>
        </p:txBody>
      </p:sp>
      <p:sp>
        <p:nvSpPr>
          <p:cNvPr id="3" name="Content Placeholder 2"/>
          <p:cNvSpPr>
            <a:spLocks noGrp="1"/>
          </p:cNvSpPr>
          <p:nvPr>
            <p:ph idx="1"/>
          </p:nvPr>
        </p:nvSpPr>
        <p:spPr/>
        <p:txBody>
          <a:bodyPr>
            <a:normAutofit/>
          </a:bodyPr>
          <a:lstStyle/>
          <a:p>
            <a:pPr algn="just"/>
            <a:r>
              <a:rPr lang="en-US" dirty="0" smtClean="0"/>
              <a:t>The </a:t>
            </a:r>
            <a:r>
              <a:rPr lang="en-US" dirty="0"/>
              <a:t>servlet API is included into two packages: </a:t>
            </a:r>
            <a:r>
              <a:rPr lang="en-US" b="1" dirty="0" err="1"/>
              <a:t>javax.servlet</a:t>
            </a:r>
            <a:r>
              <a:rPr lang="en-US" b="1" dirty="0"/>
              <a:t> </a:t>
            </a:r>
            <a:r>
              <a:rPr lang="en-US" dirty="0"/>
              <a:t>and </a:t>
            </a:r>
            <a:r>
              <a:rPr lang="en-US" b="1" dirty="0" err="1"/>
              <a:t>javax.servlet.http</a:t>
            </a:r>
            <a:r>
              <a:rPr lang="en-US" b="1" dirty="0"/>
              <a:t>. </a:t>
            </a:r>
            <a:endParaRPr lang="en-US" dirty="0"/>
          </a:p>
          <a:p>
            <a:pPr algn="just"/>
            <a:r>
              <a:rPr lang="en-US" dirty="0" smtClean="0"/>
              <a:t>The </a:t>
            </a:r>
            <a:r>
              <a:rPr lang="en-US" dirty="0"/>
              <a:t>first package is intended to be generic and the second specific to the HTTP and HTTPS protocols. </a:t>
            </a:r>
          </a:p>
          <a:p>
            <a:pPr algn="just"/>
            <a:r>
              <a:rPr lang="en-US" dirty="0" smtClean="0"/>
              <a:t>Servlet </a:t>
            </a:r>
            <a:r>
              <a:rPr lang="en-US" dirty="0"/>
              <a:t>are java classes that extend </a:t>
            </a:r>
            <a:r>
              <a:rPr lang="en-US" dirty="0" err="1"/>
              <a:t>javax.servlet.http.HttpServlet</a:t>
            </a:r>
            <a:r>
              <a:rPr lang="en-US" dirty="0"/>
              <a:t>. </a:t>
            </a:r>
          </a:p>
          <a:p>
            <a:pPr algn="just"/>
            <a:endParaRPr lang="en-US" dirty="0"/>
          </a:p>
        </p:txBody>
      </p:sp>
    </p:spTree>
    <p:extLst>
      <p:ext uri="{BB962C8B-B14F-4D97-AF65-F5344CB8AC3E}">
        <p14:creationId xmlns:p14="http://schemas.microsoft.com/office/powerpoint/2010/main" val="1700373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 </a:t>
            </a:r>
            <a:r>
              <a:rPr lang="en-US" b="1" dirty="0" err="1"/>
              <a:t>javax.servlet</a:t>
            </a:r>
            <a:r>
              <a:rPr lang="en-US" b="1" dirty="0"/>
              <a:t> package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a:t>
            </a:r>
            <a:r>
              <a:rPr lang="en-US" dirty="0" err="1"/>
              <a:t>javax.servlet</a:t>
            </a:r>
            <a:r>
              <a:rPr lang="en-US" dirty="0"/>
              <a:t> package contains a number of classes and </a:t>
            </a:r>
            <a:r>
              <a:rPr lang="en-US" dirty="0" smtClean="0"/>
              <a:t>interfaces.</a:t>
            </a:r>
          </a:p>
          <a:p>
            <a:r>
              <a:rPr lang="en-US" b="1" dirty="0"/>
              <a:t>This package includes classes for: </a:t>
            </a:r>
            <a:endParaRPr lang="en-US" b="1" dirty="0" smtClean="0"/>
          </a:p>
          <a:p>
            <a:endParaRPr lang="en-US" dirty="0"/>
          </a:p>
          <a:p>
            <a:r>
              <a:rPr lang="en-US" b="1" dirty="0" smtClean="0"/>
              <a:t>Communicating </a:t>
            </a:r>
            <a:r>
              <a:rPr lang="en-US" b="1" dirty="0"/>
              <a:t>with the host server and client: </a:t>
            </a:r>
          </a:p>
          <a:p>
            <a:r>
              <a:rPr lang="en-US" dirty="0" err="1"/>
              <a:t>ServletRequest</a:t>
            </a:r>
            <a:r>
              <a:rPr lang="en-US" dirty="0"/>
              <a:t> </a:t>
            </a:r>
          </a:p>
          <a:p>
            <a:r>
              <a:rPr lang="en-US" dirty="0" err="1"/>
              <a:t>ServletResponse</a:t>
            </a:r>
            <a:r>
              <a:rPr lang="en-US" dirty="0"/>
              <a:t> </a:t>
            </a:r>
            <a:endParaRPr lang="en-US" dirty="0" smtClean="0"/>
          </a:p>
          <a:p>
            <a:endParaRPr lang="en-US" dirty="0"/>
          </a:p>
          <a:p>
            <a:r>
              <a:rPr lang="en-US" b="1" dirty="0" smtClean="0"/>
              <a:t>Communicating </a:t>
            </a:r>
            <a:r>
              <a:rPr lang="en-US" b="1" dirty="0"/>
              <a:t>with the client: </a:t>
            </a:r>
          </a:p>
          <a:p>
            <a:r>
              <a:rPr lang="en-US" dirty="0" err="1" smtClean="0"/>
              <a:t>ServletInputStream</a:t>
            </a:r>
            <a:r>
              <a:rPr lang="en-US" dirty="0" smtClean="0"/>
              <a:t> </a:t>
            </a:r>
            <a:endParaRPr lang="en-US" dirty="0"/>
          </a:p>
          <a:p>
            <a:r>
              <a:rPr lang="en-US" dirty="0" err="1"/>
              <a:t>ServletOutputStream</a:t>
            </a:r>
            <a:r>
              <a:rPr lang="en-US" dirty="0"/>
              <a:t> </a:t>
            </a:r>
          </a:p>
        </p:txBody>
      </p:sp>
    </p:spTree>
    <p:extLst>
      <p:ext uri="{BB962C8B-B14F-4D97-AF65-F5344CB8AC3E}">
        <p14:creationId xmlns:p14="http://schemas.microsoft.com/office/powerpoint/2010/main" val="480669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Servlet Interface </a:t>
            </a:r>
            <a:endParaRPr lang="en-US" dirty="0"/>
          </a:p>
        </p:txBody>
      </p:sp>
      <p:sp>
        <p:nvSpPr>
          <p:cNvPr id="3" name="Content Placeholder 2"/>
          <p:cNvSpPr>
            <a:spLocks noGrp="1"/>
          </p:cNvSpPr>
          <p:nvPr>
            <p:ph idx="1"/>
          </p:nvPr>
        </p:nvSpPr>
        <p:spPr>
          <a:xfrm>
            <a:off x="228600" y="1600200"/>
            <a:ext cx="8458200" cy="5105400"/>
          </a:xfrm>
        </p:spPr>
        <p:txBody>
          <a:bodyPr>
            <a:normAutofit fontScale="77500" lnSpcReduction="20000"/>
          </a:bodyPr>
          <a:lstStyle/>
          <a:p>
            <a:pPr algn="just"/>
            <a:r>
              <a:rPr lang="en-US" dirty="0" smtClean="0"/>
              <a:t>This </a:t>
            </a:r>
            <a:r>
              <a:rPr lang="en-US" dirty="0"/>
              <a:t>interface is for developing servlets. A servlet is a body of Java code that is loaded into and runs inside a servlet engine, such as a web server. It receives and responds to requests from clients. For example, a client may need information from a database; a servlet can be written that receives the request, gets and processes the data as needed by the client, and then returns it to the client. </a:t>
            </a:r>
            <a:endParaRPr lang="en-US" dirty="0" smtClean="0"/>
          </a:p>
          <a:p>
            <a:pPr marL="0" indent="0" algn="just">
              <a:buNone/>
            </a:pPr>
            <a:endParaRPr lang="en-US" dirty="0" smtClean="0"/>
          </a:p>
          <a:p>
            <a:pPr algn="just"/>
            <a:r>
              <a:rPr lang="en-US" b="1" dirty="0"/>
              <a:t>Servlets</a:t>
            </a:r>
            <a:r>
              <a:rPr lang="en-US" dirty="0"/>
              <a:t> receive and respond to requests from Web clients, usually across HTTP, the </a:t>
            </a:r>
            <a:r>
              <a:rPr lang="en-US" dirty="0" err="1"/>
              <a:t>HyperText</a:t>
            </a:r>
            <a:r>
              <a:rPr lang="en-US" dirty="0"/>
              <a:t> Transfer Protocol. To implement this </a:t>
            </a:r>
            <a:r>
              <a:rPr lang="en-US" b="1" dirty="0"/>
              <a:t>interface</a:t>
            </a:r>
            <a:r>
              <a:rPr lang="en-US" dirty="0"/>
              <a:t>, you can write a generic </a:t>
            </a:r>
            <a:r>
              <a:rPr lang="en-US" b="1" dirty="0"/>
              <a:t>servlet</a:t>
            </a:r>
            <a:r>
              <a:rPr lang="en-US" dirty="0"/>
              <a:t> that extends </a:t>
            </a:r>
            <a:r>
              <a:rPr lang="en-US" dirty="0" err="1"/>
              <a:t>javax.</a:t>
            </a:r>
            <a:r>
              <a:rPr lang="en-US" b="1" dirty="0" err="1"/>
              <a:t>servlet</a:t>
            </a:r>
            <a:r>
              <a:rPr lang="en-US" dirty="0" err="1"/>
              <a:t>.GenericServlet</a:t>
            </a:r>
            <a:r>
              <a:rPr lang="en-US" dirty="0"/>
              <a:t> or an HTTP </a:t>
            </a:r>
            <a:r>
              <a:rPr lang="en-US" b="1" dirty="0"/>
              <a:t>servlet</a:t>
            </a:r>
            <a:r>
              <a:rPr lang="en-US" dirty="0"/>
              <a:t> that extends </a:t>
            </a:r>
            <a:r>
              <a:rPr lang="en-US" dirty="0" err="1"/>
              <a:t>javax.</a:t>
            </a:r>
            <a:r>
              <a:rPr lang="en-US" b="1" dirty="0" err="1"/>
              <a:t>servlet</a:t>
            </a:r>
            <a:r>
              <a:rPr lang="en-US" dirty="0" err="1"/>
              <a:t>.http.HttpServlet</a:t>
            </a:r>
            <a:r>
              <a:rPr lang="en-US" dirty="0"/>
              <a:t> .</a:t>
            </a:r>
          </a:p>
          <a:p>
            <a:pPr algn="just"/>
            <a:endParaRPr lang="en-US" dirty="0"/>
          </a:p>
        </p:txBody>
      </p:sp>
    </p:spTree>
    <p:extLst>
      <p:ext uri="{BB962C8B-B14F-4D97-AF65-F5344CB8AC3E}">
        <p14:creationId xmlns:p14="http://schemas.microsoft.com/office/powerpoint/2010/main" val="2253093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a:p>
            <a:pPr marL="0" indent="0">
              <a:buNone/>
            </a:pPr>
            <a:r>
              <a:rPr lang="en-US" dirty="0"/>
              <a:t>1. Servlet is created then </a:t>
            </a:r>
            <a:r>
              <a:rPr lang="en-US" b="1" dirty="0"/>
              <a:t>init</a:t>
            </a:r>
            <a:r>
              <a:rPr lang="en-US" dirty="0"/>
              <a:t>ialized. </a:t>
            </a:r>
          </a:p>
          <a:p>
            <a:pPr marL="0" indent="0">
              <a:buNone/>
            </a:pPr>
            <a:r>
              <a:rPr lang="en-US" dirty="0"/>
              <a:t>2. Zero or more </a:t>
            </a:r>
            <a:r>
              <a:rPr lang="en-US" b="1" dirty="0"/>
              <a:t>service </a:t>
            </a:r>
            <a:r>
              <a:rPr lang="en-US" dirty="0"/>
              <a:t>calls from clients are handled </a:t>
            </a:r>
          </a:p>
          <a:p>
            <a:pPr marL="0" indent="0">
              <a:buNone/>
            </a:pPr>
            <a:r>
              <a:rPr lang="en-US" dirty="0"/>
              <a:t>3. Servlet is </a:t>
            </a:r>
            <a:r>
              <a:rPr lang="en-US" b="1" dirty="0"/>
              <a:t>destroy</a:t>
            </a:r>
            <a:r>
              <a:rPr lang="en-US" dirty="0"/>
              <a:t>ed then garbage collected and finalized </a:t>
            </a:r>
          </a:p>
          <a:p>
            <a:endParaRPr lang="en-US" dirty="0"/>
          </a:p>
        </p:txBody>
      </p:sp>
    </p:spTree>
    <p:extLst>
      <p:ext uri="{BB962C8B-B14F-4D97-AF65-F5344CB8AC3E}">
        <p14:creationId xmlns:p14="http://schemas.microsoft.com/office/powerpoint/2010/main" val="2937327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following are the methods available in this interface: </a:t>
            </a:r>
          </a:p>
        </p:txBody>
      </p:sp>
      <p:sp>
        <p:nvSpPr>
          <p:cNvPr id="3" name="Content Placeholder 2"/>
          <p:cNvSpPr>
            <a:spLocks noGrp="1"/>
          </p:cNvSpPr>
          <p:nvPr>
            <p:ph idx="1"/>
          </p:nvPr>
        </p:nvSpPr>
        <p:spPr>
          <a:xfrm>
            <a:off x="457200" y="1600200"/>
            <a:ext cx="8458200" cy="5029200"/>
          </a:xfrm>
        </p:spPr>
        <p:txBody>
          <a:bodyPr>
            <a:normAutofit fontScale="85000" lnSpcReduction="20000"/>
          </a:bodyPr>
          <a:lstStyle/>
          <a:p>
            <a:pPr algn="just"/>
            <a:r>
              <a:rPr lang="en-US" dirty="0" err="1"/>
              <a:t>init</a:t>
            </a:r>
            <a:r>
              <a:rPr lang="en-US" dirty="0"/>
              <a:t>() </a:t>
            </a:r>
            <a:r>
              <a:rPr lang="en-US" dirty="0" smtClean="0"/>
              <a:t>: </a:t>
            </a:r>
            <a:r>
              <a:rPr lang="en-US" dirty="0"/>
              <a:t>Initializes the servlet 	</a:t>
            </a:r>
          </a:p>
          <a:p>
            <a:pPr algn="just"/>
            <a:r>
              <a:rPr lang="en-US" dirty="0" err="1"/>
              <a:t>getServletConfig</a:t>
            </a:r>
            <a:r>
              <a:rPr lang="en-US" dirty="0"/>
              <a:t>() </a:t>
            </a:r>
            <a:r>
              <a:rPr lang="en-US" dirty="0" smtClean="0"/>
              <a:t>: </a:t>
            </a:r>
            <a:r>
              <a:rPr lang="en-US" dirty="0"/>
              <a:t>Returns a servlet </a:t>
            </a:r>
            <a:r>
              <a:rPr lang="en-US" dirty="0" err="1"/>
              <a:t>config</a:t>
            </a:r>
            <a:r>
              <a:rPr lang="en-US" dirty="0"/>
              <a:t> object, which contains any initialization parameters and startup configuration for this servlet. 	</a:t>
            </a:r>
          </a:p>
          <a:p>
            <a:pPr algn="just"/>
            <a:r>
              <a:rPr lang="en-US" dirty="0"/>
              <a:t>Service() </a:t>
            </a:r>
            <a:r>
              <a:rPr lang="en-US" dirty="0" smtClean="0"/>
              <a:t>: </a:t>
            </a:r>
            <a:r>
              <a:rPr lang="en-US" dirty="0"/>
              <a:t>Carries out a single request from the client. The method implements a request and response </a:t>
            </a:r>
            <a:r>
              <a:rPr lang="en-US" dirty="0" smtClean="0"/>
              <a:t>paradigm. </a:t>
            </a:r>
            <a:r>
              <a:rPr lang="en-US" dirty="0"/>
              <a:t>	</a:t>
            </a:r>
          </a:p>
          <a:p>
            <a:pPr algn="just"/>
            <a:r>
              <a:rPr lang="en-US" dirty="0" err="1"/>
              <a:t>getServletInfo</a:t>
            </a:r>
            <a:r>
              <a:rPr lang="en-US" dirty="0"/>
              <a:t>() </a:t>
            </a:r>
            <a:r>
              <a:rPr lang="en-US" dirty="0" smtClean="0"/>
              <a:t> : </a:t>
            </a:r>
            <a:r>
              <a:rPr lang="en-US" dirty="0"/>
              <a:t>Returns a string containing information about the servlet, such as its author, version, and </a:t>
            </a:r>
            <a:r>
              <a:rPr lang="en-US" dirty="0" smtClean="0"/>
              <a:t>copyright. </a:t>
            </a:r>
            <a:r>
              <a:rPr lang="en-US" dirty="0"/>
              <a:t>	</a:t>
            </a:r>
            <a:endParaRPr lang="en-US" dirty="0" smtClean="0"/>
          </a:p>
          <a:p>
            <a:pPr algn="just"/>
            <a:r>
              <a:rPr lang="en-US" dirty="0" smtClean="0"/>
              <a:t>destroy</a:t>
            </a:r>
            <a:r>
              <a:rPr lang="en-US" dirty="0"/>
              <a:t>() 	</a:t>
            </a:r>
            <a:r>
              <a:rPr lang="en-US" dirty="0" smtClean="0"/>
              <a:t>: </a:t>
            </a:r>
            <a:r>
              <a:rPr lang="en-US" dirty="0"/>
              <a:t>Cleans up whatever resources are being held (e.g., memory, file handles, threads) and makes sure that any persistent state is synchronized with the servlet's current in-memory state. 		</a:t>
            </a:r>
          </a:p>
          <a:p>
            <a:pPr algn="just"/>
            <a:endParaRPr lang="en-US" dirty="0"/>
          </a:p>
        </p:txBody>
      </p:sp>
    </p:spTree>
    <p:extLst>
      <p:ext uri="{BB962C8B-B14F-4D97-AF65-F5344CB8AC3E}">
        <p14:creationId xmlns:p14="http://schemas.microsoft.com/office/powerpoint/2010/main" val="3228476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servletContext</a:t>
            </a:r>
            <a:r>
              <a:rPr lang="en-US" b="1" dirty="0"/>
              <a:t> interface </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a:t>An object of </a:t>
            </a:r>
            <a:r>
              <a:rPr lang="en-US" dirty="0" err="1"/>
              <a:t>ServletContext</a:t>
            </a:r>
            <a:r>
              <a:rPr lang="en-US" dirty="0"/>
              <a:t> is created by the web container at time of deploying the project. This object can be used to get configuration information from web.xml file. There is only one </a:t>
            </a:r>
            <a:r>
              <a:rPr lang="en-US" dirty="0" err="1"/>
              <a:t>ServletContext</a:t>
            </a:r>
            <a:r>
              <a:rPr lang="en-US" dirty="0"/>
              <a:t> object per web application</a:t>
            </a:r>
            <a:r>
              <a:rPr lang="en-US" dirty="0" smtClean="0"/>
              <a:t>.</a:t>
            </a:r>
          </a:p>
          <a:p>
            <a:pPr algn="just"/>
            <a:endParaRPr lang="en-US" dirty="0"/>
          </a:p>
          <a:p>
            <a:pPr marL="0" indent="0" algn="just">
              <a:buNone/>
            </a:pPr>
            <a:r>
              <a:rPr lang="en-US" b="1" dirty="0" smtClean="0"/>
              <a:t>web.xml</a:t>
            </a:r>
          </a:p>
          <a:p>
            <a:pPr algn="just"/>
            <a:r>
              <a:rPr lang="en-US" dirty="0" smtClean="0"/>
              <a:t>For a Java servlet to be accessible from a browser, you must tell the servlet container what servlets to deploy, and what URL's to map the servlets to. This is done in the web.xml file of your Java web application.</a:t>
            </a:r>
          </a:p>
          <a:p>
            <a:pPr algn="just"/>
            <a:endParaRPr lang="en-US" dirty="0"/>
          </a:p>
        </p:txBody>
      </p:sp>
    </p:spTree>
    <p:extLst>
      <p:ext uri="{BB962C8B-B14F-4D97-AF65-F5344CB8AC3E}">
        <p14:creationId xmlns:p14="http://schemas.microsoft.com/office/powerpoint/2010/main" val="3507367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ServletContext interfa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523999"/>
            <a:ext cx="8153400" cy="29554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7659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452</Words>
  <Application>Microsoft Office PowerPoint</Application>
  <PresentationFormat>On-screen Show (4:3)</PresentationFormat>
  <Paragraphs>62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Unit III - Chapter 2</vt:lpstr>
      <vt:lpstr>  Introduction </vt:lpstr>
      <vt:lpstr> Servlet API </vt:lpstr>
      <vt:lpstr>  javax.servlet package </vt:lpstr>
      <vt:lpstr>Servlet Interface </vt:lpstr>
      <vt:lpstr>PowerPoint Presentation</vt:lpstr>
      <vt:lpstr>The following are the methods available in this interface: </vt:lpstr>
      <vt:lpstr>servletContext interface </vt:lpstr>
      <vt:lpstr>PowerPoint Presentation</vt:lpstr>
      <vt:lpstr>Advantage of ServletContext </vt:lpstr>
      <vt:lpstr>PowerPoint Presentation</vt:lpstr>
      <vt:lpstr>The following are the methods available in this interface: </vt:lpstr>
      <vt:lpstr>PowerPoint Presentation</vt:lpstr>
      <vt:lpstr>servletConfig interface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III - Chapter 2</dc:title>
  <dc:creator>123</dc:creator>
  <cp:lastModifiedBy>123</cp:lastModifiedBy>
  <cp:revision>12</cp:revision>
  <dcterms:created xsi:type="dcterms:W3CDTF">2017-07-23T04:25:51Z</dcterms:created>
  <dcterms:modified xsi:type="dcterms:W3CDTF">2017-07-23T05:13:27Z</dcterms:modified>
</cp:coreProperties>
</file>