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71"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76" d="100"/>
          <a:sy n="76" d="100"/>
        </p:scale>
        <p:origin x="10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A60A674-A4B2-4212-A60B-DA7FCFFD8EFC}" type="datetimeFigureOut">
              <a:rPr lang="en-IN" smtClean="0"/>
              <a:t>09-02-2019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CF5D72-7DCA-4ABB-9728-743808F3E7AC}" type="slidenum">
              <a:rPr lang="en-IN" smtClean="0"/>
              <a:t>‹#›</a:t>
            </a:fld>
            <a:endParaRPr lang="en-IN"/>
          </a:p>
        </p:txBody>
      </p:sp>
    </p:spTree>
    <p:extLst>
      <p:ext uri="{BB962C8B-B14F-4D97-AF65-F5344CB8AC3E}">
        <p14:creationId xmlns:p14="http://schemas.microsoft.com/office/powerpoint/2010/main" val="139070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A60A674-A4B2-4212-A60B-DA7FCFFD8EFC}" type="datetimeFigureOut">
              <a:rPr lang="en-IN" smtClean="0"/>
              <a:t>09-02-2019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CF5D72-7DCA-4ABB-9728-743808F3E7AC}" type="slidenum">
              <a:rPr lang="en-IN" smtClean="0"/>
              <a:t>‹#›</a:t>
            </a:fld>
            <a:endParaRPr lang="en-IN"/>
          </a:p>
        </p:txBody>
      </p:sp>
    </p:spTree>
    <p:extLst>
      <p:ext uri="{BB962C8B-B14F-4D97-AF65-F5344CB8AC3E}">
        <p14:creationId xmlns:p14="http://schemas.microsoft.com/office/powerpoint/2010/main" val="2494156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A60A674-A4B2-4212-A60B-DA7FCFFD8EFC}" type="datetimeFigureOut">
              <a:rPr lang="en-IN" smtClean="0"/>
              <a:t>09-02-2019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CF5D72-7DCA-4ABB-9728-743808F3E7AC}" type="slidenum">
              <a:rPr lang="en-IN" smtClean="0"/>
              <a:t>‹#›</a:t>
            </a:fld>
            <a:endParaRPr lang="en-IN"/>
          </a:p>
        </p:txBody>
      </p:sp>
    </p:spTree>
    <p:extLst>
      <p:ext uri="{BB962C8B-B14F-4D97-AF65-F5344CB8AC3E}">
        <p14:creationId xmlns:p14="http://schemas.microsoft.com/office/powerpoint/2010/main" val="366887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A60A674-A4B2-4212-A60B-DA7FCFFD8EFC}" type="datetimeFigureOut">
              <a:rPr lang="en-IN" smtClean="0"/>
              <a:t>09-02-2019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CF5D72-7DCA-4ABB-9728-743808F3E7AC}" type="slidenum">
              <a:rPr lang="en-IN" smtClean="0"/>
              <a:t>‹#›</a:t>
            </a:fld>
            <a:endParaRPr lang="en-IN"/>
          </a:p>
        </p:txBody>
      </p:sp>
    </p:spTree>
    <p:extLst>
      <p:ext uri="{BB962C8B-B14F-4D97-AF65-F5344CB8AC3E}">
        <p14:creationId xmlns:p14="http://schemas.microsoft.com/office/powerpoint/2010/main" val="398478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0A674-A4B2-4212-A60B-DA7FCFFD8EFC}" type="datetimeFigureOut">
              <a:rPr lang="en-IN" smtClean="0"/>
              <a:t>09-02-2019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CCF5D72-7DCA-4ABB-9728-743808F3E7AC}" type="slidenum">
              <a:rPr lang="en-IN" smtClean="0"/>
              <a:t>‹#›</a:t>
            </a:fld>
            <a:endParaRPr lang="en-IN"/>
          </a:p>
        </p:txBody>
      </p:sp>
    </p:spTree>
    <p:extLst>
      <p:ext uri="{BB962C8B-B14F-4D97-AF65-F5344CB8AC3E}">
        <p14:creationId xmlns:p14="http://schemas.microsoft.com/office/powerpoint/2010/main" val="357423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A60A674-A4B2-4212-A60B-DA7FCFFD8EFC}" type="datetimeFigureOut">
              <a:rPr lang="en-IN" smtClean="0"/>
              <a:t>09-02-2019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CCF5D72-7DCA-4ABB-9728-743808F3E7AC}" type="slidenum">
              <a:rPr lang="en-IN" smtClean="0"/>
              <a:t>‹#›</a:t>
            </a:fld>
            <a:endParaRPr lang="en-IN"/>
          </a:p>
        </p:txBody>
      </p:sp>
    </p:spTree>
    <p:extLst>
      <p:ext uri="{BB962C8B-B14F-4D97-AF65-F5344CB8AC3E}">
        <p14:creationId xmlns:p14="http://schemas.microsoft.com/office/powerpoint/2010/main" val="363380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A60A674-A4B2-4212-A60B-DA7FCFFD8EFC}" type="datetimeFigureOut">
              <a:rPr lang="en-IN" smtClean="0"/>
              <a:t>09-02-2019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CCF5D72-7DCA-4ABB-9728-743808F3E7AC}" type="slidenum">
              <a:rPr lang="en-IN" smtClean="0"/>
              <a:t>‹#›</a:t>
            </a:fld>
            <a:endParaRPr lang="en-IN"/>
          </a:p>
        </p:txBody>
      </p:sp>
    </p:spTree>
    <p:extLst>
      <p:ext uri="{BB962C8B-B14F-4D97-AF65-F5344CB8AC3E}">
        <p14:creationId xmlns:p14="http://schemas.microsoft.com/office/powerpoint/2010/main" val="2928325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A60A674-A4B2-4212-A60B-DA7FCFFD8EFC}" type="datetimeFigureOut">
              <a:rPr lang="en-IN" smtClean="0"/>
              <a:t>09-02-2019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CCF5D72-7DCA-4ABB-9728-743808F3E7AC}" type="slidenum">
              <a:rPr lang="en-IN" smtClean="0"/>
              <a:t>‹#›</a:t>
            </a:fld>
            <a:endParaRPr lang="en-IN"/>
          </a:p>
        </p:txBody>
      </p:sp>
    </p:spTree>
    <p:extLst>
      <p:ext uri="{BB962C8B-B14F-4D97-AF65-F5344CB8AC3E}">
        <p14:creationId xmlns:p14="http://schemas.microsoft.com/office/powerpoint/2010/main" val="56279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0A674-A4B2-4212-A60B-DA7FCFFD8EFC}" type="datetimeFigureOut">
              <a:rPr lang="en-IN" smtClean="0"/>
              <a:t>09-02-2019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CCF5D72-7DCA-4ABB-9728-743808F3E7AC}" type="slidenum">
              <a:rPr lang="en-IN" smtClean="0"/>
              <a:t>‹#›</a:t>
            </a:fld>
            <a:endParaRPr lang="en-IN"/>
          </a:p>
        </p:txBody>
      </p:sp>
    </p:spTree>
    <p:extLst>
      <p:ext uri="{BB962C8B-B14F-4D97-AF65-F5344CB8AC3E}">
        <p14:creationId xmlns:p14="http://schemas.microsoft.com/office/powerpoint/2010/main" val="1874640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0A674-A4B2-4212-A60B-DA7FCFFD8EFC}" type="datetimeFigureOut">
              <a:rPr lang="en-IN" smtClean="0"/>
              <a:t>09-02-2019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CCF5D72-7DCA-4ABB-9728-743808F3E7AC}" type="slidenum">
              <a:rPr lang="en-IN" smtClean="0"/>
              <a:t>‹#›</a:t>
            </a:fld>
            <a:endParaRPr lang="en-IN"/>
          </a:p>
        </p:txBody>
      </p:sp>
    </p:spTree>
    <p:extLst>
      <p:ext uri="{BB962C8B-B14F-4D97-AF65-F5344CB8AC3E}">
        <p14:creationId xmlns:p14="http://schemas.microsoft.com/office/powerpoint/2010/main" val="1241395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0A674-A4B2-4212-A60B-DA7FCFFD8EFC}" type="datetimeFigureOut">
              <a:rPr lang="en-IN" smtClean="0"/>
              <a:t>09-02-2019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CCF5D72-7DCA-4ABB-9728-743808F3E7AC}" type="slidenum">
              <a:rPr lang="en-IN" smtClean="0"/>
              <a:t>‹#›</a:t>
            </a:fld>
            <a:endParaRPr lang="en-IN"/>
          </a:p>
        </p:txBody>
      </p:sp>
    </p:spTree>
    <p:extLst>
      <p:ext uri="{BB962C8B-B14F-4D97-AF65-F5344CB8AC3E}">
        <p14:creationId xmlns:p14="http://schemas.microsoft.com/office/powerpoint/2010/main" val="2342595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0A674-A4B2-4212-A60B-DA7FCFFD8EFC}" type="datetimeFigureOut">
              <a:rPr lang="en-IN" smtClean="0"/>
              <a:t>09-02-2019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F5D72-7DCA-4ABB-9728-743808F3E7AC}" type="slidenum">
              <a:rPr lang="en-IN" smtClean="0"/>
              <a:t>‹#›</a:t>
            </a:fld>
            <a:endParaRPr lang="en-IN"/>
          </a:p>
        </p:txBody>
      </p:sp>
    </p:spTree>
    <p:extLst>
      <p:ext uri="{BB962C8B-B14F-4D97-AF65-F5344CB8AC3E}">
        <p14:creationId xmlns:p14="http://schemas.microsoft.com/office/powerpoint/2010/main" val="2754962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III – Chapter 4</a:t>
            </a:r>
            <a:endParaRPr lang="en-IN" dirty="0"/>
          </a:p>
        </p:txBody>
      </p:sp>
      <p:sp>
        <p:nvSpPr>
          <p:cNvPr id="3" name="Subtitle 2"/>
          <p:cNvSpPr>
            <a:spLocks noGrp="1"/>
          </p:cNvSpPr>
          <p:nvPr>
            <p:ph type="subTitle" idx="1"/>
          </p:nvPr>
        </p:nvSpPr>
        <p:spPr/>
        <p:txBody>
          <a:bodyPr>
            <a:normAutofit/>
          </a:bodyPr>
          <a:lstStyle/>
          <a:p>
            <a:r>
              <a:rPr lang="en-IN" sz="4000" b="1" dirty="0" smtClean="0">
                <a:solidFill>
                  <a:srgbClr val="FF0000"/>
                </a:solidFill>
              </a:rPr>
              <a:t>Decision Table Based Testing </a:t>
            </a:r>
            <a:endParaRPr lang="en-IN" sz="4000" b="1" dirty="0">
              <a:solidFill>
                <a:srgbClr val="FF0000"/>
              </a:solidFill>
            </a:endParaRPr>
          </a:p>
        </p:txBody>
      </p:sp>
    </p:spTree>
    <p:extLst>
      <p:ext uri="{BB962C8B-B14F-4D97-AF65-F5344CB8AC3E}">
        <p14:creationId xmlns:p14="http://schemas.microsoft.com/office/powerpoint/2010/main" val="657027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Disadvantages of Decision Table Testing</a:t>
            </a:r>
          </a:p>
        </p:txBody>
      </p:sp>
      <p:sp>
        <p:nvSpPr>
          <p:cNvPr id="3" name="Content Placeholder 2"/>
          <p:cNvSpPr>
            <a:spLocks noGrp="1"/>
          </p:cNvSpPr>
          <p:nvPr>
            <p:ph idx="1"/>
          </p:nvPr>
        </p:nvSpPr>
        <p:spPr/>
        <p:txBody>
          <a:bodyPr/>
          <a:lstStyle/>
          <a:p>
            <a:pPr algn="just"/>
            <a:r>
              <a:rPr lang="en-US" dirty="0"/>
              <a:t>The main disadvantage is that when the number of input increases the table will become more complex</a:t>
            </a:r>
            <a:endParaRPr lang="en-IN" dirty="0"/>
          </a:p>
        </p:txBody>
      </p:sp>
    </p:spTree>
    <p:extLst>
      <p:ext uri="{BB962C8B-B14F-4D97-AF65-F5344CB8AC3E}">
        <p14:creationId xmlns:p14="http://schemas.microsoft.com/office/powerpoint/2010/main" val="231301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is Cause-Effect Graph?</a:t>
            </a:r>
          </a:p>
        </p:txBody>
      </p:sp>
      <p:sp>
        <p:nvSpPr>
          <p:cNvPr id="3" name="Content Placeholder 2"/>
          <p:cNvSpPr>
            <a:spLocks noGrp="1"/>
          </p:cNvSpPr>
          <p:nvPr>
            <p:ph idx="1"/>
          </p:nvPr>
        </p:nvSpPr>
        <p:spPr/>
        <p:txBody>
          <a:bodyPr/>
          <a:lstStyle/>
          <a:p>
            <a:pPr algn="just"/>
            <a:r>
              <a:rPr lang="en-US" dirty="0"/>
              <a:t>Cause Effect Graph is a black box testing technique that graphically illustrates the relationship between a given outcome and all the factors that influence the outcome.</a:t>
            </a:r>
            <a:endParaRPr lang="en-IN" dirty="0"/>
          </a:p>
        </p:txBody>
      </p:sp>
    </p:spTree>
    <p:extLst>
      <p:ext uri="{BB962C8B-B14F-4D97-AF65-F5344CB8AC3E}">
        <p14:creationId xmlns:p14="http://schemas.microsoft.com/office/powerpoint/2010/main" val="1055634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Cause Effect - Flow Diagram</a:t>
            </a:r>
            <a:br>
              <a:rPr lang="en-IN" b="1" dirty="0"/>
            </a:br>
            <a:endParaRPr lang="en-IN" b="1" dirty="0"/>
          </a:p>
        </p:txBody>
      </p:sp>
      <p:sp>
        <p:nvSpPr>
          <p:cNvPr id="3" name="Content Placeholder 2"/>
          <p:cNvSpPr>
            <a:spLocks noGrp="1"/>
          </p:cNvSpPr>
          <p:nvPr>
            <p:ph idx="1"/>
          </p:nvPr>
        </p:nvSpPr>
        <p:spPr/>
        <p:txBody>
          <a:bodyPr/>
          <a:lstStyle/>
          <a:p>
            <a:endParaRPr lang="en-IN"/>
          </a:p>
        </p:txBody>
      </p:sp>
      <p:pic>
        <p:nvPicPr>
          <p:cNvPr id="5122" name="Picture 2" descr="Cause Effect 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700808"/>
            <a:ext cx="7612072"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41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Circumstances - under which Cause-Effect Diagram used</a:t>
            </a:r>
          </a:p>
        </p:txBody>
      </p:sp>
      <p:sp>
        <p:nvSpPr>
          <p:cNvPr id="3" name="Content Placeholder 2"/>
          <p:cNvSpPr>
            <a:spLocks noGrp="1"/>
          </p:cNvSpPr>
          <p:nvPr>
            <p:ph idx="1"/>
          </p:nvPr>
        </p:nvSpPr>
        <p:spPr/>
        <p:txBody>
          <a:bodyPr/>
          <a:lstStyle/>
          <a:p>
            <a:pPr algn="just"/>
            <a:r>
              <a:rPr lang="en-US" dirty="0"/>
              <a:t>To </a:t>
            </a:r>
            <a:r>
              <a:rPr lang="en-US" b="1" dirty="0"/>
              <a:t>Identify the possible root causes</a:t>
            </a:r>
            <a:r>
              <a:rPr lang="en-US" dirty="0"/>
              <a:t>, the reasons for a specific effect, problem, or outcome.</a:t>
            </a:r>
          </a:p>
          <a:p>
            <a:pPr algn="just"/>
            <a:r>
              <a:rPr lang="en-US" dirty="0"/>
              <a:t>To Relate the interactions of the system among the factors affecting a particular process or effect.</a:t>
            </a:r>
          </a:p>
          <a:p>
            <a:pPr algn="just"/>
            <a:r>
              <a:rPr lang="en-US" dirty="0"/>
              <a:t>To </a:t>
            </a:r>
            <a:r>
              <a:rPr lang="en-US" b="1" dirty="0" smtClean="0"/>
              <a:t>Analyze the existing problems </a:t>
            </a:r>
            <a:r>
              <a:rPr lang="en-US" dirty="0"/>
              <a:t>so that corrective action can be taken at the earliest.</a:t>
            </a:r>
          </a:p>
          <a:p>
            <a:pPr algn="just"/>
            <a:endParaRPr lang="en-IN" dirty="0"/>
          </a:p>
        </p:txBody>
      </p:sp>
    </p:spTree>
    <p:extLst>
      <p:ext uri="{BB962C8B-B14F-4D97-AF65-F5344CB8AC3E}">
        <p14:creationId xmlns:p14="http://schemas.microsoft.com/office/powerpoint/2010/main" val="3887717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Steps for generation of test cases</a:t>
            </a:r>
            <a:endParaRPr lang="en-IN" b="1" dirty="0"/>
          </a:p>
        </p:txBody>
      </p:sp>
      <p:sp>
        <p:nvSpPr>
          <p:cNvPr id="3" name="Content Placeholder 2"/>
          <p:cNvSpPr>
            <a:spLocks noGrp="1"/>
          </p:cNvSpPr>
          <p:nvPr>
            <p:ph idx="1"/>
          </p:nvPr>
        </p:nvSpPr>
        <p:spPr/>
        <p:txBody>
          <a:bodyPr/>
          <a:lstStyle/>
          <a:p>
            <a:pPr algn="just"/>
            <a:r>
              <a:rPr lang="en-IN" dirty="0" smtClean="0"/>
              <a:t>Identification of all causes and effects</a:t>
            </a:r>
          </a:p>
          <a:p>
            <a:pPr algn="just"/>
            <a:r>
              <a:rPr lang="en-IN" dirty="0" smtClean="0"/>
              <a:t>Design the cause effects graph</a:t>
            </a:r>
          </a:p>
          <a:p>
            <a:pPr algn="just"/>
            <a:r>
              <a:rPr lang="en-IN" dirty="0" smtClean="0"/>
              <a:t>Apply Constraints, if any</a:t>
            </a:r>
          </a:p>
          <a:p>
            <a:pPr algn="just"/>
            <a:r>
              <a:rPr lang="en-IN" dirty="0" smtClean="0"/>
              <a:t>Design limited entry decision table from graph</a:t>
            </a:r>
          </a:p>
          <a:p>
            <a:pPr algn="just"/>
            <a:r>
              <a:rPr lang="en-IN" dirty="0" smtClean="0"/>
              <a:t>Write test cases using every column of the decision table</a:t>
            </a:r>
            <a:endParaRPr lang="en-IN" dirty="0"/>
          </a:p>
        </p:txBody>
      </p:sp>
    </p:spTree>
    <p:extLst>
      <p:ext uri="{BB962C8B-B14F-4D97-AF65-F5344CB8AC3E}">
        <p14:creationId xmlns:p14="http://schemas.microsoft.com/office/powerpoint/2010/main" val="2416775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Benefits </a:t>
            </a:r>
            <a:r>
              <a:rPr lang="en-IN" b="1" dirty="0" smtClean="0"/>
              <a:t>:</a:t>
            </a:r>
            <a:endParaRPr lang="en-IN" b="1" dirty="0"/>
          </a:p>
        </p:txBody>
      </p:sp>
      <p:sp>
        <p:nvSpPr>
          <p:cNvPr id="3" name="Content Placeholder 2"/>
          <p:cNvSpPr>
            <a:spLocks noGrp="1"/>
          </p:cNvSpPr>
          <p:nvPr>
            <p:ph idx="1"/>
          </p:nvPr>
        </p:nvSpPr>
        <p:spPr/>
        <p:txBody>
          <a:bodyPr>
            <a:normAutofit lnSpcReduction="10000"/>
          </a:bodyPr>
          <a:lstStyle/>
          <a:p>
            <a:pPr algn="just"/>
            <a:r>
              <a:rPr lang="en-US" dirty="0"/>
              <a:t>It Helps us to </a:t>
            </a:r>
            <a:r>
              <a:rPr lang="en-US" b="1" dirty="0"/>
              <a:t>determine the root causes of a problem </a:t>
            </a:r>
            <a:r>
              <a:rPr lang="en-US" dirty="0"/>
              <a:t>or quality using a structured approach.</a:t>
            </a:r>
          </a:p>
          <a:p>
            <a:pPr algn="just"/>
            <a:r>
              <a:rPr lang="en-US" dirty="0"/>
              <a:t>It Uses an orderly, </a:t>
            </a:r>
            <a:r>
              <a:rPr lang="en-US" b="1" dirty="0"/>
              <a:t>easy-to-read </a:t>
            </a:r>
            <a:r>
              <a:rPr lang="en-US" dirty="0"/>
              <a:t>format to diagram cause-and-effect relationships.</a:t>
            </a:r>
          </a:p>
          <a:p>
            <a:pPr algn="just"/>
            <a:r>
              <a:rPr lang="en-US" dirty="0"/>
              <a:t>It </a:t>
            </a:r>
            <a:r>
              <a:rPr lang="en-US" b="1" dirty="0"/>
              <a:t>Indicates possible causes of variation </a:t>
            </a:r>
            <a:r>
              <a:rPr lang="en-US" dirty="0"/>
              <a:t>in a process.</a:t>
            </a:r>
          </a:p>
          <a:p>
            <a:pPr algn="just"/>
            <a:r>
              <a:rPr lang="en-US" dirty="0" smtClean="0"/>
              <a:t>It </a:t>
            </a:r>
            <a:r>
              <a:rPr lang="en-US" b="1" dirty="0"/>
              <a:t>Encourages team participation </a:t>
            </a:r>
            <a:r>
              <a:rPr lang="en-US" dirty="0"/>
              <a:t>and utilizes the team knowledge of the process.</a:t>
            </a:r>
          </a:p>
          <a:p>
            <a:pPr algn="just"/>
            <a:endParaRPr lang="en-IN" dirty="0"/>
          </a:p>
        </p:txBody>
      </p:sp>
    </p:spTree>
    <p:extLst>
      <p:ext uri="{BB962C8B-B14F-4D97-AF65-F5344CB8AC3E}">
        <p14:creationId xmlns:p14="http://schemas.microsoft.com/office/powerpoint/2010/main" val="45188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Decision Table Testing?</a:t>
            </a:r>
          </a:p>
        </p:txBody>
      </p:sp>
      <p:sp>
        <p:nvSpPr>
          <p:cNvPr id="3" name="Content Placeholder 2"/>
          <p:cNvSpPr>
            <a:spLocks noGrp="1"/>
          </p:cNvSpPr>
          <p:nvPr>
            <p:ph idx="1"/>
          </p:nvPr>
        </p:nvSpPr>
        <p:spPr/>
        <p:txBody>
          <a:bodyPr/>
          <a:lstStyle/>
          <a:p>
            <a:pPr algn="just"/>
            <a:r>
              <a:rPr lang="en-US" dirty="0"/>
              <a:t>Decision table testing is a software testing technique used to test system behavior for different input combinations. This is a systematic approach where the different input combinations and their corresponding system behavior (Output) are captured in a tabular form. That is why it is also called as a </a:t>
            </a:r>
            <a:r>
              <a:rPr lang="en-US" b="1" dirty="0"/>
              <a:t>Cause-Effect</a:t>
            </a:r>
            <a:r>
              <a:rPr lang="en-US" dirty="0"/>
              <a:t> table where Cause and effects are captured for better test coverage.</a:t>
            </a:r>
            <a:endParaRPr lang="en-IN" dirty="0"/>
          </a:p>
        </p:txBody>
      </p:sp>
    </p:spTree>
    <p:extLst>
      <p:ext uri="{BB962C8B-B14F-4D97-AF65-F5344CB8AC3E}">
        <p14:creationId xmlns:p14="http://schemas.microsoft.com/office/powerpoint/2010/main" val="37444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Example 1: How to make Decision Base Table for Login Screen</a:t>
            </a:r>
            <a:br>
              <a:rPr lang="en-US" sz="2800" b="1" dirty="0"/>
            </a:br>
            <a:endParaRPr lang="en-IN" sz="2800" dirty="0"/>
          </a:p>
        </p:txBody>
      </p:sp>
      <p:sp>
        <p:nvSpPr>
          <p:cNvPr id="3" name="Content Placeholder 2"/>
          <p:cNvSpPr>
            <a:spLocks noGrp="1"/>
          </p:cNvSpPr>
          <p:nvPr>
            <p:ph idx="1"/>
          </p:nvPr>
        </p:nvSpPr>
        <p:spPr/>
        <p:txBody>
          <a:bodyPr/>
          <a:lstStyle/>
          <a:p>
            <a:endParaRPr lang="en-IN"/>
          </a:p>
        </p:txBody>
      </p:sp>
      <p:pic>
        <p:nvPicPr>
          <p:cNvPr id="1026" name="Picture 2" descr="https://www.guru99.com/images/1/120817_0759_DecisionTab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7" y="2348880"/>
            <a:ext cx="7294443"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05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T – Correct username/password</a:t>
            </a:r>
          </a:p>
          <a:p>
            <a:r>
              <a:rPr lang="en-US" dirty="0"/>
              <a:t>F – Wrong username/password</a:t>
            </a:r>
          </a:p>
          <a:p>
            <a:r>
              <a:rPr lang="en-US" dirty="0"/>
              <a:t>E – Error message is displayed</a:t>
            </a:r>
          </a:p>
          <a:p>
            <a:r>
              <a:rPr lang="en-US" dirty="0"/>
              <a:t>H – Home screen is displayed</a:t>
            </a:r>
          </a:p>
          <a:p>
            <a:endParaRPr lang="en-IN" dirty="0"/>
          </a:p>
        </p:txBody>
      </p:sp>
    </p:spTree>
    <p:extLst>
      <p:ext uri="{BB962C8B-B14F-4D97-AF65-F5344CB8AC3E}">
        <p14:creationId xmlns:p14="http://schemas.microsoft.com/office/powerpoint/2010/main" val="2301061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4525963"/>
          </a:xfrm>
        </p:spPr>
        <p:txBody>
          <a:bodyPr/>
          <a:lstStyle/>
          <a:p>
            <a:pPr algn="just"/>
            <a:r>
              <a:rPr lang="en-US" dirty="0"/>
              <a:t>The condition is simple if the user provides correct username and password the user will be redirected to the homepage. If any of the input is wrong, an error message will be displayed.</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601198070"/>
              </p:ext>
            </p:extLst>
          </p:nvPr>
        </p:nvGraphicFramePr>
        <p:xfrm>
          <a:off x="323528" y="2852936"/>
          <a:ext cx="8496945" cy="3803163"/>
        </p:xfrm>
        <a:graphic>
          <a:graphicData uri="http://schemas.openxmlformats.org/drawingml/2006/table">
            <a:tbl>
              <a:tblPr/>
              <a:tblGrid>
                <a:gridCol w="1699389"/>
                <a:gridCol w="1699389"/>
                <a:gridCol w="1699389"/>
                <a:gridCol w="1699389"/>
                <a:gridCol w="1699389"/>
              </a:tblGrid>
              <a:tr h="681157">
                <a:tc>
                  <a:txBody>
                    <a:bodyPr/>
                    <a:lstStyle/>
                    <a:p>
                      <a:pPr algn="l" fontAlgn="t"/>
                      <a:r>
                        <a:rPr lang="en-IN" sz="2400" b="1" dirty="0">
                          <a:effectLst/>
                        </a:rPr>
                        <a:t>Conditions</a:t>
                      </a:r>
                      <a:endParaRPr lang="en-IN" sz="2400" dirty="0">
                        <a:effectLst/>
                      </a:endParaRPr>
                    </a:p>
                  </a:txBody>
                  <a:tcPr marL="76200" marR="76200" marT="76200" marB="76200">
                    <a:lnL w="12700" cap="flat" cmpd="sng" algn="ctr">
                      <a:solidFill>
                        <a:srgbClr val="6034C0"/>
                      </a:solidFill>
                      <a:prstDash val="solid"/>
                      <a:round/>
                      <a:headEnd type="none" w="med" len="med"/>
                      <a:tailEnd type="none" w="med" len="med"/>
                    </a:lnL>
                    <a:lnR w="12700" cap="flat" cmpd="sng" algn="ctr">
                      <a:solidFill>
                        <a:srgbClr val="104A1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b="1">
                          <a:effectLst/>
                        </a:rPr>
                        <a:t>Rule 1</a:t>
                      </a:r>
                      <a:endParaRPr lang="en-IN" sz="2400">
                        <a:effectLst/>
                      </a:endParaRPr>
                    </a:p>
                  </a:txBody>
                  <a:tcPr marL="76200" marR="76200" marT="76200" marB="76200">
                    <a:lnL w="12700" cap="flat" cmpd="sng" algn="ctr">
                      <a:solidFill>
                        <a:srgbClr val="104A11"/>
                      </a:solidFill>
                      <a:prstDash val="solid"/>
                      <a:round/>
                      <a:headEnd type="none" w="med" len="med"/>
                      <a:tailEnd type="none" w="med" len="med"/>
                    </a:lnL>
                    <a:lnR w="12700" cap="flat" cmpd="sng" algn="ctr">
                      <a:solidFill>
                        <a:srgbClr val="F0B48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b="1">
                          <a:effectLst/>
                        </a:rPr>
                        <a:t>Rule 2</a:t>
                      </a:r>
                      <a:endParaRPr lang="en-IN" sz="2400">
                        <a:effectLst/>
                      </a:endParaRPr>
                    </a:p>
                  </a:txBody>
                  <a:tcPr marL="76200" marR="76200" marT="76200" marB="76200">
                    <a:lnL w="12700" cap="flat" cmpd="sng" algn="ctr">
                      <a:solidFill>
                        <a:srgbClr val="F0B481"/>
                      </a:solidFill>
                      <a:prstDash val="solid"/>
                      <a:round/>
                      <a:headEnd type="none" w="med" len="med"/>
                      <a:tailEnd type="none" w="med" len="med"/>
                    </a:lnL>
                    <a:lnR w="12700" cap="flat" cmpd="sng" algn="ctr">
                      <a:solidFill>
                        <a:srgbClr val="10441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b="1">
                          <a:effectLst/>
                        </a:rPr>
                        <a:t>Rule 3</a:t>
                      </a:r>
                      <a:endParaRPr lang="en-IN" sz="2400">
                        <a:effectLst/>
                      </a:endParaRPr>
                    </a:p>
                  </a:txBody>
                  <a:tcPr marL="76200" marR="76200" marT="76200" marB="76200">
                    <a:lnL w="12700" cap="flat" cmpd="sng" algn="ctr">
                      <a:solidFill>
                        <a:srgbClr val="104411"/>
                      </a:solidFill>
                      <a:prstDash val="solid"/>
                      <a:round/>
                      <a:headEnd type="none" w="med" len="med"/>
                      <a:tailEnd type="none" w="med" len="med"/>
                    </a:lnL>
                    <a:lnR w="12700" cap="flat" cmpd="sng" algn="ctr">
                      <a:solidFill>
                        <a:srgbClr val="E068A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b="1">
                          <a:effectLst/>
                        </a:rPr>
                        <a:t>Rule 4</a:t>
                      </a:r>
                      <a:endParaRPr lang="en-IN" sz="2400">
                        <a:effectLst/>
                      </a:endParaRPr>
                    </a:p>
                  </a:txBody>
                  <a:tcPr marL="76200" marR="76200" marT="76200" marB="76200">
                    <a:lnL w="12700" cap="flat" cmpd="sng" algn="ctr">
                      <a:solidFill>
                        <a:srgbClr val="E068A2"/>
                      </a:solidFill>
                      <a:prstDash val="solid"/>
                      <a:round/>
                      <a:headEnd type="none" w="med" len="med"/>
                      <a:tailEnd type="none" w="med" len="med"/>
                    </a:lnL>
                    <a:lnR w="12700" cap="flat" cmpd="sng" algn="ctr">
                      <a:solidFill>
                        <a:srgbClr val="80B48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1119043">
                <a:tc>
                  <a:txBody>
                    <a:bodyPr/>
                    <a:lstStyle/>
                    <a:p>
                      <a:pPr algn="l" fontAlgn="t"/>
                      <a:r>
                        <a:rPr lang="en-IN" sz="2400" b="1">
                          <a:effectLst/>
                        </a:rPr>
                        <a:t>Username (T/F)</a:t>
                      </a:r>
                      <a:endParaRPr lang="en-IN" sz="2400">
                        <a:effectLst/>
                      </a:endParaRPr>
                    </a:p>
                  </a:txBody>
                  <a:tcPr marL="76200" marR="76200" marT="76200" marB="76200">
                    <a:lnL w="12700" cap="flat" cmpd="sng" algn="ctr">
                      <a:solidFill>
                        <a:srgbClr val="706BA2"/>
                      </a:solidFill>
                      <a:prstDash val="solid"/>
                      <a:round/>
                      <a:headEnd type="none" w="med" len="med"/>
                      <a:tailEnd type="none" w="med" len="med"/>
                    </a:lnL>
                    <a:lnR w="12700" cap="flat" cmpd="sng" algn="ctr">
                      <a:solidFill>
                        <a:srgbClr val="404DE9"/>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2400">
                          <a:effectLst/>
                        </a:rPr>
                        <a:t>F</a:t>
                      </a:r>
                    </a:p>
                  </a:txBody>
                  <a:tcPr marL="76200" marR="76200" marT="76200" marB="76200">
                    <a:lnL w="12700" cap="flat" cmpd="sng" algn="ctr">
                      <a:solidFill>
                        <a:srgbClr val="404DE9"/>
                      </a:solidFill>
                      <a:prstDash val="solid"/>
                      <a:round/>
                      <a:headEnd type="none" w="med" len="med"/>
                      <a:tailEnd type="none" w="med" len="med"/>
                    </a:lnL>
                    <a:lnR w="12700" cap="flat" cmpd="sng" algn="ctr">
                      <a:solidFill>
                        <a:srgbClr val="30FFA3"/>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2400">
                          <a:effectLst/>
                        </a:rPr>
                        <a:t>T</a:t>
                      </a:r>
                    </a:p>
                  </a:txBody>
                  <a:tcPr marL="76200" marR="76200" marT="76200" marB="76200">
                    <a:lnL w="12700" cap="flat" cmpd="sng" algn="ctr">
                      <a:solidFill>
                        <a:srgbClr val="30FFA3"/>
                      </a:solidFill>
                      <a:prstDash val="solid"/>
                      <a:round/>
                      <a:headEnd type="none" w="med" len="med"/>
                      <a:tailEnd type="none" w="med" len="med"/>
                    </a:lnL>
                    <a:lnR w="12700" cap="flat" cmpd="sng" algn="ctr">
                      <a:solidFill>
                        <a:srgbClr val="B034C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2400">
                          <a:effectLst/>
                        </a:rPr>
                        <a:t>F</a:t>
                      </a:r>
                    </a:p>
                  </a:txBody>
                  <a:tcPr marL="76200" marR="76200" marT="76200" marB="76200">
                    <a:lnL w="12700" cap="flat" cmpd="sng" algn="ctr">
                      <a:solidFill>
                        <a:srgbClr val="B034C0"/>
                      </a:solidFill>
                      <a:prstDash val="solid"/>
                      <a:round/>
                      <a:headEnd type="none" w="med" len="med"/>
                      <a:tailEnd type="none" w="med" len="med"/>
                    </a:lnL>
                    <a:lnR w="12700" cap="flat" cmpd="sng" algn="ctr">
                      <a:solidFill>
                        <a:srgbClr val="E0608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2400" dirty="0">
                          <a:effectLst/>
                        </a:rPr>
                        <a:t>T</a:t>
                      </a:r>
                    </a:p>
                  </a:txBody>
                  <a:tcPr marL="76200" marR="76200" marT="76200" marB="76200">
                    <a:lnL w="12700" cap="flat" cmpd="sng" algn="ctr">
                      <a:solidFill>
                        <a:srgbClr val="E06082"/>
                      </a:solidFill>
                      <a:prstDash val="solid"/>
                      <a:round/>
                      <a:headEnd type="none" w="med" len="med"/>
                      <a:tailEnd type="none" w="med" len="med"/>
                    </a:lnL>
                    <a:lnR w="12700" cap="flat" cmpd="sng" algn="ctr">
                      <a:solidFill>
                        <a:srgbClr val="0032C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1119043">
                <a:tc>
                  <a:txBody>
                    <a:bodyPr/>
                    <a:lstStyle/>
                    <a:p>
                      <a:pPr algn="l" fontAlgn="t"/>
                      <a:r>
                        <a:rPr lang="en-IN" sz="2400" b="1">
                          <a:effectLst/>
                        </a:rPr>
                        <a:t>Password (T/F)</a:t>
                      </a:r>
                      <a:endParaRPr lang="en-IN" sz="2400">
                        <a:effectLst/>
                      </a:endParaRPr>
                    </a:p>
                  </a:txBody>
                  <a:tcPr marL="76200" marR="76200" marT="76200" marB="76200">
                    <a:lnL w="12700" cap="flat" cmpd="sng" algn="ctr">
                      <a:solidFill>
                        <a:srgbClr val="90B481"/>
                      </a:solidFill>
                      <a:prstDash val="solid"/>
                      <a:round/>
                      <a:headEnd type="none" w="med" len="med"/>
                      <a:tailEnd type="none" w="med" len="med"/>
                    </a:lnL>
                    <a:lnR w="12700" cap="flat" cmpd="sng" algn="ctr">
                      <a:solidFill>
                        <a:srgbClr val="20008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a:effectLst/>
                        </a:rPr>
                        <a:t>F</a:t>
                      </a:r>
                    </a:p>
                  </a:txBody>
                  <a:tcPr marL="76200" marR="76200" marT="76200" marB="76200">
                    <a:lnL w="12700" cap="flat" cmpd="sng" algn="ctr">
                      <a:solidFill>
                        <a:srgbClr val="200081"/>
                      </a:solidFill>
                      <a:prstDash val="solid"/>
                      <a:round/>
                      <a:headEnd type="none" w="med" len="med"/>
                      <a:tailEnd type="none" w="med" len="med"/>
                    </a:lnL>
                    <a:lnR w="12700" cap="flat" cmpd="sng" algn="ctr">
                      <a:solidFill>
                        <a:srgbClr val="80B48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a:effectLst/>
                        </a:rPr>
                        <a:t>F</a:t>
                      </a:r>
                    </a:p>
                  </a:txBody>
                  <a:tcPr marL="76200" marR="76200" marT="76200" marB="76200">
                    <a:lnL w="12700" cap="flat" cmpd="sng" algn="ctr">
                      <a:solidFill>
                        <a:srgbClr val="80B481"/>
                      </a:solidFill>
                      <a:prstDash val="solid"/>
                      <a:round/>
                      <a:headEnd type="none" w="med" len="med"/>
                      <a:tailEnd type="none" w="med" len="med"/>
                    </a:lnL>
                    <a:lnR w="12700" cap="flat" cmpd="sng" algn="ctr">
                      <a:solidFill>
                        <a:srgbClr val="70451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a:effectLst/>
                        </a:rPr>
                        <a:t>T</a:t>
                      </a:r>
                    </a:p>
                  </a:txBody>
                  <a:tcPr marL="76200" marR="76200" marT="76200" marB="76200">
                    <a:lnL w="12700" cap="flat" cmpd="sng" algn="ctr">
                      <a:solidFill>
                        <a:srgbClr val="704511"/>
                      </a:solidFill>
                      <a:prstDash val="solid"/>
                      <a:round/>
                      <a:headEnd type="none" w="med" len="med"/>
                      <a:tailEnd type="none" w="med" len="med"/>
                    </a:lnL>
                    <a:lnR w="12700" cap="flat" cmpd="sng" algn="ctr">
                      <a:solidFill>
                        <a:srgbClr val="A06F0F"/>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a:effectLst/>
                        </a:rPr>
                        <a:t>T</a:t>
                      </a:r>
                    </a:p>
                  </a:txBody>
                  <a:tcPr marL="76200" marR="76200" marT="76200" marB="76200">
                    <a:lnL w="12700" cap="flat" cmpd="sng" algn="ctr">
                      <a:solidFill>
                        <a:srgbClr val="A06F0F"/>
                      </a:solidFill>
                      <a:prstDash val="solid"/>
                      <a:round/>
                      <a:headEnd type="none" w="med" len="med"/>
                      <a:tailEnd type="none" w="med" len="med"/>
                    </a:lnL>
                    <a:lnR w="12700" cap="flat" cmpd="sng" algn="ctr">
                      <a:solidFill>
                        <a:srgbClr val="0032C0"/>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681157">
                <a:tc>
                  <a:txBody>
                    <a:bodyPr/>
                    <a:lstStyle/>
                    <a:p>
                      <a:pPr algn="l" fontAlgn="t"/>
                      <a:r>
                        <a:rPr lang="en-IN" sz="2400" b="1">
                          <a:effectLst/>
                        </a:rPr>
                        <a:t>Output (E/H)</a:t>
                      </a:r>
                      <a:endParaRPr lang="en-IN" sz="2400">
                        <a:effectLst/>
                      </a:endParaRPr>
                    </a:p>
                  </a:txBody>
                  <a:tcPr marL="76200" marR="76200" marT="76200" marB="76200">
                    <a:lnL w="12700" cap="flat" cmpd="sng" algn="ctr">
                      <a:solidFill>
                        <a:srgbClr val="6034C0"/>
                      </a:solidFill>
                      <a:prstDash val="solid"/>
                      <a:round/>
                      <a:headEnd type="none" w="med" len="med"/>
                      <a:tailEnd type="none" w="med" len="med"/>
                    </a:lnL>
                    <a:lnR w="12700" cap="flat" cmpd="sng" algn="ctr">
                      <a:solidFill>
                        <a:srgbClr val="706BA2"/>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80B481"/>
                      </a:solidFill>
                      <a:prstDash val="solid"/>
                      <a:round/>
                      <a:headEnd type="none" w="med" len="med"/>
                      <a:tailEnd type="none" w="med" len="med"/>
                    </a:lnB>
                    <a:solidFill>
                      <a:srgbClr val="FFFFFF"/>
                    </a:solidFill>
                  </a:tcPr>
                </a:tc>
                <a:tc>
                  <a:txBody>
                    <a:bodyPr/>
                    <a:lstStyle/>
                    <a:p>
                      <a:pPr algn="l" fontAlgn="t"/>
                      <a:r>
                        <a:rPr lang="en-IN" sz="2400">
                          <a:effectLst/>
                        </a:rPr>
                        <a:t>E</a:t>
                      </a:r>
                    </a:p>
                  </a:txBody>
                  <a:tcPr marL="76200" marR="76200" marT="76200" marB="76200">
                    <a:lnL w="12700" cap="flat" cmpd="sng" algn="ctr">
                      <a:solidFill>
                        <a:srgbClr val="706BA2"/>
                      </a:solidFill>
                      <a:prstDash val="solid"/>
                      <a:round/>
                      <a:headEnd type="none" w="med" len="med"/>
                      <a:tailEnd type="none" w="med" len="med"/>
                    </a:lnL>
                    <a:lnR w="12700" cap="flat" cmpd="sng" algn="ctr">
                      <a:solidFill>
                        <a:srgbClr val="404DE9"/>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F030C0"/>
                      </a:solidFill>
                      <a:prstDash val="solid"/>
                      <a:round/>
                      <a:headEnd type="none" w="med" len="med"/>
                      <a:tailEnd type="none" w="med" len="med"/>
                    </a:lnB>
                    <a:solidFill>
                      <a:srgbClr val="FFFFFF"/>
                    </a:solidFill>
                  </a:tcPr>
                </a:tc>
                <a:tc>
                  <a:txBody>
                    <a:bodyPr/>
                    <a:lstStyle/>
                    <a:p>
                      <a:pPr algn="l" fontAlgn="t"/>
                      <a:r>
                        <a:rPr lang="en-IN" sz="2400">
                          <a:effectLst/>
                        </a:rPr>
                        <a:t>E</a:t>
                      </a:r>
                    </a:p>
                  </a:txBody>
                  <a:tcPr marL="76200" marR="76200" marT="76200" marB="76200">
                    <a:lnL w="12700" cap="flat" cmpd="sng" algn="ctr">
                      <a:solidFill>
                        <a:srgbClr val="404DE9"/>
                      </a:solidFill>
                      <a:prstDash val="solid"/>
                      <a:round/>
                      <a:headEnd type="none" w="med" len="med"/>
                      <a:tailEnd type="none" w="med" len="med"/>
                    </a:lnL>
                    <a:lnR w="12700" cap="flat" cmpd="sng" algn="ctr">
                      <a:solidFill>
                        <a:srgbClr val="806082"/>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A06F0F"/>
                      </a:solidFill>
                      <a:prstDash val="solid"/>
                      <a:round/>
                      <a:headEnd type="none" w="med" len="med"/>
                      <a:tailEnd type="none" w="med" len="med"/>
                    </a:lnB>
                    <a:solidFill>
                      <a:srgbClr val="FFFFFF"/>
                    </a:solidFill>
                  </a:tcPr>
                </a:tc>
                <a:tc>
                  <a:txBody>
                    <a:bodyPr/>
                    <a:lstStyle/>
                    <a:p>
                      <a:pPr algn="l" fontAlgn="t"/>
                      <a:r>
                        <a:rPr lang="en-IN" sz="2400">
                          <a:effectLst/>
                        </a:rPr>
                        <a:t>E</a:t>
                      </a:r>
                    </a:p>
                  </a:txBody>
                  <a:tcPr marL="76200" marR="76200" marT="76200" marB="76200">
                    <a:lnL w="12700" cap="flat" cmpd="sng" algn="ctr">
                      <a:solidFill>
                        <a:srgbClr val="806082"/>
                      </a:solidFill>
                      <a:prstDash val="solid"/>
                      <a:round/>
                      <a:headEnd type="none" w="med" len="med"/>
                      <a:tailEnd type="none" w="med" len="med"/>
                    </a:lnL>
                    <a:lnR w="12700" cap="flat" cmpd="sng" algn="ctr">
                      <a:solidFill>
                        <a:srgbClr val="004A11"/>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6034C0"/>
                      </a:solidFill>
                      <a:prstDash val="solid"/>
                      <a:round/>
                      <a:headEnd type="none" w="med" len="med"/>
                      <a:tailEnd type="none" w="med" len="med"/>
                    </a:lnB>
                    <a:solidFill>
                      <a:srgbClr val="FFFFFF"/>
                    </a:solidFill>
                  </a:tcPr>
                </a:tc>
                <a:tc>
                  <a:txBody>
                    <a:bodyPr/>
                    <a:lstStyle/>
                    <a:p>
                      <a:pPr algn="l" fontAlgn="t"/>
                      <a:r>
                        <a:rPr lang="en-IN" sz="2400" dirty="0">
                          <a:effectLst/>
                        </a:rPr>
                        <a:t>H</a:t>
                      </a:r>
                    </a:p>
                  </a:txBody>
                  <a:tcPr marL="76200" marR="76200" marT="76200" marB="76200">
                    <a:lnL w="12700" cap="flat" cmpd="sng" algn="ctr">
                      <a:solidFill>
                        <a:srgbClr val="004A11"/>
                      </a:solidFill>
                      <a:prstDash val="solid"/>
                      <a:round/>
                      <a:headEnd type="none" w="med" len="med"/>
                      <a:tailEnd type="none" w="med" len="med"/>
                    </a:lnL>
                    <a:lnR w="12700" cap="flat" cmpd="sng" algn="ctr">
                      <a:solidFill>
                        <a:srgbClr val="0032C0"/>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706BA2"/>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878044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a:r>
              <a:rPr lang="en-US" dirty="0"/>
              <a:t>Case 1 – Username and password both were wrong. The user is shown an error message.</a:t>
            </a:r>
          </a:p>
          <a:p>
            <a:pPr algn="just"/>
            <a:r>
              <a:rPr lang="en-US" dirty="0"/>
              <a:t>Case 2 – Username was correct, but the password was wrong. The user is shown an error message.</a:t>
            </a:r>
          </a:p>
          <a:p>
            <a:pPr algn="just"/>
            <a:r>
              <a:rPr lang="en-US" dirty="0"/>
              <a:t>Case 3 – Username was wrong, but the password was correct. The user is shown an error message.</a:t>
            </a:r>
          </a:p>
          <a:p>
            <a:pPr algn="just"/>
            <a:r>
              <a:rPr lang="en-US" dirty="0"/>
              <a:t>Case 4 – Username and password both were correct, and the user navigated to homepage</a:t>
            </a:r>
          </a:p>
        </p:txBody>
      </p:sp>
    </p:spTree>
    <p:extLst>
      <p:ext uri="{BB962C8B-B14F-4D97-AF65-F5344CB8AC3E}">
        <p14:creationId xmlns:p14="http://schemas.microsoft.com/office/powerpoint/2010/main" val="1055684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Example 2: How to make Decision Table for Upload Screen</a:t>
            </a:r>
            <a:br>
              <a:rPr lang="en-US" sz="2800" b="1" dirty="0"/>
            </a:br>
            <a:endParaRPr lang="en-IN" sz="2800" dirty="0"/>
          </a:p>
        </p:txBody>
      </p:sp>
      <p:sp>
        <p:nvSpPr>
          <p:cNvPr id="3" name="Content Placeholder 2"/>
          <p:cNvSpPr>
            <a:spLocks noGrp="1"/>
          </p:cNvSpPr>
          <p:nvPr>
            <p:ph idx="1"/>
          </p:nvPr>
        </p:nvSpPr>
        <p:spPr>
          <a:xfrm>
            <a:off x="457200" y="1196752"/>
            <a:ext cx="8229600" cy="4525963"/>
          </a:xfrm>
        </p:spPr>
        <p:txBody>
          <a:bodyPr>
            <a:normAutofit fontScale="92500" lnSpcReduction="20000"/>
          </a:bodyPr>
          <a:lstStyle/>
          <a:p>
            <a:pPr algn="just"/>
            <a:r>
              <a:rPr lang="en-US" dirty="0"/>
              <a:t>Now consider a dialogue box which will ask the user to upload photo with certain conditions like –</a:t>
            </a:r>
          </a:p>
          <a:p>
            <a:pPr algn="just"/>
            <a:r>
              <a:rPr lang="en-US" dirty="0"/>
              <a:t>You can upload only '.jpg' format image</a:t>
            </a:r>
          </a:p>
          <a:p>
            <a:pPr algn="just"/>
            <a:r>
              <a:rPr lang="en-US" dirty="0"/>
              <a:t>file size less than 32kb</a:t>
            </a:r>
          </a:p>
          <a:p>
            <a:pPr algn="just"/>
            <a:r>
              <a:rPr lang="en-US" dirty="0"/>
              <a:t>resolution 137*177.</a:t>
            </a:r>
          </a:p>
          <a:p>
            <a:pPr algn="just"/>
            <a:r>
              <a:rPr lang="en-US" dirty="0"/>
              <a:t>If any of the conditions fails the system will throw corresponding error message stating the issue and if all conditions are met photo will be updated successfully</a:t>
            </a:r>
          </a:p>
        </p:txBody>
      </p:sp>
      <p:pic>
        <p:nvPicPr>
          <p:cNvPr id="3074" name="Picture 2" descr="https://www.guru99.com/images/1/120817_0759_DecisionTab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517232"/>
            <a:ext cx="8234327"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180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989021"/>
              </p:ext>
            </p:extLst>
          </p:nvPr>
        </p:nvGraphicFramePr>
        <p:xfrm>
          <a:off x="72009" y="1600200"/>
          <a:ext cx="9036495" cy="4525963"/>
        </p:xfrm>
        <a:graphic>
          <a:graphicData uri="http://schemas.openxmlformats.org/drawingml/2006/table">
            <a:tbl>
              <a:tblPr/>
              <a:tblGrid>
                <a:gridCol w="1043607"/>
                <a:gridCol w="964503"/>
                <a:gridCol w="1004055"/>
                <a:gridCol w="1004055"/>
                <a:gridCol w="1004055"/>
                <a:gridCol w="1004055"/>
                <a:gridCol w="1004055"/>
                <a:gridCol w="1004055"/>
                <a:gridCol w="1004055"/>
              </a:tblGrid>
              <a:tr h="507791">
                <a:tc>
                  <a:txBody>
                    <a:bodyPr/>
                    <a:lstStyle/>
                    <a:p>
                      <a:pPr algn="l" fontAlgn="t"/>
                      <a:r>
                        <a:rPr lang="en-IN" sz="1600" b="1">
                          <a:effectLst/>
                        </a:rPr>
                        <a:t>Conditions</a:t>
                      </a:r>
                      <a:endParaRPr lang="en-IN" sz="1600">
                        <a:effectLst/>
                      </a:endParaRPr>
                    </a:p>
                  </a:txBody>
                  <a:tcPr marL="55195" marR="55195" marT="55195" marB="55195">
                    <a:lnL w="12700" cap="flat" cmpd="sng" algn="ctr">
                      <a:solidFill>
                        <a:srgbClr val="C0E1A5"/>
                      </a:solidFill>
                      <a:prstDash val="solid"/>
                      <a:round/>
                      <a:headEnd type="none" w="med" len="med"/>
                      <a:tailEnd type="none" w="med" len="med"/>
                    </a:lnL>
                    <a:lnR w="12700" cap="flat" cmpd="sng" algn="ctr">
                      <a:solidFill>
                        <a:srgbClr val="A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b="1">
                          <a:effectLst/>
                        </a:rPr>
                        <a:t>Case 1</a:t>
                      </a:r>
                      <a:endParaRPr lang="en-IN" sz="1600">
                        <a:effectLst/>
                      </a:endParaRPr>
                    </a:p>
                  </a:txBody>
                  <a:tcPr marL="55195" marR="55195" marT="55195" marB="55195">
                    <a:lnL w="12700" cap="flat" cmpd="sng" algn="ctr">
                      <a:solidFill>
                        <a:srgbClr val="A0E5A5"/>
                      </a:solidFill>
                      <a:prstDash val="solid"/>
                      <a:round/>
                      <a:headEnd type="none" w="med" len="med"/>
                      <a:tailEnd type="none" w="med" len="med"/>
                    </a:lnL>
                    <a:lnR w="12700" cap="flat" cmpd="sng" algn="ctr">
                      <a:solidFill>
                        <a:srgbClr val="8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b="1">
                          <a:effectLst/>
                        </a:rPr>
                        <a:t>Case 2</a:t>
                      </a:r>
                      <a:endParaRPr lang="en-IN" sz="1600">
                        <a:effectLst/>
                      </a:endParaRPr>
                    </a:p>
                  </a:txBody>
                  <a:tcPr marL="55195" marR="55195" marT="55195" marB="55195">
                    <a:lnL w="12700" cap="flat" cmpd="sng" algn="ctr">
                      <a:solidFill>
                        <a:srgbClr val="80E5A5"/>
                      </a:solidFill>
                      <a:prstDash val="solid"/>
                      <a:round/>
                      <a:headEnd type="none" w="med" len="med"/>
                      <a:tailEnd type="none" w="med" len="med"/>
                    </a:lnL>
                    <a:lnR w="12700" cap="flat" cmpd="sng" algn="ctr">
                      <a:solidFill>
                        <a:srgbClr val="7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b="1">
                          <a:effectLst/>
                        </a:rPr>
                        <a:t>Case 3</a:t>
                      </a:r>
                      <a:endParaRPr lang="en-IN" sz="1600">
                        <a:effectLst/>
                      </a:endParaRPr>
                    </a:p>
                  </a:txBody>
                  <a:tcPr marL="55195" marR="55195" marT="55195" marB="55195">
                    <a:lnL w="12700" cap="flat" cmpd="sng" algn="ctr">
                      <a:solidFill>
                        <a:srgbClr val="70E5A5"/>
                      </a:solidFill>
                      <a:prstDash val="solid"/>
                      <a:round/>
                      <a:headEnd type="none" w="med" len="med"/>
                      <a:tailEnd type="none" w="med" len="med"/>
                    </a:lnL>
                    <a:lnR w="12700" cap="flat" cmpd="sng" algn="ctr">
                      <a:solidFill>
                        <a:srgbClr val="6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b="1">
                          <a:effectLst/>
                        </a:rPr>
                        <a:t>Case 4</a:t>
                      </a:r>
                      <a:endParaRPr lang="en-IN" sz="1600">
                        <a:effectLst/>
                      </a:endParaRPr>
                    </a:p>
                  </a:txBody>
                  <a:tcPr marL="55195" marR="55195" marT="55195" marB="55195">
                    <a:lnL w="12700" cap="flat" cmpd="sng" algn="ctr">
                      <a:solidFill>
                        <a:srgbClr val="60E5A5"/>
                      </a:solidFill>
                      <a:prstDash val="solid"/>
                      <a:round/>
                      <a:headEnd type="none" w="med" len="med"/>
                      <a:tailEnd type="none" w="med" len="med"/>
                    </a:lnL>
                    <a:lnR w="12700" cap="flat" cmpd="sng" algn="ctr">
                      <a:solidFill>
                        <a:srgbClr val="5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b="1">
                          <a:effectLst/>
                        </a:rPr>
                        <a:t>Case 5</a:t>
                      </a:r>
                      <a:endParaRPr lang="en-IN" sz="1600">
                        <a:effectLst/>
                      </a:endParaRPr>
                    </a:p>
                  </a:txBody>
                  <a:tcPr marL="55195" marR="55195" marT="55195" marB="55195">
                    <a:lnL w="12700" cap="flat" cmpd="sng" algn="ctr">
                      <a:solidFill>
                        <a:srgbClr val="50E5A5"/>
                      </a:solidFill>
                      <a:prstDash val="solid"/>
                      <a:round/>
                      <a:headEnd type="none" w="med" len="med"/>
                      <a:tailEnd type="none" w="med" len="med"/>
                    </a:lnL>
                    <a:lnR w="12700" cap="flat" cmpd="sng" algn="ctr">
                      <a:solidFill>
                        <a:srgbClr val="F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b="1">
                          <a:effectLst/>
                        </a:rPr>
                        <a:t>Case 6</a:t>
                      </a:r>
                      <a:endParaRPr lang="en-IN" sz="1600">
                        <a:effectLst/>
                      </a:endParaRPr>
                    </a:p>
                  </a:txBody>
                  <a:tcPr marL="55195" marR="55195" marT="55195" marB="55195">
                    <a:lnL w="12700" cap="flat" cmpd="sng" algn="ctr">
                      <a:solidFill>
                        <a:srgbClr val="F0E5A5"/>
                      </a:solidFill>
                      <a:prstDash val="solid"/>
                      <a:round/>
                      <a:headEnd type="none" w="med" len="med"/>
                      <a:tailEnd type="none" w="med" len="med"/>
                    </a:lnL>
                    <a:lnR w="12700" cap="flat" cmpd="sng" algn="ctr">
                      <a:solidFill>
                        <a:srgbClr val="00E6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b="1">
                          <a:effectLst/>
                        </a:rPr>
                        <a:t>Case 7</a:t>
                      </a:r>
                      <a:endParaRPr lang="en-IN" sz="1600">
                        <a:effectLst/>
                      </a:endParaRPr>
                    </a:p>
                  </a:txBody>
                  <a:tcPr marL="55195" marR="55195" marT="55195" marB="55195">
                    <a:lnL w="12700" cap="flat" cmpd="sng" algn="ctr">
                      <a:solidFill>
                        <a:srgbClr val="00E6A5"/>
                      </a:solidFill>
                      <a:prstDash val="solid"/>
                      <a:round/>
                      <a:headEnd type="none" w="med" len="med"/>
                      <a:tailEnd type="none" w="med" len="med"/>
                    </a:lnL>
                    <a:lnR w="12700" cap="flat" cmpd="sng" algn="ctr">
                      <a:solidFill>
                        <a:srgbClr val="10E6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b="1">
                          <a:effectLst/>
                        </a:rPr>
                        <a:t>Case 8</a:t>
                      </a:r>
                      <a:endParaRPr lang="en-IN" sz="1600">
                        <a:effectLst/>
                      </a:endParaRPr>
                    </a:p>
                  </a:txBody>
                  <a:tcPr marL="55195" marR="55195" marT="55195" marB="55195">
                    <a:lnL w="12700" cap="flat" cmpd="sng" algn="ctr">
                      <a:solidFill>
                        <a:srgbClr val="10E6A5"/>
                      </a:solidFill>
                      <a:prstDash val="solid"/>
                      <a:round/>
                      <a:headEnd type="none" w="med" len="med"/>
                      <a:tailEnd type="none" w="med" len="med"/>
                    </a:lnL>
                    <a:lnR w="12700" cap="flat" cmpd="sng" algn="ctr">
                      <a:solidFill>
                        <a:srgbClr val="3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507791">
                <a:tc>
                  <a:txBody>
                    <a:bodyPr/>
                    <a:lstStyle/>
                    <a:p>
                      <a:pPr algn="l" fontAlgn="t"/>
                      <a:r>
                        <a:rPr lang="en-IN" sz="1600" b="1">
                          <a:effectLst/>
                        </a:rPr>
                        <a:t>Format</a:t>
                      </a:r>
                      <a:endParaRPr lang="en-IN" sz="1600">
                        <a:effectLst/>
                      </a:endParaRPr>
                    </a:p>
                  </a:txBody>
                  <a:tcPr marL="55195" marR="55195" marT="55195" marB="55195">
                    <a:lnL w="12700" cap="flat" cmpd="sng" algn="ctr">
                      <a:solidFill>
                        <a:srgbClr val="20E6A5"/>
                      </a:solidFill>
                      <a:prstDash val="solid"/>
                      <a:round/>
                      <a:headEnd type="none" w="med" len="med"/>
                      <a:tailEnd type="none" w="med" len="med"/>
                    </a:lnL>
                    <a:lnR w="12700" cap="flat" cmpd="sng" algn="ctr">
                      <a:solidFill>
                        <a:srgbClr val="B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.jpg</a:t>
                      </a:r>
                    </a:p>
                  </a:txBody>
                  <a:tcPr marL="55195" marR="55195" marT="55195" marB="55195">
                    <a:lnL w="12700" cap="flat" cmpd="sng" algn="ctr">
                      <a:solidFill>
                        <a:srgbClr val="B0E5A5"/>
                      </a:solidFill>
                      <a:prstDash val="solid"/>
                      <a:round/>
                      <a:headEnd type="none" w="med" len="med"/>
                      <a:tailEnd type="none" w="med" len="med"/>
                    </a:lnL>
                    <a:lnR w="12700" cap="flat" cmpd="sng" algn="ctr">
                      <a:solidFill>
                        <a:srgbClr val="C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.jpg</a:t>
                      </a:r>
                    </a:p>
                  </a:txBody>
                  <a:tcPr marL="55195" marR="55195" marT="55195" marB="55195">
                    <a:lnL w="12700" cap="flat" cmpd="sng" algn="ctr">
                      <a:solidFill>
                        <a:srgbClr val="C0E5A5"/>
                      </a:solidFill>
                      <a:prstDash val="solid"/>
                      <a:round/>
                      <a:headEnd type="none" w="med" len="med"/>
                      <a:tailEnd type="none" w="med" len="med"/>
                    </a:lnL>
                    <a:lnR w="12700" cap="flat" cmpd="sng" algn="ctr">
                      <a:solidFill>
                        <a:srgbClr val="D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.jpg</a:t>
                      </a:r>
                    </a:p>
                  </a:txBody>
                  <a:tcPr marL="55195" marR="55195" marT="55195" marB="55195">
                    <a:lnL w="12700" cap="flat" cmpd="sng" algn="ctr">
                      <a:solidFill>
                        <a:srgbClr val="D0E5A5"/>
                      </a:solidFill>
                      <a:prstDash val="solid"/>
                      <a:round/>
                      <a:headEnd type="none" w="med" len="med"/>
                      <a:tailEnd type="none" w="med" len="med"/>
                    </a:lnL>
                    <a:lnR w="12700" cap="flat" cmpd="sng" algn="ctr">
                      <a:solidFill>
                        <a:srgbClr val="E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.jpg</a:t>
                      </a:r>
                    </a:p>
                  </a:txBody>
                  <a:tcPr marL="55195" marR="55195" marT="55195" marB="55195">
                    <a:lnL w="12700" cap="flat" cmpd="sng" algn="ctr">
                      <a:solidFill>
                        <a:srgbClr val="E0E5A5"/>
                      </a:solidFill>
                      <a:prstDash val="solid"/>
                      <a:round/>
                      <a:headEnd type="none" w="med" len="med"/>
                      <a:tailEnd type="none" w="med" len="med"/>
                    </a:lnL>
                    <a:lnR w="12700" cap="flat" cmpd="sng" algn="ctr">
                      <a:solidFill>
                        <a:srgbClr val="40E3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dirty="0">
                          <a:effectLst/>
                        </a:rPr>
                        <a:t>Not .jpg</a:t>
                      </a:r>
                    </a:p>
                  </a:txBody>
                  <a:tcPr marL="55195" marR="55195" marT="55195" marB="55195">
                    <a:lnL w="12700" cap="flat" cmpd="sng" algn="ctr">
                      <a:solidFill>
                        <a:srgbClr val="40E3A5"/>
                      </a:solidFill>
                      <a:prstDash val="solid"/>
                      <a:round/>
                      <a:headEnd type="none" w="med" len="med"/>
                      <a:tailEnd type="none" w="med" len="med"/>
                    </a:lnL>
                    <a:lnR w="12700" cap="flat" cmpd="sng" algn="ctr">
                      <a:solidFill>
                        <a:srgbClr val="C0E4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Not .jpg</a:t>
                      </a:r>
                    </a:p>
                  </a:txBody>
                  <a:tcPr marL="55195" marR="55195" marT="55195" marB="55195">
                    <a:lnL w="12700" cap="flat" cmpd="sng" algn="ctr">
                      <a:solidFill>
                        <a:srgbClr val="C0E4A5"/>
                      </a:solidFill>
                      <a:prstDash val="solid"/>
                      <a:round/>
                      <a:headEnd type="none" w="med" len="med"/>
                      <a:tailEnd type="none" w="med" len="med"/>
                    </a:lnL>
                    <a:lnR w="12700" cap="flat" cmpd="sng" algn="ctr">
                      <a:solidFill>
                        <a:srgbClr val="A06E8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Not .jpg</a:t>
                      </a:r>
                    </a:p>
                  </a:txBody>
                  <a:tcPr marL="55195" marR="55195" marT="55195" marB="55195">
                    <a:lnL w="12700" cap="flat" cmpd="sng" algn="ctr">
                      <a:solidFill>
                        <a:srgbClr val="A06E82"/>
                      </a:solidFill>
                      <a:prstDash val="solid"/>
                      <a:round/>
                      <a:headEnd type="none" w="med" len="med"/>
                      <a:tailEnd type="none" w="med" len="med"/>
                    </a:lnL>
                    <a:lnR w="12700" cap="flat" cmpd="sng" algn="ctr">
                      <a:solidFill>
                        <a:srgbClr val="B0E4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Not .jpg</a:t>
                      </a:r>
                    </a:p>
                  </a:txBody>
                  <a:tcPr marL="55195" marR="55195" marT="55195" marB="55195">
                    <a:lnL w="12700" cap="flat" cmpd="sng" algn="ctr">
                      <a:solidFill>
                        <a:srgbClr val="B0E4A5"/>
                      </a:solidFill>
                      <a:prstDash val="solid"/>
                      <a:round/>
                      <a:headEnd type="none" w="med" len="med"/>
                      <a:tailEnd type="none" w="med" len="med"/>
                    </a:lnL>
                    <a:lnR w="12700" cap="flat" cmpd="sng" algn="ctr">
                      <a:solidFill>
                        <a:srgbClr val="90E6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706492">
                <a:tc>
                  <a:txBody>
                    <a:bodyPr/>
                    <a:lstStyle/>
                    <a:p>
                      <a:pPr algn="l" fontAlgn="t"/>
                      <a:r>
                        <a:rPr lang="en-IN" sz="1600" b="1">
                          <a:effectLst/>
                        </a:rPr>
                        <a:t>Size</a:t>
                      </a:r>
                      <a:endParaRPr lang="en-IN" sz="1600">
                        <a:effectLst/>
                      </a:endParaRPr>
                    </a:p>
                  </a:txBody>
                  <a:tcPr marL="55195" marR="55195" marT="55195" marB="55195">
                    <a:lnL w="12700" cap="flat" cmpd="sng" algn="ctr">
                      <a:solidFill>
                        <a:srgbClr val="F03E74"/>
                      </a:solidFill>
                      <a:prstDash val="solid"/>
                      <a:round/>
                      <a:headEnd type="none" w="med" len="med"/>
                      <a:tailEnd type="none" w="med" len="med"/>
                    </a:lnL>
                    <a:lnR w="12700" cap="flat" cmpd="sng" algn="ctr">
                      <a:solidFill>
                        <a:srgbClr val="50E3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a:effectLst/>
                        </a:rPr>
                        <a:t>Less than 32kb</a:t>
                      </a:r>
                    </a:p>
                  </a:txBody>
                  <a:tcPr marL="55195" marR="55195" marT="55195" marB="55195">
                    <a:lnL w="12700" cap="flat" cmpd="sng" algn="ctr">
                      <a:solidFill>
                        <a:srgbClr val="50E3A5"/>
                      </a:solidFill>
                      <a:prstDash val="solid"/>
                      <a:round/>
                      <a:headEnd type="none" w="med" len="med"/>
                      <a:tailEnd type="none" w="med" len="med"/>
                    </a:lnL>
                    <a:lnR w="12700" cap="flat" cmpd="sng" algn="ctr">
                      <a:solidFill>
                        <a:srgbClr val="40E3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a:effectLst/>
                        </a:rPr>
                        <a:t>Less than 32kb</a:t>
                      </a:r>
                    </a:p>
                  </a:txBody>
                  <a:tcPr marL="55195" marR="55195" marT="55195" marB="55195">
                    <a:lnL w="12700" cap="flat" cmpd="sng" algn="ctr">
                      <a:solidFill>
                        <a:srgbClr val="40E3A5"/>
                      </a:solidFill>
                      <a:prstDash val="solid"/>
                      <a:round/>
                      <a:headEnd type="none" w="med" len="med"/>
                      <a:tailEnd type="none" w="med" len="med"/>
                    </a:lnL>
                    <a:lnR w="12700" cap="flat" cmpd="sng" algn="ctr">
                      <a:solidFill>
                        <a:srgbClr val="003F74"/>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a:effectLst/>
                        </a:rPr>
                        <a:t>&gt;= 32kb</a:t>
                      </a:r>
                    </a:p>
                  </a:txBody>
                  <a:tcPr marL="55195" marR="55195" marT="55195" marB="55195">
                    <a:lnL w="12700" cap="flat" cmpd="sng" algn="ctr">
                      <a:solidFill>
                        <a:srgbClr val="003F74"/>
                      </a:solidFill>
                      <a:prstDash val="solid"/>
                      <a:round/>
                      <a:headEnd type="none" w="med" len="med"/>
                      <a:tailEnd type="none" w="med" len="med"/>
                    </a:lnL>
                    <a:lnR w="12700" cap="flat" cmpd="sng" algn="ctr">
                      <a:solidFill>
                        <a:srgbClr val="A06E82"/>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a:effectLst/>
                        </a:rPr>
                        <a:t>&gt;= 32kb</a:t>
                      </a:r>
                    </a:p>
                  </a:txBody>
                  <a:tcPr marL="55195" marR="55195" marT="55195" marB="55195">
                    <a:lnL w="12700" cap="flat" cmpd="sng" algn="ctr">
                      <a:solidFill>
                        <a:srgbClr val="A06E82"/>
                      </a:solidFill>
                      <a:prstDash val="solid"/>
                      <a:round/>
                      <a:headEnd type="none" w="med" len="med"/>
                      <a:tailEnd type="none" w="med" len="med"/>
                    </a:lnL>
                    <a:lnR w="12700" cap="flat" cmpd="sng" algn="ctr">
                      <a:solidFill>
                        <a:srgbClr val="B0E4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a:effectLst/>
                        </a:rPr>
                        <a:t>Less than 32kb</a:t>
                      </a:r>
                    </a:p>
                  </a:txBody>
                  <a:tcPr marL="55195" marR="55195" marT="55195" marB="55195">
                    <a:lnL w="12700" cap="flat" cmpd="sng" algn="ctr">
                      <a:solidFill>
                        <a:srgbClr val="B0E4A5"/>
                      </a:solidFill>
                      <a:prstDash val="solid"/>
                      <a:round/>
                      <a:headEnd type="none" w="med" len="med"/>
                      <a:tailEnd type="none" w="med" len="med"/>
                    </a:lnL>
                    <a:lnR w="12700" cap="flat" cmpd="sng" algn="ctr">
                      <a:solidFill>
                        <a:srgbClr val="B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a:effectLst/>
                        </a:rPr>
                        <a:t>Less than 32kb</a:t>
                      </a:r>
                    </a:p>
                  </a:txBody>
                  <a:tcPr marL="55195" marR="55195" marT="55195" marB="55195">
                    <a:lnL w="12700" cap="flat" cmpd="sng" algn="ctr">
                      <a:solidFill>
                        <a:srgbClr val="B0E5A5"/>
                      </a:solidFill>
                      <a:prstDash val="solid"/>
                      <a:round/>
                      <a:headEnd type="none" w="med" len="med"/>
                      <a:tailEnd type="none" w="med" len="med"/>
                    </a:lnL>
                    <a:lnR w="12700" cap="flat" cmpd="sng" algn="ctr">
                      <a:solidFill>
                        <a:srgbClr val="50E3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a:effectLst/>
                        </a:rPr>
                        <a:t>&gt;= 32kb</a:t>
                      </a:r>
                    </a:p>
                  </a:txBody>
                  <a:tcPr marL="55195" marR="55195" marT="55195" marB="55195">
                    <a:lnL w="12700" cap="flat" cmpd="sng" algn="ctr">
                      <a:solidFill>
                        <a:srgbClr val="50E3A5"/>
                      </a:solidFill>
                      <a:prstDash val="solid"/>
                      <a:round/>
                      <a:headEnd type="none" w="med" len="med"/>
                      <a:tailEnd type="none" w="med" len="med"/>
                    </a:lnL>
                    <a:lnR w="12700" cap="flat" cmpd="sng" algn="ctr">
                      <a:solidFill>
                        <a:srgbClr val="40E3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1600">
                          <a:effectLst/>
                        </a:rPr>
                        <a:t>&gt;= 32kb</a:t>
                      </a:r>
                    </a:p>
                  </a:txBody>
                  <a:tcPr marL="55195" marR="55195" marT="55195" marB="55195">
                    <a:lnL w="12700" cap="flat" cmpd="sng" algn="ctr">
                      <a:solidFill>
                        <a:srgbClr val="40E3A5"/>
                      </a:solidFill>
                      <a:prstDash val="solid"/>
                      <a:round/>
                      <a:headEnd type="none" w="med" len="med"/>
                      <a:tailEnd type="none" w="med" len="med"/>
                    </a:lnL>
                    <a:lnR w="12700" cap="flat" cmpd="sng" algn="ctr">
                      <a:solidFill>
                        <a:srgbClr val="90E6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706492">
                <a:tc>
                  <a:txBody>
                    <a:bodyPr/>
                    <a:lstStyle/>
                    <a:p>
                      <a:pPr algn="l" fontAlgn="t"/>
                      <a:r>
                        <a:rPr lang="en-IN" sz="1600" b="1">
                          <a:effectLst/>
                        </a:rPr>
                        <a:t>resolution</a:t>
                      </a:r>
                      <a:endParaRPr lang="en-IN" sz="1600">
                        <a:effectLst/>
                      </a:endParaRPr>
                    </a:p>
                  </a:txBody>
                  <a:tcPr marL="55195" marR="55195" marT="55195" marB="55195">
                    <a:lnL w="12700" cap="flat" cmpd="sng" algn="ctr">
                      <a:solidFill>
                        <a:srgbClr val="80E6A5"/>
                      </a:solidFill>
                      <a:prstDash val="solid"/>
                      <a:round/>
                      <a:headEnd type="none" w="med" len="med"/>
                      <a:tailEnd type="none" w="med" len="med"/>
                    </a:lnL>
                    <a:lnR w="12700" cap="flat" cmpd="sng" algn="ctr">
                      <a:solidFill>
                        <a:srgbClr val="E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137*177</a:t>
                      </a:r>
                    </a:p>
                  </a:txBody>
                  <a:tcPr marL="55195" marR="55195" marT="55195" marB="55195">
                    <a:lnL w="12700" cap="flat" cmpd="sng" algn="ctr">
                      <a:solidFill>
                        <a:srgbClr val="E0E5A5"/>
                      </a:solidFill>
                      <a:prstDash val="solid"/>
                      <a:round/>
                      <a:headEnd type="none" w="med" len="med"/>
                      <a:tailEnd type="none" w="med" len="med"/>
                    </a:lnL>
                    <a:lnR w="12700" cap="flat" cmpd="sng" algn="ctr">
                      <a:solidFill>
                        <a:srgbClr val="B0E4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Not 137*177</a:t>
                      </a:r>
                    </a:p>
                  </a:txBody>
                  <a:tcPr marL="55195" marR="55195" marT="55195" marB="55195">
                    <a:lnL w="12700" cap="flat" cmpd="sng" algn="ctr">
                      <a:solidFill>
                        <a:srgbClr val="B0E4A5"/>
                      </a:solidFill>
                      <a:prstDash val="solid"/>
                      <a:round/>
                      <a:headEnd type="none" w="med" len="med"/>
                      <a:tailEnd type="none" w="med" len="med"/>
                    </a:lnL>
                    <a:lnR w="12700" cap="flat" cmpd="sng" algn="ctr">
                      <a:solidFill>
                        <a:srgbClr val="4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137*177</a:t>
                      </a:r>
                    </a:p>
                  </a:txBody>
                  <a:tcPr marL="55195" marR="55195" marT="55195" marB="55195">
                    <a:lnL w="12700" cap="flat" cmpd="sng" algn="ctr">
                      <a:solidFill>
                        <a:srgbClr val="40E5A5"/>
                      </a:solidFill>
                      <a:prstDash val="solid"/>
                      <a:round/>
                      <a:headEnd type="none" w="med" len="med"/>
                      <a:tailEnd type="none" w="med" len="med"/>
                    </a:lnL>
                    <a:lnR w="12700" cap="flat" cmpd="sng" algn="ctr">
                      <a:solidFill>
                        <a:srgbClr val="C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Not 137*177</a:t>
                      </a:r>
                    </a:p>
                  </a:txBody>
                  <a:tcPr marL="55195" marR="55195" marT="55195" marB="55195">
                    <a:lnL w="12700" cap="flat" cmpd="sng" algn="ctr">
                      <a:solidFill>
                        <a:srgbClr val="C0E5A5"/>
                      </a:solidFill>
                      <a:prstDash val="solid"/>
                      <a:round/>
                      <a:headEnd type="none" w="med" len="med"/>
                      <a:tailEnd type="none" w="med" len="med"/>
                    </a:lnL>
                    <a:lnR w="12700" cap="flat" cmpd="sng" algn="ctr">
                      <a:solidFill>
                        <a:srgbClr val="003F74"/>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137*177</a:t>
                      </a:r>
                    </a:p>
                  </a:txBody>
                  <a:tcPr marL="55195" marR="55195" marT="55195" marB="55195">
                    <a:lnL w="12700" cap="flat" cmpd="sng" algn="ctr">
                      <a:solidFill>
                        <a:srgbClr val="003F74"/>
                      </a:solidFill>
                      <a:prstDash val="solid"/>
                      <a:round/>
                      <a:headEnd type="none" w="med" len="med"/>
                      <a:tailEnd type="none" w="med" len="med"/>
                    </a:lnL>
                    <a:lnR w="12700" cap="flat" cmpd="sng" algn="ctr">
                      <a:solidFill>
                        <a:srgbClr val="403E74"/>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Not 137*177</a:t>
                      </a:r>
                    </a:p>
                  </a:txBody>
                  <a:tcPr marL="55195" marR="55195" marT="55195" marB="55195">
                    <a:lnL w="12700" cap="flat" cmpd="sng" algn="ctr">
                      <a:solidFill>
                        <a:srgbClr val="403E74"/>
                      </a:solidFill>
                      <a:prstDash val="solid"/>
                      <a:round/>
                      <a:headEnd type="none" w="med" len="med"/>
                      <a:tailEnd type="none" w="med" len="med"/>
                    </a:lnL>
                    <a:lnR w="12700" cap="flat" cmpd="sng" algn="ctr">
                      <a:solidFill>
                        <a:srgbClr val="1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137*177</a:t>
                      </a:r>
                    </a:p>
                  </a:txBody>
                  <a:tcPr marL="55195" marR="55195" marT="55195" marB="55195">
                    <a:lnL w="12700" cap="flat" cmpd="sng" algn="ctr">
                      <a:solidFill>
                        <a:srgbClr val="10E5A5"/>
                      </a:solidFill>
                      <a:prstDash val="solid"/>
                      <a:round/>
                      <a:headEnd type="none" w="med" len="med"/>
                      <a:tailEnd type="none" w="med" len="med"/>
                    </a:lnL>
                    <a:lnR w="12700" cap="flat" cmpd="sng" algn="ctr">
                      <a:solidFill>
                        <a:srgbClr val="B0E4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600">
                          <a:effectLst/>
                        </a:rPr>
                        <a:t>Not 137*177</a:t>
                      </a:r>
                    </a:p>
                  </a:txBody>
                  <a:tcPr marL="55195" marR="55195" marT="55195" marB="55195">
                    <a:lnL w="12700" cap="flat" cmpd="sng" algn="ctr">
                      <a:solidFill>
                        <a:srgbClr val="B0E4A5"/>
                      </a:solidFill>
                      <a:prstDash val="solid"/>
                      <a:round/>
                      <a:headEnd type="none" w="med" len="med"/>
                      <a:tailEnd type="none" w="med" len="med"/>
                    </a:lnL>
                    <a:lnR w="12700" cap="flat" cmpd="sng" algn="ctr">
                      <a:solidFill>
                        <a:srgbClr val="90E6A5"/>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097397">
                <a:tc>
                  <a:txBody>
                    <a:bodyPr/>
                    <a:lstStyle/>
                    <a:p>
                      <a:pPr algn="l" fontAlgn="t"/>
                      <a:r>
                        <a:rPr lang="en-IN" sz="1600" b="1">
                          <a:effectLst/>
                        </a:rPr>
                        <a:t>Output</a:t>
                      </a:r>
                      <a:endParaRPr lang="en-IN" sz="1600">
                        <a:effectLst/>
                      </a:endParaRPr>
                    </a:p>
                  </a:txBody>
                  <a:tcPr marL="55195" marR="55195" marT="55195" marB="55195">
                    <a:lnL w="12700" cap="flat" cmpd="sng" algn="ctr">
                      <a:solidFill>
                        <a:srgbClr val="C0E4A5"/>
                      </a:solidFill>
                      <a:prstDash val="solid"/>
                      <a:round/>
                      <a:headEnd type="none" w="med" len="med"/>
                      <a:tailEnd type="none" w="med" len="med"/>
                    </a:lnL>
                    <a:lnR w="12700" cap="flat" cmpd="sng" algn="ctr">
                      <a:solidFill>
                        <a:srgbClr val="60E3A5"/>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E0E5A5"/>
                      </a:solidFill>
                      <a:prstDash val="solid"/>
                      <a:round/>
                      <a:headEnd type="none" w="med" len="med"/>
                      <a:tailEnd type="none" w="med" len="med"/>
                    </a:lnB>
                    <a:solidFill>
                      <a:srgbClr val="F9F9F9"/>
                    </a:solidFill>
                  </a:tcPr>
                </a:tc>
                <a:tc>
                  <a:txBody>
                    <a:bodyPr/>
                    <a:lstStyle/>
                    <a:p>
                      <a:pPr algn="l" fontAlgn="t"/>
                      <a:r>
                        <a:rPr lang="en-IN" sz="1600">
                          <a:effectLst/>
                        </a:rPr>
                        <a:t>Photo uploaded</a:t>
                      </a:r>
                    </a:p>
                  </a:txBody>
                  <a:tcPr marL="55195" marR="55195" marT="55195" marB="55195">
                    <a:lnL w="12700" cap="flat" cmpd="sng" algn="ctr">
                      <a:solidFill>
                        <a:srgbClr val="60E3A5"/>
                      </a:solidFill>
                      <a:prstDash val="solid"/>
                      <a:round/>
                      <a:headEnd type="none" w="med" len="med"/>
                      <a:tailEnd type="none" w="med" len="med"/>
                    </a:lnL>
                    <a:lnR w="12700" cap="flat" cmpd="sng" algn="ctr">
                      <a:solidFill>
                        <a:srgbClr val="80E6A5"/>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A06E82"/>
                      </a:solidFill>
                      <a:prstDash val="solid"/>
                      <a:round/>
                      <a:headEnd type="none" w="med" len="med"/>
                      <a:tailEnd type="none" w="med" len="med"/>
                    </a:lnB>
                    <a:solidFill>
                      <a:srgbClr val="F9F9F9"/>
                    </a:solidFill>
                  </a:tcPr>
                </a:tc>
                <a:tc>
                  <a:txBody>
                    <a:bodyPr/>
                    <a:lstStyle/>
                    <a:p>
                      <a:pPr algn="l" fontAlgn="t"/>
                      <a:r>
                        <a:rPr lang="en-IN" sz="1600">
                          <a:effectLst/>
                        </a:rPr>
                        <a:t>Error message resolution mismatch</a:t>
                      </a:r>
                    </a:p>
                  </a:txBody>
                  <a:tcPr marL="55195" marR="55195" marT="55195" marB="55195">
                    <a:lnL w="12700" cap="flat" cmpd="sng" algn="ctr">
                      <a:solidFill>
                        <a:srgbClr val="80E6A5"/>
                      </a:solidFill>
                      <a:prstDash val="solid"/>
                      <a:round/>
                      <a:headEnd type="none" w="med" len="med"/>
                      <a:tailEnd type="none" w="med" len="med"/>
                    </a:lnL>
                    <a:lnR w="12700" cap="flat" cmpd="sng" algn="ctr">
                      <a:solidFill>
                        <a:srgbClr val="40E6A5"/>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40E5A5"/>
                      </a:solidFill>
                      <a:prstDash val="solid"/>
                      <a:round/>
                      <a:headEnd type="none" w="med" len="med"/>
                      <a:tailEnd type="none" w="med" len="med"/>
                    </a:lnB>
                    <a:solidFill>
                      <a:srgbClr val="F9F9F9"/>
                    </a:solidFill>
                  </a:tcPr>
                </a:tc>
                <a:tc>
                  <a:txBody>
                    <a:bodyPr/>
                    <a:lstStyle/>
                    <a:p>
                      <a:pPr algn="l" fontAlgn="t"/>
                      <a:r>
                        <a:rPr lang="en-IN" sz="1600">
                          <a:effectLst/>
                        </a:rPr>
                        <a:t>Error message size mismatch</a:t>
                      </a:r>
                    </a:p>
                  </a:txBody>
                  <a:tcPr marL="55195" marR="55195" marT="55195" marB="55195">
                    <a:lnL w="12700" cap="flat" cmpd="sng" algn="ctr">
                      <a:solidFill>
                        <a:srgbClr val="40E6A5"/>
                      </a:solidFill>
                      <a:prstDash val="solid"/>
                      <a:round/>
                      <a:headEnd type="none" w="med" len="med"/>
                      <a:tailEnd type="none" w="med" len="med"/>
                    </a:lnL>
                    <a:lnR w="12700" cap="flat" cmpd="sng" algn="ctr">
                      <a:solidFill>
                        <a:srgbClr val="A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B0E5A5"/>
                      </a:solidFill>
                      <a:prstDash val="solid"/>
                      <a:round/>
                      <a:headEnd type="none" w="med" len="med"/>
                      <a:tailEnd type="none" w="med" len="med"/>
                    </a:lnB>
                    <a:solidFill>
                      <a:srgbClr val="F9F9F9"/>
                    </a:solidFill>
                  </a:tcPr>
                </a:tc>
                <a:tc>
                  <a:txBody>
                    <a:bodyPr/>
                    <a:lstStyle/>
                    <a:p>
                      <a:pPr algn="l" fontAlgn="t"/>
                      <a:r>
                        <a:rPr lang="en-US" sz="1600">
                          <a:effectLst/>
                        </a:rPr>
                        <a:t>Error message size and resolution mismatch</a:t>
                      </a:r>
                    </a:p>
                  </a:txBody>
                  <a:tcPr marL="55195" marR="55195" marT="55195" marB="55195">
                    <a:lnL w="12700" cap="flat" cmpd="sng" algn="ctr">
                      <a:solidFill>
                        <a:srgbClr val="A0E5A5"/>
                      </a:solidFill>
                      <a:prstDash val="solid"/>
                      <a:round/>
                      <a:headEnd type="none" w="med" len="med"/>
                      <a:tailEnd type="none" w="med" len="med"/>
                    </a:lnL>
                    <a:lnR w="12700" cap="flat" cmpd="sng" algn="ctr">
                      <a:solidFill>
                        <a:srgbClr val="B0E4A5"/>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003F74"/>
                      </a:solidFill>
                      <a:prstDash val="solid"/>
                      <a:round/>
                      <a:headEnd type="none" w="med" len="med"/>
                      <a:tailEnd type="none" w="med" len="med"/>
                    </a:lnB>
                    <a:solidFill>
                      <a:srgbClr val="F9F9F9"/>
                    </a:solidFill>
                  </a:tcPr>
                </a:tc>
                <a:tc>
                  <a:txBody>
                    <a:bodyPr/>
                    <a:lstStyle/>
                    <a:p>
                      <a:pPr algn="l" fontAlgn="t"/>
                      <a:r>
                        <a:rPr lang="da-DK" sz="1600">
                          <a:effectLst/>
                        </a:rPr>
                        <a:t>Error message for format mismatch</a:t>
                      </a:r>
                    </a:p>
                  </a:txBody>
                  <a:tcPr marL="55195" marR="55195" marT="55195" marB="55195">
                    <a:lnL w="12700" cap="flat" cmpd="sng" algn="ctr">
                      <a:solidFill>
                        <a:srgbClr val="B0E4A5"/>
                      </a:solidFill>
                      <a:prstDash val="solid"/>
                      <a:round/>
                      <a:headEnd type="none" w="med" len="med"/>
                      <a:tailEnd type="none" w="med" len="med"/>
                    </a:lnL>
                    <a:lnR w="12700" cap="flat" cmpd="sng" algn="ctr">
                      <a:solidFill>
                        <a:srgbClr val="E0E5A5"/>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90E5A5"/>
                      </a:solidFill>
                      <a:prstDash val="solid"/>
                      <a:round/>
                      <a:headEnd type="none" w="med" len="med"/>
                      <a:tailEnd type="none" w="med" len="med"/>
                    </a:lnB>
                    <a:solidFill>
                      <a:srgbClr val="F9F9F9"/>
                    </a:solidFill>
                  </a:tcPr>
                </a:tc>
                <a:tc>
                  <a:txBody>
                    <a:bodyPr/>
                    <a:lstStyle/>
                    <a:p>
                      <a:pPr algn="l" fontAlgn="t"/>
                      <a:r>
                        <a:rPr lang="en-US" sz="1600">
                          <a:effectLst/>
                        </a:rPr>
                        <a:t>Error message format and resolution mismatch</a:t>
                      </a:r>
                    </a:p>
                  </a:txBody>
                  <a:tcPr marL="55195" marR="55195" marT="55195" marB="55195">
                    <a:lnL w="12700" cap="flat" cmpd="sng" algn="ctr">
                      <a:solidFill>
                        <a:srgbClr val="E0E5A5"/>
                      </a:solidFill>
                      <a:prstDash val="solid"/>
                      <a:round/>
                      <a:headEnd type="none" w="med" len="med"/>
                      <a:tailEnd type="none" w="med" len="med"/>
                    </a:lnL>
                    <a:lnR w="12700" cap="flat" cmpd="sng" algn="ctr">
                      <a:solidFill>
                        <a:srgbClr val="60E3A5"/>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A06E82"/>
                      </a:solidFill>
                      <a:prstDash val="solid"/>
                      <a:round/>
                      <a:headEnd type="none" w="med" len="med"/>
                      <a:tailEnd type="none" w="med" len="med"/>
                    </a:lnB>
                    <a:solidFill>
                      <a:srgbClr val="F9F9F9"/>
                    </a:solidFill>
                  </a:tcPr>
                </a:tc>
                <a:tc>
                  <a:txBody>
                    <a:bodyPr/>
                    <a:lstStyle/>
                    <a:p>
                      <a:pPr algn="l" fontAlgn="t"/>
                      <a:r>
                        <a:rPr lang="en-US" sz="1600">
                          <a:effectLst/>
                        </a:rPr>
                        <a:t>Error message for format and size mismatch</a:t>
                      </a:r>
                    </a:p>
                  </a:txBody>
                  <a:tcPr marL="55195" marR="55195" marT="55195" marB="55195">
                    <a:lnL w="12700" cap="flat" cmpd="sng" algn="ctr">
                      <a:solidFill>
                        <a:srgbClr val="60E3A5"/>
                      </a:solidFill>
                      <a:prstDash val="solid"/>
                      <a:round/>
                      <a:headEnd type="none" w="med" len="med"/>
                      <a:tailEnd type="none" w="med" len="med"/>
                    </a:lnL>
                    <a:lnR w="12700" cap="flat" cmpd="sng" algn="ctr">
                      <a:solidFill>
                        <a:srgbClr val="80E6A5"/>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40E5A5"/>
                      </a:solidFill>
                      <a:prstDash val="solid"/>
                      <a:round/>
                      <a:headEnd type="none" w="med" len="med"/>
                      <a:tailEnd type="none" w="med" len="med"/>
                    </a:lnB>
                    <a:solidFill>
                      <a:srgbClr val="F9F9F9"/>
                    </a:solidFill>
                  </a:tcPr>
                </a:tc>
                <a:tc>
                  <a:txBody>
                    <a:bodyPr/>
                    <a:lstStyle/>
                    <a:p>
                      <a:pPr algn="l" fontAlgn="t"/>
                      <a:r>
                        <a:rPr lang="en-US" sz="1600" dirty="0">
                          <a:effectLst/>
                        </a:rPr>
                        <a:t>Error message for format, size, and resolution mismatch</a:t>
                      </a:r>
                    </a:p>
                  </a:txBody>
                  <a:tcPr marL="55195" marR="55195" marT="55195" marB="55195">
                    <a:lnL w="12700" cap="flat" cmpd="sng" algn="ctr">
                      <a:solidFill>
                        <a:srgbClr val="80E6A5"/>
                      </a:solidFill>
                      <a:prstDash val="solid"/>
                      <a:round/>
                      <a:headEnd type="none" w="med" len="med"/>
                      <a:tailEnd type="none" w="med" len="med"/>
                    </a:lnL>
                    <a:lnR w="12700" cap="flat" cmpd="sng" algn="ctr">
                      <a:solidFill>
                        <a:srgbClr val="90E6A5"/>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solidFill>
                        <a:srgbClr val="B0E5A5"/>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20330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Decision Table Testing</a:t>
            </a:r>
            <a:br>
              <a:rPr lang="en-US" b="1" dirty="0"/>
            </a:br>
            <a:endParaRPr lang="en-IN" dirty="0"/>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pPr algn="just"/>
            <a:r>
              <a:rPr lang="en-US" dirty="0"/>
              <a:t>When the system behavior is different for different input and not same for a range of inputs, both equivalent partitioning, and boundary value analysis won't help, but decision table can be used.</a:t>
            </a:r>
          </a:p>
          <a:p>
            <a:pPr algn="just"/>
            <a:r>
              <a:rPr lang="en-US" dirty="0"/>
              <a:t>The representation is simple so that it can be easily interpreted and is used for development and business as well.</a:t>
            </a:r>
          </a:p>
          <a:p>
            <a:pPr algn="just"/>
            <a:r>
              <a:rPr lang="en-US" dirty="0"/>
              <a:t>This table will help to make effective combinations and can ensure a better coverage for testing</a:t>
            </a:r>
          </a:p>
          <a:p>
            <a:pPr algn="just"/>
            <a:r>
              <a:rPr lang="en-US" dirty="0"/>
              <a:t>Any complex business conditions can be easily turned into decision tables</a:t>
            </a:r>
          </a:p>
          <a:p>
            <a:pPr algn="just"/>
            <a:r>
              <a:rPr lang="en-US" dirty="0"/>
              <a:t>In a case we are going for 100% coverage typically when the input combinations are low, this technique can ensure the coverage.</a:t>
            </a:r>
          </a:p>
          <a:p>
            <a:pPr algn="just"/>
            <a:endParaRPr lang="en-IN" dirty="0"/>
          </a:p>
        </p:txBody>
      </p:sp>
    </p:spTree>
    <p:extLst>
      <p:ext uri="{BB962C8B-B14F-4D97-AF65-F5344CB8AC3E}">
        <p14:creationId xmlns:p14="http://schemas.microsoft.com/office/powerpoint/2010/main" val="4238338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760</Words>
  <Application>Microsoft Office PowerPoint</Application>
  <PresentationFormat>On-screen Show (4:3)</PresentationFormat>
  <Paragraphs>111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Unit III – Chapter 4</vt:lpstr>
      <vt:lpstr>What is Decision Table Testing?</vt:lpstr>
      <vt:lpstr>Example 1: How to make Decision Base Table for Login Screen </vt:lpstr>
      <vt:lpstr>PowerPoint Presentation</vt:lpstr>
      <vt:lpstr>PowerPoint Presentation</vt:lpstr>
      <vt:lpstr>PowerPoint Presentation</vt:lpstr>
      <vt:lpstr>Example 2: How to make Decision Table for Upload Screen </vt:lpstr>
      <vt:lpstr>PowerPoint Presentation</vt:lpstr>
      <vt:lpstr>Advantages of Decision Table Testing </vt:lpstr>
      <vt:lpstr>Disadvantages of Decision Table Testing</vt:lpstr>
      <vt:lpstr>What is Cause-Effect Graph?</vt:lpstr>
      <vt:lpstr>Cause Effect - Flow Diagram </vt:lpstr>
      <vt:lpstr>Circumstances - under which Cause-Effect Diagram used</vt:lpstr>
      <vt:lpstr>Steps for generation of test cases</vt:lpstr>
      <vt:lpstr>Benefits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 – Chapter 4</dc:title>
  <dc:creator>Vinay</dc:creator>
  <cp:lastModifiedBy>Admin-5itlab</cp:lastModifiedBy>
  <cp:revision>16</cp:revision>
  <dcterms:created xsi:type="dcterms:W3CDTF">2019-02-05T13:47:55Z</dcterms:created>
  <dcterms:modified xsi:type="dcterms:W3CDTF">2019-02-09T03:18:17Z</dcterms:modified>
</cp:coreProperties>
</file>