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2"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17925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87872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192819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188848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239879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98947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5696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229982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386505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1841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04D34-8852-4AEB-A238-BB22F41184EF}" type="datetimeFigureOut">
              <a:rPr lang="en-IN" smtClean="0"/>
              <a:pPr/>
              <a:t>21-12-2018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266055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04D34-8852-4AEB-A238-BB22F41184EF}" type="datetimeFigureOut">
              <a:rPr lang="en-IN" smtClean="0"/>
              <a:pPr/>
              <a:t>21-12-2018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6E055-E00E-4D3A-B080-372A7F1AB2E3}" type="slidenum">
              <a:rPr lang="en-IN" smtClean="0"/>
              <a:pPr/>
              <a:t>‹#›</a:t>
            </a:fld>
            <a:endParaRPr lang="en-IN"/>
          </a:p>
        </p:txBody>
      </p:sp>
    </p:spTree>
    <p:extLst>
      <p:ext uri="{BB962C8B-B14F-4D97-AF65-F5344CB8AC3E}">
        <p14:creationId xmlns="" xmlns:p14="http://schemas.microsoft.com/office/powerpoint/2010/main" val="322603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III – </a:t>
            </a:r>
            <a:r>
              <a:rPr lang="en-IN" smtClean="0"/>
              <a:t>Chapter </a:t>
            </a:r>
            <a:r>
              <a:rPr lang="en-IN" smtClean="0"/>
              <a:t>3</a:t>
            </a:r>
            <a:endParaRPr lang="en-IN" dirty="0"/>
          </a:p>
        </p:txBody>
      </p:sp>
      <p:sp>
        <p:nvSpPr>
          <p:cNvPr id="3" name="Subtitle 2"/>
          <p:cNvSpPr>
            <a:spLocks noGrp="1"/>
          </p:cNvSpPr>
          <p:nvPr>
            <p:ph type="subTitle" idx="1"/>
          </p:nvPr>
        </p:nvSpPr>
        <p:spPr/>
        <p:txBody>
          <a:bodyPr>
            <a:normAutofit/>
          </a:bodyPr>
          <a:lstStyle/>
          <a:p>
            <a:r>
              <a:rPr lang="en-IN" sz="6000" b="1" dirty="0" smtClean="0">
                <a:solidFill>
                  <a:srgbClr val="FF0000"/>
                </a:solidFill>
              </a:rPr>
              <a:t>Path Testing</a:t>
            </a:r>
            <a:endParaRPr lang="en-IN" sz="6000" b="1" dirty="0">
              <a:solidFill>
                <a:srgbClr val="FF0000"/>
              </a:solidFill>
            </a:endParaRPr>
          </a:p>
        </p:txBody>
      </p:sp>
    </p:spTree>
    <p:extLst>
      <p:ext uri="{BB962C8B-B14F-4D97-AF65-F5344CB8AC3E}">
        <p14:creationId xmlns="" xmlns:p14="http://schemas.microsoft.com/office/powerpoint/2010/main" val="1610626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5) To indicate a </a:t>
            </a:r>
            <a:r>
              <a:rPr lang="en-US" b="1" dirty="0" smtClean="0"/>
              <a:t>SWITCH Statement</a:t>
            </a:r>
            <a:r>
              <a:rPr lang="en-US" b="1" dirty="0"/>
              <a:t>:</a:t>
            </a:r>
            <a:endParaRPr lang="en-IN" dirty="0"/>
          </a:p>
        </p:txBody>
      </p:sp>
      <p:pic>
        <p:nvPicPr>
          <p:cNvPr id="6146" name="Picture 2" descr="SWITCH Statement"/>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11760" y="2424724"/>
            <a:ext cx="3456384" cy="30055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06334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6) To indicate a Post Test </a:t>
            </a:r>
            <a:r>
              <a:rPr lang="en-US" b="1" dirty="0" smtClean="0"/>
              <a:t>FOR Loop</a:t>
            </a:r>
            <a:r>
              <a:rPr lang="en-US" b="1" dirty="0"/>
              <a:t>:</a:t>
            </a:r>
            <a:endParaRPr lang="en-IN" dirty="0"/>
          </a:p>
        </p:txBody>
      </p:sp>
      <p:pic>
        <p:nvPicPr>
          <p:cNvPr id="7170" name="Picture 2" descr="Post Test ï¿½FORï¿½ Loop"/>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347864" y="2276871"/>
            <a:ext cx="1512168" cy="39064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20645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7) To indicate Pre Test </a:t>
            </a:r>
            <a:r>
              <a:rPr lang="en-US" b="1" dirty="0" smtClean="0"/>
              <a:t>FOR Loop</a:t>
            </a:r>
            <a:r>
              <a:rPr lang="en-US" b="1" dirty="0"/>
              <a:t>:</a:t>
            </a:r>
            <a:endParaRPr lang="en-IN" dirty="0"/>
          </a:p>
        </p:txBody>
      </p:sp>
      <p:pic>
        <p:nvPicPr>
          <p:cNvPr id="8194" name="Picture 2" descr=" Pre Test ï¿½FORï¿½ Loop:"/>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55776" y="2492896"/>
            <a:ext cx="2232248" cy="34742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71942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9218" name="Picture 2" descr="Related imag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3" y="0"/>
            <a:ext cx="9144000" cy="68580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765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DD-Path</a:t>
            </a:r>
            <a:endParaRPr lang="en-IN" dirty="0"/>
          </a:p>
        </p:txBody>
      </p:sp>
      <p:sp>
        <p:nvSpPr>
          <p:cNvPr id="3" name="Content Placeholder 2"/>
          <p:cNvSpPr>
            <a:spLocks noGrp="1"/>
          </p:cNvSpPr>
          <p:nvPr>
            <p:ph idx="1"/>
          </p:nvPr>
        </p:nvSpPr>
        <p:spPr>
          <a:xfrm>
            <a:off x="323528" y="1600200"/>
            <a:ext cx="8568952" cy="4525963"/>
          </a:xfrm>
        </p:spPr>
        <p:txBody>
          <a:bodyPr/>
          <a:lstStyle/>
          <a:p>
            <a:pPr algn="just"/>
            <a:r>
              <a:rPr lang="en-US" dirty="0" smtClean="0"/>
              <a:t>A decision-to-decision path (DD-Path) is a path chain in a program graph such that:</a:t>
            </a:r>
          </a:p>
          <a:p>
            <a:pPr algn="just"/>
            <a:r>
              <a:rPr lang="en-US" dirty="0" smtClean="0"/>
              <a:t>Initial and terminal nodes are distinct </a:t>
            </a:r>
          </a:p>
          <a:p>
            <a:pPr algn="just"/>
            <a:r>
              <a:rPr lang="en-US" dirty="0" smtClean="0"/>
              <a:t>Every interior node has </a:t>
            </a:r>
            <a:r>
              <a:rPr lang="en-US" dirty="0" err="1" smtClean="0"/>
              <a:t>indeg</a:t>
            </a:r>
            <a:r>
              <a:rPr lang="en-US" dirty="0" smtClean="0"/>
              <a:t> =1 and </a:t>
            </a:r>
            <a:r>
              <a:rPr lang="en-US" dirty="0" err="1" smtClean="0"/>
              <a:t>outdeg</a:t>
            </a:r>
            <a:r>
              <a:rPr lang="en-US" dirty="0" smtClean="0"/>
              <a:t> = 1 </a:t>
            </a:r>
          </a:p>
          <a:p>
            <a:pPr algn="just"/>
            <a:r>
              <a:rPr lang="en-US" dirty="0" smtClean="0"/>
              <a:t>The initial node is 2-connected to every other node in the path.</a:t>
            </a:r>
          </a:p>
        </p:txBody>
      </p:sp>
    </p:spTree>
    <p:extLst>
      <p:ext uri="{BB962C8B-B14F-4D97-AF65-F5344CB8AC3E}">
        <p14:creationId xmlns="" xmlns:p14="http://schemas.microsoft.com/office/powerpoint/2010/main" val="10449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4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5" y="2348880"/>
            <a:ext cx="8533785" cy="15121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37722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US" dirty="0" smtClean="0"/>
              <a:t>A decision-to-decision path (DD-Path) is a chain in a program graph such that: </a:t>
            </a:r>
            <a:endParaRPr lang="en-IN" dirty="0" smtClean="0"/>
          </a:p>
          <a:p>
            <a:pPr algn="just"/>
            <a:r>
              <a:rPr lang="en-US" dirty="0" smtClean="0"/>
              <a:t>Case 1: consists of a single node with </a:t>
            </a:r>
            <a:r>
              <a:rPr lang="en-US" dirty="0" err="1" smtClean="0"/>
              <a:t>indeg</a:t>
            </a:r>
            <a:r>
              <a:rPr lang="en-US" dirty="0" smtClean="0"/>
              <a:t>=0</a:t>
            </a:r>
          </a:p>
          <a:p>
            <a:pPr algn="just"/>
            <a:r>
              <a:rPr lang="en-US" dirty="0" smtClean="0"/>
              <a:t>Case 2: consists of a single node with </a:t>
            </a:r>
            <a:r>
              <a:rPr lang="en-US" dirty="0" err="1" smtClean="0"/>
              <a:t>outdeg</a:t>
            </a:r>
            <a:r>
              <a:rPr lang="en-US" dirty="0" smtClean="0"/>
              <a:t>=0 </a:t>
            </a:r>
          </a:p>
          <a:p>
            <a:pPr algn="just"/>
            <a:r>
              <a:rPr lang="en-US" dirty="0" smtClean="0"/>
              <a:t>Case 3: consists of a single node with </a:t>
            </a:r>
            <a:r>
              <a:rPr lang="en-US" dirty="0" err="1" smtClean="0"/>
              <a:t>indeg</a:t>
            </a:r>
            <a:r>
              <a:rPr lang="en-US" dirty="0" smtClean="0"/>
              <a:t> ≥ 2 or </a:t>
            </a:r>
            <a:r>
              <a:rPr lang="en-US" dirty="0" err="1" smtClean="0"/>
              <a:t>outdeg</a:t>
            </a:r>
            <a:r>
              <a:rPr lang="en-US" dirty="0" smtClean="0"/>
              <a:t> ≥ 2 </a:t>
            </a:r>
          </a:p>
          <a:p>
            <a:pPr algn="just"/>
            <a:r>
              <a:rPr lang="en-US" dirty="0" smtClean="0"/>
              <a:t>Case 4: consists of a single node with </a:t>
            </a:r>
            <a:r>
              <a:rPr lang="en-US" dirty="0" err="1" smtClean="0"/>
              <a:t>indeg</a:t>
            </a:r>
            <a:r>
              <a:rPr lang="en-US" dirty="0" smtClean="0"/>
              <a:t> =1, and </a:t>
            </a:r>
            <a:r>
              <a:rPr lang="en-US" dirty="0" err="1" smtClean="0"/>
              <a:t>outdeg</a:t>
            </a:r>
            <a:r>
              <a:rPr lang="en-US" dirty="0" smtClean="0"/>
              <a:t> = 1 </a:t>
            </a:r>
          </a:p>
          <a:p>
            <a:pPr algn="just"/>
            <a:r>
              <a:rPr lang="en-US" dirty="0" smtClean="0"/>
              <a:t>Case 5: it is a maximal chain of length ≥ 1</a:t>
            </a:r>
          </a:p>
        </p:txBody>
      </p:sp>
    </p:spTree>
    <p:extLst>
      <p:ext uri="{BB962C8B-B14F-4D97-AF65-F5344CB8AC3E}">
        <p14:creationId xmlns="" xmlns:p14="http://schemas.microsoft.com/office/powerpoint/2010/main" val="348389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What is Code coverage?</a:t>
            </a:r>
          </a:p>
        </p:txBody>
      </p:sp>
      <p:sp>
        <p:nvSpPr>
          <p:cNvPr id="3" name="Content Placeholder 2"/>
          <p:cNvSpPr>
            <a:spLocks noGrp="1"/>
          </p:cNvSpPr>
          <p:nvPr>
            <p:ph idx="1"/>
          </p:nvPr>
        </p:nvSpPr>
        <p:spPr/>
        <p:txBody>
          <a:bodyPr/>
          <a:lstStyle/>
          <a:p>
            <a:pPr algn="just"/>
            <a:r>
              <a:rPr lang="en-US" dirty="0"/>
              <a:t>Code coverage is a measure which describes the </a:t>
            </a:r>
            <a:r>
              <a:rPr lang="en-US" b="1" dirty="0"/>
              <a:t>degree of which the source code of the program has been tested. </a:t>
            </a:r>
            <a:r>
              <a:rPr lang="en-US" dirty="0"/>
              <a:t>It is one form of white box testing which finds the areas of the program not exercised by a set of test cases. It also creates some test cases to increase coverage and determining a quantitative measure of code coverage.</a:t>
            </a:r>
            <a:endParaRPr lang="en-IN" dirty="0"/>
          </a:p>
        </p:txBody>
      </p:sp>
    </p:spTree>
    <p:extLst>
      <p:ext uri="{BB962C8B-B14F-4D97-AF65-F5344CB8AC3E}">
        <p14:creationId xmlns="" xmlns:p14="http://schemas.microsoft.com/office/powerpoint/2010/main" val="1874283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smtClean="0"/>
              <a:t>Why use Code Coverage?</a:t>
            </a:r>
            <a:br>
              <a:rPr lang="en-IN" b="1" smtClean="0"/>
            </a:br>
            <a:endParaRPr lang="en-IN" dirty="0"/>
          </a:p>
        </p:txBody>
      </p:sp>
      <p:sp>
        <p:nvSpPr>
          <p:cNvPr id="3" name="Content Placeholder 2"/>
          <p:cNvSpPr>
            <a:spLocks noGrp="1"/>
          </p:cNvSpPr>
          <p:nvPr>
            <p:ph idx="1"/>
          </p:nvPr>
        </p:nvSpPr>
        <p:spPr/>
        <p:txBody>
          <a:bodyPr/>
          <a:lstStyle/>
          <a:p>
            <a:pPr algn="just"/>
            <a:r>
              <a:rPr lang="en-US" dirty="0"/>
              <a:t>Here, are some prime reasons for using code coverage:</a:t>
            </a:r>
          </a:p>
          <a:p>
            <a:pPr algn="just"/>
            <a:r>
              <a:rPr lang="en-US" dirty="0"/>
              <a:t>It helps you to </a:t>
            </a:r>
            <a:r>
              <a:rPr lang="en-US" b="1" dirty="0"/>
              <a:t>measure the efficiency</a:t>
            </a:r>
            <a:r>
              <a:rPr lang="en-US" dirty="0"/>
              <a:t> of test implementation</a:t>
            </a:r>
          </a:p>
          <a:p>
            <a:pPr algn="just"/>
            <a:r>
              <a:rPr lang="en-US" dirty="0"/>
              <a:t>It offers a </a:t>
            </a:r>
            <a:r>
              <a:rPr lang="en-US" b="1" dirty="0"/>
              <a:t>quantitative measurement</a:t>
            </a:r>
            <a:r>
              <a:rPr lang="en-US" dirty="0"/>
              <a:t>.</a:t>
            </a:r>
          </a:p>
          <a:p>
            <a:pPr algn="just"/>
            <a:r>
              <a:rPr lang="en-US" dirty="0"/>
              <a:t>It defines the degree to which the source code has been tested.</a:t>
            </a:r>
          </a:p>
          <a:p>
            <a:pPr algn="just"/>
            <a:endParaRPr lang="en-IN" dirty="0"/>
          </a:p>
        </p:txBody>
      </p:sp>
    </p:spTree>
    <p:extLst>
      <p:ext uri="{BB962C8B-B14F-4D97-AF65-F5344CB8AC3E}">
        <p14:creationId xmlns="" xmlns:p14="http://schemas.microsoft.com/office/powerpoint/2010/main" val="432727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Statement Coverage</a:t>
            </a:r>
          </a:p>
        </p:txBody>
      </p:sp>
      <p:sp>
        <p:nvSpPr>
          <p:cNvPr id="3" name="Content Placeholder 2"/>
          <p:cNvSpPr>
            <a:spLocks noGrp="1"/>
          </p:cNvSpPr>
          <p:nvPr>
            <p:ph idx="1"/>
          </p:nvPr>
        </p:nvSpPr>
        <p:spPr/>
        <p:txBody>
          <a:bodyPr>
            <a:normAutofit/>
          </a:bodyPr>
          <a:lstStyle/>
          <a:p>
            <a:pPr algn="just"/>
            <a:r>
              <a:rPr lang="en-US" dirty="0"/>
              <a:t>Statement coverage is a white box test design technique which involves execution of all the executable statements in the source code at least once. It is used to calculate and measure the number of statements in the source code which can be executed given the requirements</a:t>
            </a:r>
            <a:r>
              <a:rPr lang="en-US" dirty="0" smtClean="0"/>
              <a:t>.</a:t>
            </a:r>
            <a:endParaRPr lang="en-US" dirty="0"/>
          </a:p>
        </p:txBody>
      </p:sp>
      <p:pic>
        <p:nvPicPr>
          <p:cNvPr id="11266" name="Picture 2" descr="https://www.guru99.com/images/jsp/030116_0814_LearnStatem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6474" y="5517232"/>
            <a:ext cx="851199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17335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What is Path Testing?</a:t>
            </a:r>
          </a:p>
        </p:txBody>
      </p:sp>
      <p:sp>
        <p:nvSpPr>
          <p:cNvPr id="3" name="Content Placeholder 2"/>
          <p:cNvSpPr>
            <a:spLocks noGrp="1"/>
          </p:cNvSpPr>
          <p:nvPr>
            <p:ph idx="1"/>
          </p:nvPr>
        </p:nvSpPr>
        <p:spPr/>
        <p:txBody>
          <a:bodyPr>
            <a:normAutofit fontScale="92500" lnSpcReduction="20000"/>
          </a:bodyPr>
          <a:lstStyle/>
          <a:p>
            <a:pPr algn="just"/>
            <a:r>
              <a:rPr lang="en-US" dirty="0"/>
              <a:t>Path testing is a structural testing method that involves </a:t>
            </a:r>
            <a:r>
              <a:rPr lang="en-US" b="1" dirty="0"/>
              <a:t>using the source code of a program in order to find every possible executable path.</a:t>
            </a:r>
            <a:r>
              <a:rPr lang="en-US" dirty="0"/>
              <a:t> It helps to determine all faults lying within a piece of code. </a:t>
            </a:r>
            <a:endParaRPr lang="en-US" dirty="0" smtClean="0"/>
          </a:p>
          <a:p>
            <a:pPr algn="just"/>
            <a:r>
              <a:rPr lang="en-US" dirty="0" smtClean="0"/>
              <a:t>Any </a:t>
            </a:r>
            <a:r>
              <a:rPr lang="en-US" dirty="0"/>
              <a:t>software program includes, multiple entry and exit points. Testing each of these points is a challenging as well as time-consuming. In order to reduce the redundant tests and to achieve maximum test coverage, basis path testing is used.</a:t>
            </a:r>
          </a:p>
          <a:p>
            <a:pPr algn="just"/>
            <a:endParaRPr lang="en-IN" dirty="0"/>
          </a:p>
        </p:txBody>
      </p:sp>
    </p:spTree>
    <p:extLst>
      <p:ext uri="{BB962C8B-B14F-4D97-AF65-F5344CB8AC3E}">
        <p14:creationId xmlns="" xmlns:p14="http://schemas.microsoft.com/office/powerpoint/2010/main" val="824198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Example</a:t>
            </a:r>
            <a:endParaRPr lang="en-IN" b="1" dirty="0"/>
          </a:p>
        </p:txBody>
      </p:sp>
      <p:sp>
        <p:nvSpPr>
          <p:cNvPr id="3" name="Content Placeholder 2"/>
          <p:cNvSpPr>
            <a:spLocks noGrp="1"/>
          </p:cNvSpPr>
          <p:nvPr>
            <p:ph idx="1"/>
          </p:nvPr>
        </p:nvSpPr>
        <p:spPr/>
        <p:txBody>
          <a:bodyPr/>
          <a:lstStyle/>
          <a:p>
            <a:endParaRPr lang="en-IN"/>
          </a:p>
        </p:txBody>
      </p:sp>
      <p:pic>
        <p:nvPicPr>
          <p:cNvPr id="12298" name="Picture 10" descr="https://www.guru99.com/images/1/102518_1122_CodeCoverag2.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31639" y="1772816"/>
            <a:ext cx="6635023" cy="30963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72914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a:t>The statements marked in yellow color are those which are executed as per the scenario</a:t>
            </a:r>
          </a:p>
          <a:p>
            <a:pPr algn="just"/>
            <a:r>
              <a:rPr lang="en-US" dirty="0"/>
              <a:t>Number of executed statements = 5, Total number of statements = 7</a:t>
            </a:r>
          </a:p>
          <a:p>
            <a:pPr algn="just"/>
            <a:r>
              <a:rPr lang="en-US" dirty="0"/>
              <a:t>Statement Coverage: 5/7 = 71%</a:t>
            </a:r>
          </a:p>
          <a:p>
            <a:pPr algn="just"/>
            <a:endParaRPr lang="en-IN" dirty="0"/>
          </a:p>
        </p:txBody>
      </p:sp>
    </p:spTree>
    <p:extLst>
      <p:ext uri="{BB962C8B-B14F-4D97-AF65-F5344CB8AC3E}">
        <p14:creationId xmlns="" xmlns:p14="http://schemas.microsoft.com/office/powerpoint/2010/main" val="1111915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covered by Statement Coverage?</a:t>
            </a:r>
            <a:endParaRPr lang="en-IN" dirty="0"/>
          </a:p>
        </p:txBody>
      </p:sp>
      <p:sp>
        <p:nvSpPr>
          <p:cNvPr id="3" name="Content Placeholder 2"/>
          <p:cNvSpPr>
            <a:spLocks noGrp="1"/>
          </p:cNvSpPr>
          <p:nvPr>
            <p:ph idx="1"/>
          </p:nvPr>
        </p:nvSpPr>
        <p:spPr/>
        <p:txBody>
          <a:bodyPr/>
          <a:lstStyle/>
          <a:p>
            <a:r>
              <a:rPr lang="en-US" dirty="0"/>
              <a:t>Unused Statements</a:t>
            </a:r>
          </a:p>
          <a:p>
            <a:r>
              <a:rPr lang="en-US" dirty="0"/>
              <a:t>Dead Code</a:t>
            </a:r>
          </a:p>
          <a:p>
            <a:r>
              <a:rPr lang="en-US" dirty="0"/>
              <a:t>Unused Branches</a:t>
            </a:r>
          </a:p>
          <a:p>
            <a:endParaRPr lang="en-IN" dirty="0"/>
          </a:p>
        </p:txBody>
      </p:sp>
    </p:spTree>
    <p:extLst>
      <p:ext uri="{BB962C8B-B14F-4D97-AF65-F5344CB8AC3E}">
        <p14:creationId xmlns="" xmlns:p14="http://schemas.microsoft.com/office/powerpoint/2010/main" val="3482369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Decision Coverage</a:t>
            </a:r>
          </a:p>
        </p:txBody>
      </p:sp>
      <p:sp>
        <p:nvSpPr>
          <p:cNvPr id="3" name="Content Placeholder 2"/>
          <p:cNvSpPr>
            <a:spLocks noGrp="1"/>
          </p:cNvSpPr>
          <p:nvPr>
            <p:ph idx="1"/>
          </p:nvPr>
        </p:nvSpPr>
        <p:spPr/>
        <p:txBody>
          <a:bodyPr/>
          <a:lstStyle/>
          <a:p>
            <a:pPr algn="just"/>
            <a:r>
              <a:rPr lang="en-US" dirty="0"/>
              <a:t>Decision coverage reports the true or false outcomes of each Boolean expression. In this coverage, expressions can sometimes get complicated. Therefore, it is very hard to achieve 100% coverage.</a:t>
            </a:r>
            <a:endParaRPr lang="en-IN" dirty="0"/>
          </a:p>
        </p:txBody>
      </p:sp>
      <p:pic>
        <p:nvPicPr>
          <p:cNvPr id="13314" name="Picture 2" descr="https://www.guru99.com/images/1/102518_1122_CodeCoverag1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7504" y="4675762"/>
            <a:ext cx="9016458" cy="10081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9722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Example of decision coverage</a:t>
            </a:r>
          </a:p>
        </p:txBody>
      </p:sp>
      <p:pic>
        <p:nvPicPr>
          <p:cNvPr id="14338" name="Picture 2" descr="https://www.guru99.com/images/1/102518_1122_CodeCoverag8.pn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331640" y="1700808"/>
            <a:ext cx="5616624" cy="30405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89234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a:t>Scenario 1</a:t>
            </a:r>
            <a:r>
              <a:rPr lang="en-IN" b="1" dirty="0" smtClean="0"/>
              <a:t>: </a:t>
            </a:r>
            <a:r>
              <a:rPr lang="en-US" dirty="0"/>
              <a:t>Value of a is 2</a:t>
            </a:r>
            <a:endParaRPr lang="en-US" dirty="0" smtClean="0"/>
          </a:p>
          <a:p>
            <a:pPr algn="just"/>
            <a:r>
              <a:rPr lang="en-US" dirty="0" smtClean="0"/>
              <a:t>The </a:t>
            </a:r>
            <a:r>
              <a:rPr lang="en-US" dirty="0"/>
              <a:t>code highlighted in yellow will be executed. Here the "No" outcome of the decision If (a&gt;5) is checked.</a:t>
            </a:r>
          </a:p>
          <a:p>
            <a:pPr algn="just"/>
            <a:r>
              <a:rPr lang="en-US" dirty="0"/>
              <a:t>Decision Coverage = 50%</a:t>
            </a:r>
          </a:p>
          <a:p>
            <a:pPr algn="just"/>
            <a:endParaRPr lang="en-IN" dirty="0"/>
          </a:p>
        </p:txBody>
      </p:sp>
    </p:spTree>
    <p:extLst>
      <p:ext uri="{BB962C8B-B14F-4D97-AF65-F5344CB8AC3E}">
        <p14:creationId xmlns="" xmlns:p14="http://schemas.microsoft.com/office/powerpoint/2010/main" val="284858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Scenario 2:</a:t>
            </a:r>
            <a:endParaRPr lang="en-US" dirty="0"/>
          </a:p>
          <a:p>
            <a:r>
              <a:rPr lang="en-US" dirty="0"/>
              <a:t>Value of a is 6</a:t>
            </a:r>
          </a:p>
          <a:p>
            <a:r>
              <a:rPr lang="en-US" dirty="0" smtClean="0"/>
              <a:t/>
            </a:r>
            <a:br>
              <a:rPr lang="en-US" dirty="0" smtClean="0"/>
            </a:br>
            <a:endParaRPr lang="en-IN" dirty="0"/>
          </a:p>
        </p:txBody>
      </p:sp>
      <p:pic>
        <p:nvPicPr>
          <p:cNvPr id="15362" name="Picture 2" descr="https://www.guru99.com/images/1/102518_1122_CodeCoverag9.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22387" y="2852936"/>
            <a:ext cx="4165460" cy="24482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56799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a:t>The code highlighted in yellow will be executed. Here the "Yes" outcome of the decision If (a&gt;5) is checked.</a:t>
            </a:r>
          </a:p>
          <a:p>
            <a:pPr algn="just"/>
            <a:r>
              <a:rPr lang="en-US" dirty="0"/>
              <a:t>Decision Coverage = 50%</a:t>
            </a:r>
          </a:p>
        </p:txBody>
      </p:sp>
      <p:graphicFrame>
        <p:nvGraphicFramePr>
          <p:cNvPr id="4" name="Table 3"/>
          <p:cNvGraphicFramePr>
            <a:graphicFrameLocks noGrp="1"/>
          </p:cNvGraphicFramePr>
          <p:nvPr>
            <p:extLst>
              <p:ext uri="{D42A27DB-BD31-4B8C-83A1-F6EECF244321}">
                <p14:modId xmlns="" xmlns:p14="http://schemas.microsoft.com/office/powerpoint/2010/main" val="1026003818"/>
              </p:ext>
            </p:extLst>
          </p:nvPr>
        </p:nvGraphicFramePr>
        <p:xfrm>
          <a:off x="1115616" y="4077072"/>
          <a:ext cx="7058024" cy="1554480"/>
        </p:xfrm>
        <a:graphic>
          <a:graphicData uri="http://schemas.openxmlformats.org/drawingml/2006/table">
            <a:tbl>
              <a:tblPr/>
              <a:tblGrid>
                <a:gridCol w="1764506"/>
                <a:gridCol w="1764506"/>
                <a:gridCol w="1764506"/>
                <a:gridCol w="1764506"/>
              </a:tblGrid>
              <a:tr h="0">
                <a:tc>
                  <a:txBody>
                    <a:bodyPr/>
                    <a:lstStyle/>
                    <a:p>
                      <a:pPr algn="l" fontAlgn="t"/>
                      <a:r>
                        <a:rPr lang="en-IN">
                          <a:effectLst/>
                        </a:rPr>
                        <a:t>Test Case</a:t>
                      </a:r>
                    </a:p>
                  </a:txBody>
                  <a:tcPr marL="76200" marR="76200" marT="76200" marB="76200">
                    <a:lnL w="12700" cap="flat" cmpd="sng" algn="ctr">
                      <a:solidFill>
                        <a:srgbClr val="1067A2"/>
                      </a:solidFill>
                      <a:prstDash val="solid"/>
                      <a:round/>
                      <a:headEnd type="none" w="med" len="med"/>
                      <a:tailEnd type="none" w="med" len="med"/>
                    </a:lnL>
                    <a:lnR w="12700" cap="flat" cmpd="sng" algn="ctr">
                      <a:solidFill>
                        <a:srgbClr val="40F9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a:effectLst/>
                        </a:rPr>
                        <a:t>Value of A</a:t>
                      </a:r>
                    </a:p>
                  </a:txBody>
                  <a:tcPr marL="76200" marR="76200" marT="76200" marB="76200">
                    <a:lnL w="12700" cap="flat" cmpd="sng" algn="ctr">
                      <a:solidFill>
                        <a:srgbClr val="40F9A3"/>
                      </a:solidFill>
                      <a:prstDash val="solid"/>
                      <a:round/>
                      <a:headEnd type="none" w="med" len="med"/>
                      <a:tailEnd type="none" w="med" len="med"/>
                    </a:lnL>
                    <a:lnR w="12700" cap="flat" cmpd="sng" algn="ctr">
                      <a:solidFill>
                        <a:srgbClr val="B07EA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a:effectLst/>
                        </a:rPr>
                        <a:t>Output</a:t>
                      </a:r>
                    </a:p>
                  </a:txBody>
                  <a:tcPr marL="76200" marR="76200" marT="76200" marB="76200">
                    <a:lnL w="12700" cap="flat" cmpd="sng" algn="ctr">
                      <a:solidFill>
                        <a:srgbClr val="B07EA4"/>
                      </a:solidFill>
                      <a:prstDash val="solid"/>
                      <a:round/>
                      <a:headEnd type="none" w="med" len="med"/>
                      <a:tailEnd type="none" w="med" len="med"/>
                    </a:lnL>
                    <a:lnR w="12700" cap="flat" cmpd="sng" algn="ctr">
                      <a:solidFill>
                        <a:srgbClr val="D0F9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a:effectLst/>
                        </a:rPr>
                        <a:t>Decision Coverage</a:t>
                      </a:r>
                    </a:p>
                  </a:txBody>
                  <a:tcPr marL="76200" marR="76200" marT="76200" marB="76200">
                    <a:lnL w="12700" cap="flat" cmpd="sng" algn="ctr">
                      <a:solidFill>
                        <a:srgbClr val="D0F9A3"/>
                      </a:solidFill>
                      <a:prstDash val="solid"/>
                      <a:round/>
                      <a:headEnd type="none" w="med" len="med"/>
                      <a:tailEnd type="none" w="med" len="med"/>
                    </a:lnL>
                    <a:lnR w="12700" cap="flat" cmpd="sng" algn="ctr">
                      <a:solidFill>
                        <a:srgbClr val="508E6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0">
                <a:tc>
                  <a:txBody>
                    <a:bodyPr/>
                    <a:lstStyle/>
                    <a:p>
                      <a:pPr algn="l" fontAlgn="t"/>
                      <a:r>
                        <a:rPr lang="en-IN">
                          <a:effectLst/>
                        </a:rPr>
                        <a:t>1</a:t>
                      </a:r>
                    </a:p>
                  </a:txBody>
                  <a:tcPr marL="76200" marR="76200" marT="76200" marB="76200">
                    <a:lnL w="12700" cap="flat" cmpd="sng" algn="ctr">
                      <a:solidFill>
                        <a:srgbClr val="D04299"/>
                      </a:solidFill>
                      <a:prstDash val="solid"/>
                      <a:round/>
                      <a:headEnd type="none" w="med" len="med"/>
                      <a:tailEnd type="none" w="med" len="med"/>
                    </a:lnL>
                    <a:lnR w="12700" cap="flat" cmpd="sng" algn="ctr">
                      <a:solidFill>
                        <a:srgbClr val="40F9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a:effectLst/>
                        </a:rPr>
                        <a:t>2</a:t>
                      </a:r>
                    </a:p>
                  </a:txBody>
                  <a:tcPr marL="76200" marR="76200" marT="76200" marB="76200">
                    <a:lnL w="12700" cap="flat" cmpd="sng" algn="ctr">
                      <a:solidFill>
                        <a:srgbClr val="40F9A3"/>
                      </a:solidFill>
                      <a:prstDash val="solid"/>
                      <a:round/>
                      <a:headEnd type="none" w="med" len="med"/>
                      <a:tailEnd type="none" w="med" len="med"/>
                    </a:lnL>
                    <a:lnR w="12700" cap="flat" cmpd="sng" algn="ctr">
                      <a:solidFill>
                        <a:srgbClr val="508E6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a:effectLst/>
                        </a:rPr>
                        <a:t>2</a:t>
                      </a:r>
                    </a:p>
                  </a:txBody>
                  <a:tcPr marL="76200" marR="76200" marT="76200" marB="76200">
                    <a:lnL w="12700" cap="flat" cmpd="sng" algn="ctr">
                      <a:solidFill>
                        <a:srgbClr val="508E60"/>
                      </a:solidFill>
                      <a:prstDash val="solid"/>
                      <a:round/>
                      <a:headEnd type="none" w="med" len="med"/>
                      <a:tailEnd type="none" w="med" len="med"/>
                    </a:lnL>
                    <a:lnR w="12700" cap="flat" cmpd="sng" algn="ctr">
                      <a:solidFill>
                        <a:srgbClr val="406B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a:effectLst/>
                        </a:rPr>
                        <a:t>50%</a:t>
                      </a:r>
                    </a:p>
                  </a:txBody>
                  <a:tcPr marL="76200" marR="76200" marT="76200" marB="76200">
                    <a:lnL w="12700" cap="flat" cmpd="sng" algn="ctr">
                      <a:solidFill>
                        <a:srgbClr val="406BA2"/>
                      </a:solidFill>
                      <a:prstDash val="solid"/>
                      <a:round/>
                      <a:headEnd type="none" w="med" len="med"/>
                      <a:tailEnd type="none" w="med" len="med"/>
                    </a:lnL>
                    <a:lnR w="12700" cap="flat" cmpd="sng" algn="ctr">
                      <a:solidFill>
                        <a:srgbClr val="30FC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t"/>
                      <a:r>
                        <a:rPr lang="en-IN">
                          <a:effectLst/>
                        </a:rPr>
                        <a:t>2</a:t>
                      </a:r>
                    </a:p>
                  </a:txBody>
                  <a:tcPr marL="76200" marR="76200" marT="76200" marB="76200">
                    <a:lnL w="12700" cap="flat" cmpd="sng" algn="ctr">
                      <a:solidFill>
                        <a:srgbClr val="204399"/>
                      </a:solidFill>
                      <a:prstDash val="solid"/>
                      <a:round/>
                      <a:headEnd type="none" w="med" len="med"/>
                      <a:tailEnd type="none" w="med" len="med"/>
                    </a:lnL>
                    <a:lnR w="12700" cap="flat" cmpd="sng" algn="ctr">
                      <a:solidFill>
                        <a:srgbClr val="1067A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408F60"/>
                      </a:solidFill>
                      <a:prstDash val="solid"/>
                      <a:round/>
                      <a:headEnd type="none" w="med" len="med"/>
                      <a:tailEnd type="none" w="med" len="med"/>
                    </a:lnB>
                    <a:solidFill>
                      <a:srgbClr val="F9F9F9"/>
                    </a:solidFill>
                  </a:tcPr>
                </a:tc>
                <a:tc>
                  <a:txBody>
                    <a:bodyPr/>
                    <a:lstStyle/>
                    <a:p>
                      <a:pPr algn="l" fontAlgn="t"/>
                      <a:r>
                        <a:rPr lang="en-IN">
                          <a:effectLst/>
                        </a:rPr>
                        <a:t>6</a:t>
                      </a:r>
                    </a:p>
                  </a:txBody>
                  <a:tcPr marL="76200" marR="76200" marT="76200" marB="76200">
                    <a:lnL w="12700" cap="flat" cmpd="sng" algn="ctr">
                      <a:solidFill>
                        <a:srgbClr val="1067A2"/>
                      </a:solidFill>
                      <a:prstDash val="solid"/>
                      <a:round/>
                      <a:headEnd type="none" w="med" len="med"/>
                      <a:tailEnd type="none" w="med" len="med"/>
                    </a:lnL>
                    <a:lnR w="12700" cap="flat" cmpd="sng" algn="ctr">
                      <a:solidFill>
                        <a:srgbClr val="E05CA3"/>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F052A3"/>
                      </a:solidFill>
                      <a:prstDash val="solid"/>
                      <a:round/>
                      <a:headEnd type="none" w="med" len="med"/>
                      <a:tailEnd type="none" w="med" len="med"/>
                    </a:lnB>
                    <a:solidFill>
                      <a:srgbClr val="F9F9F9"/>
                    </a:solidFill>
                  </a:tcPr>
                </a:tc>
                <a:tc>
                  <a:txBody>
                    <a:bodyPr/>
                    <a:lstStyle/>
                    <a:p>
                      <a:pPr algn="l" fontAlgn="t"/>
                      <a:r>
                        <a:rPr lang="en-IN">
                          <a:effectLst/>
                        </a:rPr>
                        <a:t>18</a:t>
                      </a:r>
                    </a:p>
                  </a:txBody>
                  <a:tcPr marL="76200" marR="76200" marT="76200" marB="76200">
                    <a:lnL w="12700" cap="flat" cmpd="sng" algn="ctr">
                      <a:solidFill>
                        <a:srgbClr val="E05CA3"/>
                      </a:solidFill>
                      <a:prstDash val="solid"/>
                      <a:round/>
                      <a:headEnd type="none" w="med" len="med"/>
                      <a:tailEnd type="none" w="med" len="med"/>
                    </a:lnL>
                    <a:lnR w="12700" cap="flat" cmpd="sng" algn="ctr">
                      <a:solidFill>
                        <a:srgbClr val="B07EA4"/>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63A2"/>
                      </a:solidFill>
                      <a:prstDash val="solid"/>
                      <a:round/>
                      <a:headEnd type="none" w="med" len="med"/>
                      <a:tailEnd type="none" w="med" len="med"/>
                    </a:lnB>
                    <a:solidFill>
                      <a:srgbClr val="F9F9F9"/>
                    </a:solidFill>
                  </a:tcPr>
                </a:tc>
                <a:tc>
                  <a:txBody>
                    <a:bodyPr/>
                    <a:lstStyle/>
                    <a:p>
                      <a:pPr algn="l" fontAlgn="t"/>
                      <a:r>
                        <a:rPr lang="en-IN" dirty="0">
                          <a:effectLst/>
                        </a:rPr>
                        <a:t>50%</a:t>
                      </a:r>
                    </a:p>
                  </a:txBody>
                  <a:tcPr marL="76200" marR="76200" marT="76200" marB="76200">
                    <a:lnL w="12700" cap="flat" cmpd="sng" algn="ctr">
                      <a:solidFill>
                        <a:srgbClr val="B07EA4"/>
                      </a:solidFill>
                      <a:prstDash val="solid"/>
                      <a:round/>
                      <a:headEnd type="none" w="med" len="med"/>
                      <a:tailEnd type="none" w="med" len="med"/>
                    </a:lnL>
                    <a:lnR w="12700" cap="flat" cmpd="sng" algn="ctr">
                      <a:solidFill>
                        <a:srgbClr val="40FEA3"/>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204399"/>
                      </a:solidFill>
                      <a:prstDash val="solid"/>
                      <a:round/>
                      <a:headEnd type="none" w="med" len="med"/>
                      <a:tailEnd type="none" w="med" len="med"/>
                    </a:lnB>
                    <a:solidFill>
                      <a:srgbClr val="F9F9F9"/>
                    </a:solidFill>
                  </a:tcPr>
                </a:tc>
              </a:tr>
            </a:tbl>
          </a:graphicData>
        </a:graphic>
      </p:graphicFrame>
    </p:spTree>
    <p:extLst>
      <p:ext uri="{BB962C8B-B14F-4D97-AF65-F5344CB8AC3E}">
        <p14:creationId xmlns="" xmlns:p14="http://schemas.microsoft.com/office/powerpoint/2010/main" val="2403863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Branch Coverage</a:t>
            </a:r>
          </a:p>
        </p:txBody>
      </p:sp>
      <p:sp>
        <p:nvSpPr>
          <p:cNvPr id="3" name="Content Placeholder 2"/>
          <p:cNvSpPr>
            <a:spLocks noGrp="1"/>
          </p:cNvSpPr>
          <p:nvPr>
            <p:ph idx="1"/>
          </p:nvPr>
        </p:nvSpPr>
        <p:spPr/>
        <p:txBody>
          <a:bodyPr/>
          <a:lstStyle/>
          <a:p>
            <a:pPr algn="just"/>
            <a:r>
              <a:rPr lang="en-US" dirty="0"/>
              <a:t>In the branch coverage, every outcome from a code module is tested. For example, if the outcomes are binary, you need to test both True and False outcomes.</a:t>
            </a:r>
          </a:p>
          <a:p>
            <a:pPr algn="just"/>
            <a:r>
              <a:rPr lang="en-US" dirty="0"/>
              <a:t>It helps you to ensure that every possible branch from each decision condition is executed at least a single time.</a:t>
            </a:r>
          </a:p>
          <a:p>
            <a:pPr algn="just"/>
            <a:endParaRPr lang="en-IN" dirty="0"/>
          </a:p>
        </p:txBody>
      </p:sp>
      <p:pic>
        <p:nvPicPr>
          <p:cNvPr id="4" name="Picture 2" descr="https://www.guru99.com/images/1/102518_1122_CodeCoverag1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71599" y="5157192"/>
            <a:ext cx="7669869" cy="11521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0826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Example of Branch Coverage</a:t>
            </a:r>
            <a:br>
              <a:rPr lang="en-IN" b="1" dirty="0"/>
            </a:br>
            <a:endParaRPr lang="en-IN" dirty="0"/>
          </a:p>
        </p:txBody>
      </p:sp>
      <p:sp>
        <p:nvSpPr>
          <p:cNvPr id="3" name="Content Placeholder 2"/>
          <p:cNvSpPr>
            <a:spLocks noGrp="1"/>
          </p:cNvSpPr>
          <p:nvPr>
            <p:ph idx="1"/>
          </p:nvPr>
        </p:nvSpPr>
        <p:spPr/>
        <p:txBody>
          <a:bodyPr/>
          <a:lstStyle/>
          <a:p>
            <a:endParaRPr lang="en-IN"/>
          </a:p>
        </p:txBody>
      </p:sp>
      <p:pic>
        <p:nvPicPr>
          <p:cNvPr id="18434" name="Picture 2" descr="https://www.guru99.com/images/1/102518_1122_CodeCoverag10.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71600" y="1916832"/>
            <a:ext cx="7264332" cy="35283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436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2" descr="Path Testing &amp; Basis Path Testi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15616" y="260648"/>
            <a:ext cx="6591742" cy="60486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28121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46436816"/>
              </p:ext>
            </p:extLst>
          </p:nvPr>
        </p:nvGraphicFramePr>
        <p:xfrm>
          <a:off x="683568" y="2564904"/>
          <a:ext cx="7417445" cy="2075517"/>
        </p:xfrm>
        <a:graphic>
          <a:graphicData uri="http://schemas.openxmlformats.org/drawingml/2006/table">
            <a:tbl>
              <a:tblPr/>
              <a:tblGrid>
                <a:gridCol w="1483489"/>
                <a:gridCol w="1483489"/>
                <a:gridCol w="1483489"/>
                <a:gridCol w="1483489"/>
                <a:gridCol w="1483489"/>
              </a:tblGrid>
              <a:tr h="936017">
                <a:tc>
                  <a:txBody>
                    <a:bodyPr/>
                    <a:lstStyle/>
                    <a:p>
                      <a:pPr algn="l" fontAlgn="t"/>
                      <a:r>
                        <a:rPr lang="en-IN" sz="2400" dirty="0">
                          <a:effectLst/>
                        </a:rPr>
                        <a:t>Test Case</a:t>
                      </a:r>
                    </a:p>
                  </a:txBody>
                  <a:tcPr marL="76200" marR="76200" marT="76200" marB="76200">
                    <a:lnL w="12700" cap="flat" cmpd="sng" algn="ctr">
                      <a:solidFill>
                        <a:srgbClr val="A0AE94"/>
                      </a:solidFill>
                      <a:prstDash val="solid"/>
                      <a:round/>
                      <a:headEnd type="none" w="med" len="med"/>
                      <a:tailEnd type="none" w="med" len="med"/>
                    </a:lnL>
                    <a:lnR w="12700" cap="flat" cmpd="sng" algn="ctr">
                      <a:solidFill>
                        <a:srgbClr val="B009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Value of A</a:t>
                      </a:r>
                    </a:p>
                  </a:txBody>
                  <a:tcPr marL="76200" marR="76200" marT="76200" marB="76200">
                    <a:lnL w="12700" cap="flat" cmpd="sng" algn="ctr">
                      <a:solidFill>
                        <a:srgbClr val="B009A3"/>
                      </a:solidFill>
                      <a:prstDash val="solid"/>
                      <a:round/>
                      <a:headEnd type="none" w="med" len="med"/>
                      <a:tailEnd type="none" w="med" len="med"/>
                    </a:lnL>
                    <a:lnR w="12700" cap="flat" cmpd="sng" algn="ctr">
                      <a:solidFill>
                        <a:srgbClr val="7068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Output</a:t>
                      </a:r>
                    </a:p>
                  </a:txBody>
                  <a:tcPr marL="76200" marR="76200" marT="76200" marB="76200">
                    <a:lnL w="12700" cap="flat" cmpd="sng" algn="ctr">
                      <a:solidFill>
                        <a:srgbClr val="7068A2"/>
                      </a:solidFill>
                      <a:prstDash val="solid"/>
                      <a:round/>
                      <a:headEnd type="none" w="med" len="med"/>
                      <a:tailEnd type="none" w="med" len="med"/>
                    </a:lnL>
                    <a:lnR w="12700" cap="flat" cmpd="sng" algn="ctr">
                      <a:solidFill>
                        <a:srgbClr val="D0AE9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Decision Coverage</a:t>
                      </a:r>
                    </a:p>
                  </a:txBody>
                  <a:tcPr marL="76200" marR="76200" marT="76200" marB="76200">
                    <a:lnL w="12700" cap="flat" cmpd="sng" algn="ctr">
                      <a:solidFill>
                        <a:srgbClr val="D0AE94"/>
                      </a:solidFill>
                      <a:prstDash val="solid"/>
                      <a:round/>
                      <a:headEnd type="none" w="med" len="med"/>
                      <a:tailEnd type="none" w="med" len="med"/>
                    </a:lnL>
                    <a:lnR w="12700" cap="flat" cmpd="sng" algn="ctr">
                      <a:solidFill>
                        <a:srgbClr val="0068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Branch Coverage</a:t>
                      </a:r>
                    </a:p>
                  </a:txBody>
                  <a:tcPr marL="76200" marR="76200" marT="76200" marB="76200">
                    <a:lnL w="12700" cap="flat" cmpd="sng" algn="ctr">
                      <a:solidFill>
                        <a:srgbClr val="0068A2"/>
                      </a:solidFill>
                      <a:prstDash val="solid"/>
                      <a:round/>
                      <a:headEnd type="none" w="med" len="med"/>
                      <a:tailEnd type="none" w="med" len="med"/>
                    </a:lnL>
                    <a:lnR w="12700" cap="flat" cmpd="sng" algn="ctr">
                      <a:solidFill>
                        <a:srgbClr val="10AA9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69750">
                <a:tc>
                  <a:txBody>
                    <a:bodyPr/>
                    <a:lstStyle/>
                    <a:p>
                      <a:pPr algn="l" fontAlgn="t"/>
                      <a:r>
                        <a:rPr lang="en-IN" sz="2400" dirty="0">
                          <a:effectLst/>
                        </a:rPr>
                        <a:t>1</a:t>
                      </a:r>
                    </a:p>
                  </a:txBody>
                  <a:tcPr marL="76200" marR="76200" marT="76200" marB="76200">
                    <a:lnL w="12700" cap="flat" cmpd="sng" algn="ctr">
                      <a:solidFill>
                        <a:srgbClr val="80A894"/>
                      </a:solidFill>
                      <a:prstDash val="solid"/>
                      <a:round/>
                      <a:headEnd type="none" w="med" len="med"/>
                      <a:tailEnd type="none" w="med" len="med"/>
                    </a:lnL>
                    <a:lnR w="12700" cap="flat" cmpd="sng" algn="ctr">
                      <a:solidFill>
                        <a:srgbClr val="60896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dirty="0">
                          <a:effectLst/>
                        </a:rPr>
                        <a:t>2</a:t>
                      </a:r>
                    </a:p>
                  </a:txBody>
                  <a:tcPr marL="76200" marR="76200" marT="76200" marB="76200">
                    <a:lnL w="12700" cap="flat" cmpd="sng" algn="ctr">
                      <a:solidFill>
                        <a:srgbClr val="608960"/>
                      </a:solidFill>
                      <a:prstDash val="solid"/>
                      <a:round/>
                      <a:headEnd type="none" w="med" len="med"/>
                      <a:tailEnd type="none" w="med" len="med"/>
                    </a:lnL>
                    <a:lnR w="12700" cap="flat" cmpd="sng" algn="ctr">
                      <a:solidFill>
                        <a:srgbClr val="B009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rPr>
                        <a:t>2</a:t>
                      </a:r>
                    </a:p>
                  </a:txBody>
                  <a:tcPr marL="76200" marR="76200" marT="76200" marB="76200">
                    <a:lnL w="12700" cap="flat" cmpd="sng" algn="ctr">
                      <a:solidFill>
                        <a:srgbClr val="B009A3"/>
                      </a:solidFill>
                      <a:prstDash val="solid"/>
                      <a:round/>
                      <a:headEnd type="none" w="med" len="med"/>
                      <a:tailEnd type="none" w="med" len="med"/>
                    </a:lnL>
                    <a:lnR w="12700" cap="flat" cmpd="sng" algn="ctr">
                      <a:solidFill>
                        <a:srgbClr val="C0886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rPr>
                        <a:t>50%</a:t>
                      </a:r>
                    </a:p>
                  </a:txBody>
                  <a:tcPr marL="76200" marR="76200" marT="76200" marB="76200">
                    <a:lnL w="12700" cap="flat" cmpd="sng" algn="ctr">
                      <a:solidFill>
                        <a:srgbClr val="C08860"/>
                      </a:solidFill>
                      <a:prstDash val="solid"/>
                      <a:round/>
                      <a:headEnd type="none" w="med" len="med"/>
                      <a:tailEnd type="none" w="med" len="med"/>
                    </a:lnL>
                    <a:lnR w="12700" cap="flat" cmpd="sng" algn="ctr">
                      <a:solidFill>
                        <a:srgbClr val="904099"/>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b="1">
                          <a:effectLst/>
                        </a:rPr>
                        <a:t>33%</a:t>
                      </a:r>
                      <a:endParaRPr lang="en-IN" sz="2400">
                        <a:effectLst/>
                      </a:endParaRPr>
                    </a:p>
                  </a:txBody>
                  <a:tcPr marL="76200" marR="76200" marT="76200" marB="76200">
                    <a:lnL w="12700" cap="flat" cmpd="sng" algn="ctr">
                      <a:solidFill>
                        <a:srgbClr val="904099"/>
                      </a:solidFill>
                      <a:prstDash val="solid"/>
                      <a:round/>
                      <a:headEnd type="none" w="med" len="med"/>
                      <a:tailEnd type="none" w="med" len="med"/>
                    </a:lnL>
                    <a:lnR w="12700" cap="flat" cmpd="sng" algn="ctr">
                      <a:solidFill>
                        <a:srgbClr val="60896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69750">
                <a:tc>
                  <a:txBody>
                    <a:bodyPr/>
                    <a:lstStyle/>
                    <a:p>
                      <a:pPr algn="l" fontAlgn="t"/>
                      <a:r>
                        <a:rPr lang="en-IN" sz="2400">
                          <a:effectLst/>
                        </a:rPr>
                        <a:t>2</a:t>
                      </a:r>
                    </a:p>
                  </a:txBody>
                  <a:tcPr marL="76200" marR="76200" marT="76200" marB="76200">
                    <a:lnL w="12700" cap="flat" cmpd="sng" algn="ctr">
                      <a:solidFill>
                        <a:srgbClr val="404299"/>
                      </a:solidFill>
                      <a:prstDash val="solid"/>
                      <a:round/>
                      <a:headEnd type="none" w="med" len="med"/>
                      <a:tailEnd type="none" w="med" len="med"/>
                    </a:lnL>
                    <a:lnR w="12700" cap="flat" cmpd="sng" algn="ctr">
                      <a:solidFill>
                        <a:srgbClr val="006DA4"/>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0068A2"/>
                      </a:solidFill>
                      <a:prstDash val="solid"/>
                      <a:round/>
                      <a:headEnd type="none" w="med" len="med"/>
                      <a:tailEnd type="none" w="med" len="med"/>
                    </a:lnB>
                    <a:solidFill>
                      <a:srgbClr val="F9F9F9"/>
                    </a:solidFill>
                  </a:tcPr>
                </a:tc>
                <a:tc>
                  <a:txBody>
                    <a:bodyPr/>
                    <a:lstStyle/>
                    <a:p>
                      <a:pPr algn="l" fontAlgn="t"/>
                      <a:r>
                        <a:rPr lang="en-IN" sz="2400">
                          <a:effectLst/>
                        </a:rPr>
                        <a:t>6</a:t>
                      </a:r>
                    </a:p>
                  </a:txBody>
                  <a:tcPr marL="76200" marR="76200" marT="76200" marB="76200">
                    <a:lnL w="12700" cap="flat" cmpd="sng" algn="ctr">
                      <a:solidFill>
                        <a:srgbClr val="006DA4"/>
                      </a:solidFill>
                      <a:prstDash val="solid"/>
                      <a:round/>
                      <a:headEnd type="none" w="med" len="med"/>
                      <a:tailEnd type="none" w="med" len="med"/>
                    </a:lnL>
                    <a:lnR w="12700" cap="flat" cmpd="sng" algn="ctr">
                      <a:solidFill>
                        <a:srgbClr val="10A994"/>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50A094"/>
                      </a:solidFill>
                      <a:prstDash val="solid"/>
                      <a:round/>
                      <a:headEnd type="none" w="med" len="med"/>
                      <a:tailEnd type="none" w="med" len="med"/>
                    </a:lnB>
                    <a:solidFill>
                      <a:srgbClr val="F9F9F9"/>
                    </a:solidFill>
                  </a:tcPr>
                </a:tc>
                <a:tc>
                  <a:txBody>
                    <a:bodyPr/>
                    <a:lstStyle/>
                    <a:p>
                      <a:pPr algn="l" fontAlgn="t"/>
                      <a:r>
                        <a:rPr lang="en-IN" sz="2400">
                          <a:effectLst/>
                        </a:rPr>
                        <a:t>18</a:t>
                      </a:r>
                    </a:p>
                  </a:txBody>
                  <a:tcPr marL="76200" marR="76200" marT="76200" marB="76200">
                    <a:lnL w="12700" cap="flat" cmpd="sng" algn="ctr">
                      <a:solidFill>
                        <a:srgbClr val="10A994"/>
                      </a:solidFill>
                      <a:prstDash val="solid"/>
                      <a:round/>
                      <a:headEnd type="none" w="med" len="med"/>
                      <a:tailEnd type="none" w="med" len="med"/>
                    </a:lnL>
                    <a:lnR w="12700" cap="flat" cmpd="sng" algn="ctr">
                      <a:solidFill>
                        <a:srgbClr val="2061A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D0AE94"/>
                      </a:solidFill>
                      <a:prstDash val="solid"/>
                      <a:round/>
                      <a:headEnd type="none" w="med" len="med"/>
                      <a:tailEnd type="none" w="med" len="med"/>
                    </a:lnB>
                    <a:solidFill>
                      <a:srgbClr val="F9F9F9"/>
                    </a:solidFill>
                  </a:tcPr>
                </a:tc>
                <a:tc>
                  <a:txBody>
                    <a:bodyPr/>
                    <a:lstStyle/>
                    <a:p>
                      <a:pPr algn="l" fontAlgn="t"/>
                      <a:r>
                        <a:rPr lang="en-IN" sz="2400">
                          <a:effectLst/>
                        </a:rPr>
                        <a:t>50%</a:t>
                      </a:r>
                    </a:p>
                  </a:txBody>
                  <a:tcPr marL="76200" marR="76200" marT="76200" marB="76200">
                    <a:lnL w="12700" cap="flat" cmpd="sng" algn="ctr">
                      <a:solidFill>
                        <a:srgbClr val="2061A2"/>
                      </a:solidFill>
                      <a:prstDash val="solid"/>
                      <a:round/>
                      <a:headEnd type="none" w="med" len="med"/>
                      <a:tailEnd type="none" w="med" len="med"/>
                    </a:lnL>
                    <a:lnR w="12700" cap="flat" cmpd="sng" algn="ctr">
                      <a:solidFill>
                        <a:srgbClr val="804B99"/>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404299"/>
                      </a:solidFill>
                      <a:prstDash val="solid"/>
                      <a:round/>
                      <a:headEnd type="none" w="med" len="med"/>
                      <a:tailEnd type="none" w="med" len="med"/>
                    </a:lnB>
                    <a:solidFill>
                      <a:srgbClr val="F9F9F9"/>
                    </a:solidFill>
                  </a:tcPr>
                </a:tc>
                <a:tc>
                  <a:txBody>
                    <a:bodyPr/>
                    <a:lstStyle/>
                    <a:p>
                      <a:pPr algn="l" fontAlgn="t"/>
                      <a:r>
                        <a:rPr lang="en-IN" sz="2400" b="1" dirty="0">
                          <a:effectLst/>
                        </a:rPr>
                        <a:t>67%</a:t>
                      </a:r>
                      <a:endParaRPr lang="en-IN" sz="2400" dirty="0">
                        <a:effectLst/>
                      </a:endParaRPr>
                    </a:p>
                  </a:txBody>
                  <a:tcPr marL="76200" marR="76200" marT="76200" marB="76200">
                    <a:lnL w="12700" cap="flat" cmpd="sng" algn="ctr">
                      <a:solidFill>
                        <a:srgbClr val="804B99"/>
                      </a:solidFill>
                      <a:prstDash val="solid"/>
                      <a:round/>
                      <a:headEnd type="none" w="med" len="med"/>
                      <a:tailEnd type="none" w="med" len="med"/>
                    </a:lnL>
                    <a:lnR w="12700" cap="flat" cmpd="sng" algn="ctr">
                      <a:solidFill>
                        <a:srgbClr val="006DA4"/>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80A894"/>
                      </a:solidFill>
                      <a:prstDash val="solid"/>
                      <a:round/>
                      <a:headEnd type="none" w="med" len="med"/>
                      <a:tailEnd type="none" w="med" len="med"/>
                    </a:lnB>
                    <a:solidFill>
                      <a:srgbClr val="F9F9F9"/>
                    </a:solidFill>
                  </a:tcPr>
                </a:tc>
              </a:tr>
            </a:tbl>
          </a:graphicData>
        </a:graphic>
      </p:graphicFrame>
    </p:spTree>
    <p:extLst>
      <p:ext uri="{BB962C8B-B14F-4D97-AF65-F5344CB8AC3E}">
        <p14:creationId xmlns="" xmlns:p14="http://schemas.microsoft.com/office/powerpoint/2010/main" val="3192819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Condition Coverage</a:t>
            </a:r>
          </a:p>
        </p:txBody>
      </p:sp>
      <p:sp>
        <p:nvSpPr>
          <p:cNvPr id="3" name="Content Placeholder 2"/>
          <p:cNvSpPr>
            <a:spLocks noGrp="1"/>
          </p:cNvSpPr>
          <p:nvPr>
            <p:ph idx="1"/>
          </p:nvPr>
        </p:nvSpPr>
        <p:spPr/>
        <p:txBody>
          <a:bodyPr/>
          <a:lstStyle/>
          <a:p>
            <a:pPr algn="just"/>
            <a:r>
              <a:rPr lang="en-US" dirty="0"/>
              <a:t>Conditional coverage or expression coverage will reveal how the variables or </a:t>
            </a:r>
            <a:r>
              <a:rPr lang="en-US" dirty="0" smtClean="0"/>
              <a:t>sub expressions </a:t>
            </a:r>
            <a:r>
              <a:rPr lang="en-US" dirty="0"/>
              <a:t>in the conditional statement are evaluated. In this coverage expressions with logical operands are only considered.</a:t>
            </a:r>
          </a:p>
          <a:p>
            <a:pPr algn="just"/>
            <a:r>
              <a:rPr lang="en-US" dirty="0"/>
              <a:t>For example, if an expression has Boolean operations like AND, OR, XOR, which indicated total possibilities.</a:t>
            </a:r>
          </a:p>
          <a:p>
            <a:pPr algn="just"/>
            <a:endParaRPr lang="en-IN" dirty="0"/>
          </a:p>
        </p:txBody>
      </p:sp>
      <p:pic>
        <p:nvPicPr>
          <p:cNvPr id="20482" name="Picture 2" descr="https://www.guru99.com/images/1/102518_1122_CodeCoverag14.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63688" y="5661248"/>
            <a:ext cx="6552718" cy="9361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428631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a:t>
            </a:r>
          </a:p>
        </p:txBody>
      </p:sp>
      <p:sp>
        <p:nvSpPr>
          <p:cNvPr id="3" name="Content Placeholder 2"/>
          <p:cNvSpPr>
            <a:spLocks noGrp="1"/>
          </p:cNvSpPr>
          <p:nvPr>
            <p:ph idx="1"/>
          </p:nvPr>
        </p:nvSpPr>
        <p:spPr/>
        <p:txBody>
          <a:bodyPr/>
          <a:lstStyle/>
          <a:p>
            <a:r>
              <a:rPr lang="en-US" dirty="0"/>
              <a:t>For the </a:t>
            </a:r>
            <a:r>
              <a:rPr lang="en-US" dirty="0" smtClean="0"/>
              <a:t>below </a:t>
            </a:r>
            <a:r>
              <a:rPr lang="en-US" dirty="0"/>
              <a:t>expression, we have 4 possible combinations</a:t>
            </a:r>
          </a:p>
          <a:p>
            <a:r>
              <a:rPr lang="en-US" dirty="0"/>
              <a:t>TT</a:t>
            </a:r>
          </a:p>
          <a:p>
            <a:r>
              <a:rPr lang="en-US" dirty="0"/>
              <a:t>FF</a:t>
            </a:r>
          </a:p>
          <a:p>
            <a:r>
              <a:rPr lang="en-US" dirty="0"/>
              <a:t>TF</a:t>
            </a:r>
          </a:p>
          <a:p>
            <a:r>
              <a:rPr lang="en-US" dirty="0"/>
              <a:t>FT</a:t>
            </a:r>
          </a:p>
          <a:p>
            <a:endParaRPr lang="en-IN" dirty="0"/>
          </a:p>
        </p:txBody>
      </p:sp>
      <p:pic>
        <p:nvPicPr>
          <p:cNvPr id="21506" name="Picture 2" descr="https://www.guru99.com/images/1/102518_1122_CodeCoverag1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03291" y="5085184"/>
            <a:ext cx="7306159" cy="7200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210093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87024573"/>
              </p:ext>
            </p:extLst>
          </p:nvPr>
        </p:nvGraphicFramePr>
        <p:xfrm>
          <a:off x="611560" y="2204864"/>
          <a:ext cx="7488832" cy="2304256"/>
        </p:xfrm>
        <a:graphic>
          <a:graphicData uri="http://schemas.openxmlformats.org/drawingml/2006/table">
            <a:tbl>
              <a:tblPr/>
              <a:tblGrid>
                <a:gridCol w="1872208"/>
                <a:gridCol w="1872208"/>
                <a:gridCol w="1872208"/>
                <a:gridCol w="1872208"/>
              </a:tblGrid>
              <a:tr h="1152128">
                <a:tc>
                  <a:txBody>
                    <a:bodyPr/>
                    <a:lstStyle/>
                    <a:p>
                      <a:pPr algn="l" fontAlgn="t"/>
                      <a:r>
                        <a:rPr lang="en-IN" sz="2800" dirty="0">
                          <a:effectLst/>
                        </a:rPr>
                        <a:t>X=3</a:t>
                      </a:r>
                    </a:p>
                    <a:p>
                      <a:pPr algn="l" fontAlgn="t"/>
                      <a:r>
                        <a:rPr lang="en-IN" sz="2800" dirty="0">
                          <a:effectLst/>
                        </a:rPr>
                        <a:t>Y=4</a:t>
                      </a:r>
                    </a:p>
                  </a:txBody>
                  <a:tcPr marL="76200" marR="76200" marT="76200" marB="76200">
                    <a:lnL w="12700" cap="flat" cmpd="sng" algn="ctr">
                      <a:solidFill>
                        <a:srgbClr val="C0AFD6"/>
                      </a:solidFill>
                      <a:prstDash val="solid"/>
                      <a:round/>
                      <a:headEnd type="none" w="med" len="med"/>
                      <a:tailEnd type="none" w="med" len="med"/>
                    </a:lnL>
                    <a:lnR w="12700" cap="flat" cmpd="sng" algn="ctr">
                      <a:solidFill>
                        <a:srgbClr val="90A79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800">
                          <a:effectLst/>
                        </a:rPr>
                        <a:t>(x&lt;y)</a:t>
                      </a:r>
                    </a:p>
                  </a:txBody>
                  <a:tcPr marL="76200" marR="76200" marT="76200" marB="76200">
                    <a:lnL w="12700" cap="flat" cmpd="sng" algn="ctr">
                      <a:solidFill>
                        <a:srgbClr val="90A794"/>
                      </a:solidFill>
                      <a:prstDash val="solid"/>
                      <a:round/>
                      <a:headEnd type="none" w="med" len="med"/>
                      <a:tailEnd type="none" w="med" len="med"/>
                    </a:lnL>
                    <a:lnR w="12700" cap="flat" cmpd="sng" algn="ctr">
                      <a:solidFill>
                        <a:srgbClr val="F0A69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800">
                          <a:effectLst/>
                        </a:rPr>
                        <a:t>TRUE</a:t>
                      </a:r>
                    </a:p>
                  </a:txBody>
                  <a:tcPr marL="76200" marR="76200" marT="76200" marB="76200">
                    <a:lnL w="12700" cap="flat" cmpd="sng" algn="ctr">
                      <a:solidFill>
                        <a:srgbClr val="F0A694"/>
                      </a:solidFill>
                      <a:prstDash val="solid"/>
                      <a:round/>
                      <a:headEnd type="none" w="med" len="med"/>
                      <a:tailEnd type="none" w="med" len="med"/>
                    </a:lnL>
                    <a:lnR w="12700" cap="flat" cmpd="sng" algn="ctr">
                      <a:solidFill>
                        <a:srgbClr val="10A2D6"/>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rowSpan="2">
                  <a:txBody>
                    <a:bodyPr/>
                    <a:lstStyle/>
                    <a:p>
                      <a:pPr algn="l" fontAlgn="t"/>
                      <a:r>
                        <a:rPr lang="en-IN" sz="2800" dirty="0">
                          <a:effectLst/>
                        </a:rPr>
                        <a:t>Condition Coverage is ¼ = 25%</a:t>
                      </a:r>
                    </a:p>
                  </a:txBody>
                  <a:tcPr marL="76200" marR="76200" marT="76200" marB="76200">
                    <a:lnL w="12700" cap="flat" cmpd="sng" algn="ctr">
                      <a:solidFill>
                        <a:srgbClr val="10A2D6"/>
                      </a:solidFill>
                      <a:prstDash val="solid"/>
                      <a:round/>
                      <a:headEnd type="none" w="med" len="med"/>
                      <a:tailEnd type="none" w="med" len="med"/>
                    </a:lnL>
                    <a:lnR w="12700" cap="flat" cmpd="sng" algn="ctr">
                      <a:solidFill>
                        <a:srgbClr val="2062A4"/>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C0AFD6"/>
                      </a:solidFill>
                      <a:prstDash val="solid"/>
                      <a:round/>
                      <a:headEnd type="none" w="med" len="med"/>
                      <a:tailEnd type="none" w="med" len="med"/>
                    </a:lnB>
                    <a:solidFill>
                      <a:srgbClr val="F9F9F9"/>
                    </a:solidFill>
                  </a:tcPr>
                </a:tc>
              </a:tr>
              <a:tr h="1152128">
                <a:tc>
                  <a:txBody>
                    <a:bodyPr/>
                    <a:lstStyle/>
                    <a:p>
                      <a:pPr algn="l" fontAlgn="t"/>
                      <a:r>
                        <a:rPr lang="en-IN" sz="2800">
                          <a:effectLst/>
                        </a:rPr>
                        <a:t>A=3</a:t>
                      </a:r>
                    </a:p>
                    <a:p>
                      <a:pPr algn="l" fontAlgn="t"/>
                      <a:r>
                        <a:rPr lang="en-IN" sz="2800">
                          <a:effectLst/>
                        </a:rPr>
                        <a:t>B=4</a:t>
                      </a:r>
                    </a:p>
                  </a:txBody>
                  <a:tcPr marL="76200" marR="76200" marT="76200" marB="76200">
                    <a:lnL w="12700" cap="flat" cmpd="sng" algn="ctr">
                      <a:solidFill>
                        <a:srgbClr val="C08260"/>
                      </a:solidFill>
                      <a:prstDash val="solid"/>
                      <a:round/>
                      <a:headEnd type="none" w="med" len="med"/>
                      <a:tailEnd type="none" w="med" len="med"/>
                    </a:lnL>
                    <a:lnR w="12700" cap="flat" cmpd="sng" algn="ctr">
                      <a:solidFill>
                        <a:srgbClr val="60ACA0"/>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4061A4"/>
                      </a:solidFill>
                      <a:prstDash val="solid"/>
                      <a:round/>
                      <a:headEnd type="none" w="med" len="med"/>
                      <a:tailEnd type="none" w="med" len="med"/>
                    </a:lnB>
                    <a:solidFill>
                      <a:srgbClr val="FFFFFF"/>
                    </a:solidFill>
                  </a:tcPr>
                </a:tc>
                <a:tc>
                  <a:txBody>
                    <a:bodyPr/>
                    <a:lstStyle/>
                    <a:p>
                      <a:pPr algn="l" fontAlgn="t"/>
                      <a:r>
                        <a:rPr lang="en-IN" sz="2800">
                          <a:effectLst/>
                        </a:rPr>
                        <a:t>(a&gt;b)</a:t>
                      </a:r>
                    </a:p>
                  </a:txBody>
                  <a:tcPr marL="76200" marR="76200" marT="76200" marB="76200">
                    <a:lnL w="12700" cap="flat" cmpd="sng" algn="ctr">
                      <a:solidFill>
                        <a:srgbClr val="60ACA0"/>
                      </a:solidFill>
                      <a:prstDash val="solid"/>
                      <a:round/>
                      <a:headEnd type="none" w="med" len="med"/>
                      <a:tailEnd type="none" w="med" len="med"/>
                    </a:lnL>
                    <a:lnR w="12700" cap="flat" cmpd="sng" algn="ctr">
                      <a:solidFill>
                        <a:srgbClr val="C095D6"/>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A000A3"/>
                      </a:solidFill>
                      <a:prstDash val="solid"/>
                      <a:round/>
                      <a:headEnd type="none" w="med" len="med"/>
                      <a:tailEnd type="none" w="med" len="med"/>
                    </a:lnB>
                    <a:solidFill>
                      <a:srgbClr val="FFFFFF"/>
                    </a:solidFill>
                  </a:tcPr>
                </a:tc>
                <a:tc>
                  <a:txBody>
                    <a:bodyPr/>
                    <a:lstStyle/>
                    <a:p>
                      <a:pPr algn="l" fontAlgn="t"/>
                      <a:r>
                        <a:rPr lang="en-IN" sz="2800" dirty="0">
                          <a:effectLst/>
                        </a:rPr>
                        <a:t>FALSE</a:t>
                      </a:r>
                    </a:p>
                  </a:txBody>
                  <a:tcPr marL="76200" marR="76200" marT="76200" marB="76200">
                    <a:lnL w="12700" cap="flat" cmpd="sng" algn="ctr">
                      <a:solidFill>
                        <a:srgbClr val="C095D6"/>
                      </a:solidFill>
                      <a:prstDash val="solid"/>
                      <a:round/>
                      <a:headEnd type="none" w="med" len="med"/>
                      <a:tailEnd type="none" w="med" len="med"/>
                    </a:lnL>
                    <a:lnR w="12700" cap="flat" cmpd="sng" algn="ctr">
                      <a:solidFill>
                        <a:srgbClr val="50EED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A2D6"/>
                      </a:solidFill>
                      <a:prstDash val="solid"/>
                      <a:round/>
                      <a:headEnd type="none" w="med" len="med"/>
                      <a:tailEnd type="none" w="med" len="med"/>
                    </a:lnB>
                    <a:solidFill>
                      <a:srgbClr val="FFFFFF"/>
                    </a:solidFill>
                  </a:tcPr>
                </a:tc>
                <a:tc vMerge="1">
                  <a:txBody>
                    <a:bodyPr/>
                    <a:lstStyle/>
                    <a:p>
                      <a:endParaRPr lang="en-IN"/>
                    </a:p>
                  </a:txBody>
                  <a:tcPr/>
                </a:tc>
              </a:tr>
            </a:tbl>
          </a:graphicData>
        </a:graphic>
      </p:graphicFrame>
    </p:spTree>
    <p:extLst>
      <p:ext uri="{BB962C8B-B14F-4D97-AF65-F5344CB8AC3E}">
        <p14:creationId xmlns="" xmlns:p14="http://schemas.microsoft.com/office/powerpoint/2010/main" val="866372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What is </a:t>
            </a:r>
            <a:r>
              <a:rPr lang="en-IN" b="1" dirty="0" err="1"/>
              <a:t>Cyclomatic</a:t>
            </a:r>
            <a:r>
              <a:rPr lang="en-IN" b="1" dirty="0"/>
              <a:t> Complexity?</a:t>
            </a:r>
          </a:p>
        </p:txBody>
      </p:sp>
      <p:sp>
        <p:nvSpPr>
          <p:cNvPr id="3" name="Content Placeholder 2"/>
          <p:cNvSpPr>
            <a:spLocks noGrp="1"/>
          </p:cNvSpPr>
          <p:nvPr>
            <p:ph idx="1"/>
          </p:nvPr>
        </p:nvSpPr>
        <p:spPr/>
        <p:txBody>
          <a:bodyPr/>
          <a:lstStyle/>
          <a:p>
            <a:pPr algn="just"/>
            <a:r>
              <a:rPr lang="en-US" dirty="0" err="1"/>
              <a:t>Cyclomatic</a:t>
            </a:r>
            <a:r>
              <a:rPr lang="en-US" dirty="0"/>
              <a:t> complexity is a software metric used to measure the complexity of a program. These metric, measures independent paths through program source code. Independent path is defined as a path that has at least one edge which has not been traversed before in any other paths. </a:t>
            </a:r>
            <a:r>
              <a:rPr lang="en-US" dirty="0" err="1"/>
              <a:t>Cyclomatic</a:t>
            </a:r>
            <a:r>
              <a:rPr lang="en-US" dirty="0"/>
              <a:t> complexity can be calculated with respect to functions, modules, methods or classes within a program.</a:t>
            </a:r>
            <a:endParaRPr lang="en-IN" dirty="0"/>
          </a:p>
        </p:txBody>
      </p:sp>
    </p:spTree>
    <p:extLst>
      <p:ext uri="{BB962C8B-B14F-4D97-AF65-F5344CB8AC3E}">
        <p14:creationId xmlns="" xmlns:p14="http://schemas.microsoft.com/office/powerpoint/2010/main" val="18325689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3554" name="Picture 2" descr="Learn Mccabe's Cyclomatic Complexity with Exampl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1720" y="1772816"/>
            <a:ext cx="5188495" cy="29523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011876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How to Calculate </a:t>
            </a:r>
            <a:r>
              <a:rPr lang="en-US" sz="3600" b="1" dirty="0" err="1"/>
              <a:t>Cyclomatic</a:t>
            </a:r>
            <a:r>
              <a:rPr lang="en-US" sz="3600" b="1" dirty="0"/>
              <a:t> Complexity</a:t>
            </a:r>
            <a:br>
              <a:rPr lang="en-US" sz="3600" b="1" dirty="0"/>
            </a:br>
            <a:endParaRPr lang="en-IN" sz="3600" dirty="0"/>
          </a:p>
        </p:txBody>
      </p:sp>
      <p:sp>
        <p:nvSpPr>
          <p:cNvPr id="3" name="Content Placeholder 2"/>
          <p:cNvSpPr>
            <a:spLocks noGrp="1"/>
          </p:cNvSpPr>
          <p:nvPr>
            <p:ph idx="1"/>
          </p:nvPr>
        </p:nvSpPr>
        <p:spPr/>
        <p:txBody>
          <a:bodyPr/>
          <a:lstStyle/>
          <a:p>
            <a:r>
              <a:rPr lang="en-IN" b="1" dirty="0" smtClean="0"/>
              <a:t>Mathematical representation:</a:t>
            </a:r>
          </a:p>
          <a:p>
            <a:r>
              <a:rPr lang="en-US" dirty="0" smtClean="0"/>
              <a:t>V(G) = E - N + 2</a:t>
            </a:r>
            <a:r>
              <a:rPr lang="en-US" dirty="0"/>
              <a:t>Where,</a:t>
            </a:r>
          </a:p>
          <a:p>
            <a:r>
              <a:rPr lang="en-US" dirty="0"/>
              <a:t>E - Number of edges</a:t>
            </a:r>
          </a:p>
          <a:p>
            <a:r>
              <a:rPr lang="en-US" dirty="0"/>
              <a:t>N - Number of Nodes</a:t>
            </a:r>
          </a:p>
          <a:p>
            <a:r>
              <a:rPr lang="en-US" dirty="0" smtClean="0"/>
              <a:t>V (G) = P + 1 Where </a:t>
            </a:r>
            <a:r>
              <a:rPr lang="en-US" dirty="0"/>
              <a:t>P = Number of predicate nodes (node that contains condition)</a:t>
            </a:r>
          </a:p>
          <a:p>
            <a:endParaRPr lang="en-IN" dirty="0"/>
          </a:p>
        </p:txBody>
      </p:sp>
    </p:spTree>
    <p:extLst>
      <p:ext uri="{BB962C8B-B14F-4D97-AF65-F5344CB8AC3E}">
        <p14:creationId xmlns="" xmlns:p14="http://schemas.microsoft.com/office/powerpoint/2010/main" val="28910319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5602" name="Picture 2" descr="Learn Mccabe's Cyclomatic Complexity with Exampl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03648" y="1052736"/>
            <a:ext cx="6075842" cy="468052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014839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Computing mathematically,</a:t>
            </a:r>
            <a:endParaRPr lang="en-IN" dirty="0"/>
          </a:p>
        </p:txBody>
      </p:sp>
      <p:sp>
        <p:nvSpPr>
          <p:cNvPr id="3" name="Content Placeholder 2"/>
          <p:cNvSpPr>
            <a:spLocks noGrp="1"/>
          </p:cNvSpPr>
          <p:nvPr>
            <p:ph idx="1"/>
          </p:nvPr>
        </p:nvSpPr>
        <p:spPr/>
        <p:txBody>
          <a:bodyPr>
            <a:normAutofit fontScale="92500" lnSpcReduction="10000"/>
          </a:bodyPr>
          <a:lstStyle/>
          <a:p>
            <a:r>
              <a:rPr lang="en-US" dirty="0"/>
              <a:t>V(G) = 9 - 7 + 2 = 4</a:t>
            </a:r>
          </a:p>
          <a:p>
            <a:r>
              <a:rPr lang="en-US" dirty="0"/>
              <a:t>V(G) = 3 + 1 = 4 (Condition nodes are 1,2 and 3 nodes)</a:t>
            </a:r>
          </a:p>
          <a:p>
            <a:r>
              <a:rPr lang="en-US" dirty="0"/>
              <a:t>Basis Set - A set of possible execution path of a program</a:t>
            </a:r>
          </a:p>
          <a:p>
            <a:r>
              <a:rPr lang="en-US" dirty="0"/>
              <a:t>1, 7</a:t>
            </a:r>
          </a:p>
          <a:p>
            <a:r>
              <a:rPr lang="en-US" dirty="0"/>
              <a:t>1, 2, 6, 1, 7</a:t>
            </a:r>
          </a:p>
          <a:p>
            <a:r>
              <a:rPr lang="en-US" dirty="0"/>
              <a:t>1, 2, 3, 4, 5, 2, 6, 1, 7</a:t>
            </a:r>
          </a:p>
          <a:p>
            <a:r>
              <a:rPr lang="en-US" dirty="0"/>
              <a:t>1, 2, 3, 5, 2, 6, 1, 7</a:t>
            </a:r>
          </a:p>
          <a:p>
            <a:endParaRPr lang="en-IN" dirty="0"/>
          </a:p>
        </p:txBody>
      </p:sp>
    </p:spTree>
    <p:extLst>
      <p:ext uri="{BB962C8B-B14F-4D97-AF65-F5344CB8AC3E}">
        <p14:creationId xmlns="" xmlns:p14="http://schemas.microsoft.com/office/powerpoint/2010/main" val="314548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a:t>In the above example, we can see there are few conditional statements that is executed depending on what condition it suffice. Here there are 3 paths or condition that need to be tested to get the output,</a:t>
            </a:r>
          </a:p>
          <a:p>
            <a:pPr algn="just"/>
            <a:r>
              <a:rPr lang="en-US" b="1" dirty="0"/>
              <a:t>Path 1</a:t>
            </a:r>
            <a:r>
              <a:rPr lang="en-US" dirty="0"/>
              <a:t>: 1,2,3,5,6, 7</a:t>
            </a:r>
          </a:p>
          <a:p>
            <a:pPr algn="just"/>
            <a:r>
              <a:rPr lang="en-US" b="1" dirty="0"/>
              <a:t>Path 2</a:t>
            </a:r>
            <a:r>
              <a:rPr lang="en-US" dirty="0"/>
              <a:t>: 1,2,4,5,6, 7</a:t>
            </a:r>
          </a:p>
          <a:p>
            <a:pPr algn="just"/>
            <a:r>
              <a:rPr lang="en-US" b="1" dirty="0"/>
              <a:t>Path 3</a:t>
            </a:r>
            <a:r>
              <a:rPr lang="en-US" dirty="0"/>
              <a:t>: 1, 6, 7</a:t>
            </a:r>
          </a:p>
        </p:txBody>
      </p:sp>
    </p:spTree>
    <p:extLst>
      <p:ext uri="{BB962C8B-B14F-4D97-AF65-F5344CB8AC3E}">
        <p14:creationId xmlns="" xmlns:p14="http://schemas.microsoft.com/office/powerpoint/2010/main" val="9560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Basic Path Testing</a:t>
            </a:r>
          </a:p>
        </p:txBody>
      </p:sp>
      <p:sp>
        <p:nvSpPr>
          <p:cNvPr id="3" name="Content Placeholder 2"/>
          <p:cNvSpPr>
            <a:spLocks noGrp="1"/>
          </p:cNvSpPr>
          <p:nvPr>
            <p:ph idx="1"/>
          </p:nvPr>
        </p:nvSpPr>
        <p:spPr/>
        <p:txBody>
          <a:bodyPr/>
          <a:lstStyle/>
          <a:p>
            <a:pPr algn="just"/>
            <a:r>
              <a:rPr lang="en-US" dirty="0"/>
              <a:t>It helps to reduce the redundant tests</a:t>
            </a:r>
          </a:p>
          <a:p>
            <a:pPr algn="just"/>
            <a:r>
              <a:rPr lang="en-US" dirty="0"/>
              <a:t>It focuses attention on program logic</a:t>
            </a:r>
          </a:p>
          <a:p>
            <a:pPr algn="just"/>
            <a:r>
              <a:rPr lang="en-US" dirty="0"/>
              <a:t>It helps facilitates analytical versus arbitrary case design</a:t>
            </a:r>
          </a:p>
          <a:p>
            <a:pPr algn="just"/>
            <a:r>
              <a:rPr lang="en-US" dirty="0"/>
              <a:t>Test cases which exercise basis set will execute every statement in a program at least once</a:t>
            </a:r>
          </a:p>
          <a:p>
            <a:pPr algn="just"/>
            <a:endParaRPr lang="en-IN" dirty="0"/>
          </a:p>
        </p:txBody>
      </p:sp>
    </p:spTree>
    <p:extLst>
      <p:ext uri="{BB962C8B-B14F-4D97-AF65-F5344CB8AC3E}">
        <p14:creationId xmlns="" xmlns:p14="http://schemas.microsoft.com/office/powerpoint/2010/main" val="2372201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Notations</a:t>
            </a:r>
            <a:endParaRPr lang="en-IN" b="1" dirty="0"/>
          </a:p>
        </p:txBody>
      </p:sp>
      <p:sp>
        <p:nvSpPr>
          <p:cNvPr id="3" name="Content Placeholder 2"/>
          <p:cNvSpPr>
            <a:spLocks noGrp="1"/>
          </p:cNvSpPr>
          <p:nvPr>
            <p:ph idx="1"/>
          </p:nvPr>
        </p:nvSpPr>
        <p:spPr/>
        <p:txBody>
          <a:bodyPr/>
          <a:lstStyle/>
          <a:p>
            <a:r>
              <a:rPr lang="en-IN" b="1" dirty="0"/>
              <a:t>1) To indicate a Sequence:</a:t>
            </a:r>
            <a:endParaRPr lang="en-IN" dirty="0"/>
          </a:p>
        </p:txBody>
      </p:sp>
      <p:pic>
        <p:nvPicPr>
          <p:cNvPr id="2050" name="Picture 2" descr="Sequenc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39952" y="2708920"/>
            <a:ext cx="720080" cy="25771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75301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2) To indicate </a:t>
            </a:r>
            <a:r>
              <a:rPr lang="en-US" b="1" dirty="0" smtClean="0"/>
              <a:t>IF THEN ELSE:</a:t>
            </a:r>
            <a:endParaRPr lang="en-IN" dirty="0"/>
          </a:p>
        </p:txBody>
      </p:sp>
      <p:pic>
        <p:nvPicPr>
          <p:cNvPr id="3074" name="Picture 2" descr="IF ï¿½ THEN ï¿½ ELSEï¿½"/>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19872" y="2420888"/>
            <a:ext cx="2808312" cy="33893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04192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3) To indicate a WHILE Loop:</a:t>
            </a:r>
            <a:endParaRPr lang="en-IN" dirty="0"/>
          </a:p>
        </p:txBody>
      </p:sp>
      <p:pic>
        <p:nvPicPr>
          <p:cNvPr id="4098" name="Picture 2" descr="WHILE Loop"/>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03848" y="2708919"/>
            <a:ext cx="1656184" cy="32709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60088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p:txBody>
          <a:bodyPr/>
          <a:lstStyle/>
          <a:p>
            <a:r>
              <a:rPr lang="en-US" b="1" dirty="0"/>
              <a:t>4) To indicate a </a:t>
            </a:r>
            <a:r>
              <a:rPr lang="en-US" b="1" dirty="0" smtClean="0"/>
              <a:t>Repeat Until Loop</a:t>
            </a:r>
            <a:r>
              <a:rPr lang="en-US" b="1" dirty="0"/>
              <a:t>:</a:t>
            </a:r>
            <a:endParaRPr lang="en-IN" dirty="0"/>
          </a:p>
        </p:txBody>
      </p:sp>
      <p:pic>
        <p:nvPicPr>
          <p:cNvPr id="5122" name="Picture 2" descr="Repeat Until Loop"/>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275856" y="2348880"/>
            <a:ext cx="1080120" cy="333037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99863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1114</Words>
  <Application>Microsoft Office PowerPoint</Application>
  <PresentationFormat>On-screen Show (4:3)</PresentationFormat>
  <Paragraphs>127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Unit III – Chapter 3</vt:lpstr>
      <vt:lpstr>What is Path Testing?</vt:lpstr>
      <vt:lpstr>Slide 3</vt:lpstr>
      <vt:lpstr>Slide 4</vt:lpstr>
      <vt:lpstr>Advantages of Basic Path Testing</vt:lpstr>
      <vt:lpstr>Notations</vt:lpstr>
      <vt:lpstr>Slide 7</vt:lpstr>
      <vt:lpstr>Slide 8</vt:lpstr>
      <vt:lpstr> </vt:lpstr>
      <vt:lpstr>Slide 10</vt:lpstr>
      <vt:lpstr>Slide 11</vt:lpstr>
      <vt:lpstr>Slide 12</vt:lpstr>
      <vt:lpstr>Slide 13</vt:lpstr>
      <vt:lpstr>DD-Path</vt:lpstr>
      <vt:lpstr>Slide 15</vt:lpstr>
      <vt:lpstr>Slide 16</vt:lpstr>
      <vt:lpstr>What is Code coverage?</vt:lpstr>
      <vt:lpstr>Why use Code Coverage? </vt:lpstr>
      <vt:lpstr>Statement Coverage</vt:lpstr>
      <vt:lpstr>Example</vt:lpstr>
      <vt:lpstr>Slide 21</vt:lpstr>
      <vt:lpstr>What is covered by Statement Coverage?</vt:lpstr>
      <vt:lpstr>Decision Coverage</vt:lpstr>
      <vt:lpstr>Example of decision coverage</vt:lpstr>
      <vt:lpstr>Slide 25</vt:lpstr>
      <vt:lpstr>Slide 26</vt:lpstr>
      <vt:lpstr>Slide 27</vt:lpstr>
      <vt:lpstr>Branch Coverage</vt:lpstr>
      <vt:lpstr>Example of Branch Coverage </vt:lpstr>
      <vt:lpstr>Slide 30</vt:lpstr>
      <vt:lpstr>Condition Coverage</vt:lpstr>
      <vt:lpstr>Example:</vt:lpstr>
      <vt:lpstr>Slide 33</vt:lpstr>
      <vt:lpstr>What is Cyclomatic Complexity?</vt:lpstr>
      <vt:lpstr>Slide 35</vt:lpstr>
      <vt:lpstr>How to Calculate Cyclomatic Complexity </vt:lpstr>
      <vt:lpstr>Slide 37</vt:lpstr>
      <vt:lpstr>Computing mathematically,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 Chapter 4</dc:title>
  <dc:creator>Vinay</dc:creator>
  <cp:lastModifiedBy>HCL</cp:lastModifiedBy>
  <cp:revision>54</cp:revision>
  <dcterms:created xsi:type="dcterms:W3CDTF">2019-02-05T14:15:24Z</dcterms:created>
  <dcterms:modified xsi:type="dcterms:W3CDTF">2018-12-20T20:53:21Z</dcterms:modified>
</cp:coreProperties>
</file>