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C257C8-EC39-4C54-8EE8-C843788C3E9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27914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257C8-EC39-4C54-8EE8-C843788C3E9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253151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257C8-EC39-4C54-8EE8-C843788C3E9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201227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257C8-EC39-4C54-8EE8-C843788C3E9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387497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257C8-EC39-4C54-8EE8-C843788C3E98}"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410045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257C8-EC39-4C54-8EE8-C843788C3E9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101601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C257C8-EC39-4C54-8EE8-C843788C3E98}"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360623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257C8-EC39-4C54-8EE8-C843788C3E98}"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423645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257C8-EC39-4C54-8EE8-C843788C3E98}"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187773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257C8-EC39-4C54-8EE8-C843788C3E9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318559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257C8-EC39-4C54-8EE8-C843788C3E98}"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11DC4-04C0-4245-8EAB-527955F8F480}" type="slidenum">
              <a:rPr lang="en-US" smtClean="0"/>
              <a:t>‹#›</a:t>
            </a:fld>
            <a:endParaRPr lang="en-US"/>
          </a:p>
        </p:txBody>
      </p:sp>
    </p:spTree>
    <p:extLst>
      <p:ext uri="{BB962C8B-B14F-4D97-AF65-F5344CB8AC3E}">
        <p14:creationId xmlns:p14="http://schemas.microsoft.com/office/powerpoint/2010/main" val="344984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257C8-EC39-4C54-8EE8-C843788C3E98}" type="datetimeFigureOut">
              <a:rPr lang="en-US" smtClean="0"/>
              <a:t>8/15/2017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11DC4-04C0-4245-8EAB-527955F8F480}" type="slidenum">
              <a:rPr lang="en-US" smtClean="0"/>
              <a:t>‹#›</a:t>
            </a:fld>
            <a:endParaRPr lang="en-US"/>
          </a:p>
        </p:txBody>
      </p:sp>
    </p:spTree>
    <p:extLst>
      <p:ext uri="{BB962C8B-B14F-4D97-AF65-F5344CB8AC3E}">
        <p14:creationId xmlns:p14="http://schemas.microsoft.com/office/powerpoint/2010/main" val="3735049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IV- Chapter 1</a:t>
            </a:r>
            <a:endParaRPr lang="en-US" dirty="0"/>
          </a:p>
        </p:txBody>
      </p:sp>
      <p:sp>
        <p:nvSpPr>
          <p:cNvPr id="3" name="Subtitle 2"/>
          <p:cNvSpPr>
            <a:spLocks noGrp="1"/>
          </p:cNvSpPr>
          <p:nvPr>
            <p:ph type="subTitle" idx="1"/>
          </p:nvPr>
        </p:nvSpPr>
        <p:spPr>
          <a:xfrm>
            <a:off x="1371600" y="3886200"/>
            <a:ext cx="7239000" cy="1752600"/>
          </a:xfrm>
        </p:spPr>
        <p:txBody>
          <a:bodyPr>
            <a:normAutofit/>
          </a:bodyPr>
          <a:lstStyle/>
          <a:p>
            <a:r>
              <a:rPr lang="en-US" sz="3600" b="1" dirty="0" smtClean="0">
                <a:solidFill>
                  <a:schemeClr val="tx1"/>
                </a:solidFill>
              </a:rPr>
              <a:t>JDBC(Java Database Connectivity</a:t>
            </a:r>
            <a:endParaRPr lang="en-US" sz="3600" b="1" dirty="0">
              <a:solidFill>
                <a:schemeClr val="tx1"/>
              </a:solidFill>
            </a:endParaRPr>
          </a:p>
        </p:txBody>
      </p:sp>
    </p:spTree>
    <p:extLst>
      <p:ext uri="{BB962C8B-B14F-4D97-AF65-F5344CB8AC3E}">
        <p14:creationId xmlns:p14="http://schemas.microsoft.com/office/powerpoint/2010/main" val="509999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JDBC Components: </a:t>
            </a:r>
            <a:endParaRPr lang="en-US" dirty="0"/>
          </a:p>
        </p:txBody>
      </p:sp>
      <p:sp>
        <p:nvSpPr>
          <p:cNvPr id="3" name="Content Placeholder 2"/>
          <p:cNvSpPr>
            <a:spLocks noGrp="1"/>
          </p:cNvSpPr>
          <p:nvPr>
            <p:ph idx="1"/>
          </p:nvPr>
        </p:nvSpPr>
        <p:spPr>
          <a:xfrm>
            <a:off x="228600" y="1600200"/>
            <a:ext cx="8763000" cy="5257800"/>
          </a:xfrm>
        </p:spPr>
        <p:txBody>
          <a:bodyPr>
            <a:normAutofit fontScale="77500" lnSpcReduction="20000"/>
          </a:bodyPr>
          <a:lstStyle/>
          <a:p>
            <a:pPr algn="just"/>
            <a:r>
              <a:rPr lang="en-US" b="1" dirty="0" err="1" smtClean="0"/>
              <a:t>DriverManager</a:t>
            </a:r>
            <a:r>
              <a:rPr lang="en-US" b="1" dirty="0"/>
              <a:t>: </a:t>
            </a:r>
            <a:r>
              <a:rPr lang="en-US" dirty="0"/>
              <a:t>This class manages a list of database drivers. </a:t>
            </a:r>
            <a:endParaRPr lang="en-US" dirty="0" smtClean="0"/>
          </a:p>
          <a:p>
            <a:pPr algn="just"/>
            <a:r>
              <a:rPr lang="en-US" b="1" dirty="0" smtClean="0"/>
              <a:t>Driver</a:t>
            </a:r>
            <a:r>
              <a:rPr lang="en-US" b="1" dirty="0"/>
              <a:t>: </a:t>
            </a:r>
            <a:r>
              <a:rPr lang="en-US" dirty="0"/>
              <a:t>This interface handles the communications with the database server</a:t>
            </a:r>
            <a:r>
              <a:rPr lang="en-US" dirty="0" smtClean="0"/>
              <a:t>.</a:t>
            </a:r>
          </a:p>
          <a:p>
            <a:pPr algn="just"/>
            <a:r>
              <a:rPr lang="en-US" b="1" dirty="0" smtClean="0"/>
              <a:t>Connection </a:t>
            </a:r>
            <a:r>
              <a:rPr lang="en-US" b="1" dirty="0"/>
              <a:t>: </a:t>
            </a:r>
            <a:r>
              <a:rPr lang="en-US" dirty="0"/>
              <a:t>This interface with all methods for contacting a database. The connection object represents communication context, i.e., all communication with database is through connection object only. </a:t>
            </a:r>
          </a:p>
          <a:p>
            <a:pPr algn="just"/>
            <a:r>
              <a:rPr lang="en-US" dirty="0" smtClean="0"/>
              <a:t> </a:t>
            </a:r>
            <a:r>
              <a:rPr lang="en-US" b="1" dirty="0" smtClean="0"/>
              <a:t>Statement </a:t>
            </a:r>
            <a:r>
              <a:rPr lang="en-US" b="1" dirty="0"/>
              <a:t>: </a:t>
            </a:r>
            <a:r>
              <a:rPr lang="en-US" dirty="0"/>
              <a:t>You use objects created from this interface to submit the SQL statements to the database. </a:t>
            </a:r>
          </a:p>
          <a:p>
            <a:pPr algn="just"/>
            <a:r>
              <a:rPr lang="en-US" b="1" dirty="0" err="1"/>
              <a:t>ResultSet</a:t>
            </a:r>
            <a:r>
              <a:rPr lang="en-US" b="1" dirty="0"/>
              <a:t>: </a:t>
            </a:r>
            <a:r>
              <a:rPr lang="en-US" dirty="0"/>
              <a:t>These objects hold data retrieved from a database after you execute an SQL query using Statement objects. It </a:t>
            </a:r>
          </a:p>
          <a:p>
            <a:pPr algn="just"/>
            <a:r>
              <a:rPr lang="en-US" b="1" dirty="0" err="1" smtClean="0"/>
              <a:t>SQLException</a:t>
            </a:r>
            <a:r>
              <a:rPr lang="en-US" b="1" dirty="0"/>
              <a:t>: </a:t>
            </a:r>
            <a:r>
              <a:rPr lang="en-US" dirty="0"/>
              <a:t>This class handles any errors that occur in a database application. </a:t>
            </a:r>
          </a:p>
          <a:p>
            <a:pPr algn="just"/>
            <a:endParaRPr lang="en-US" dirty="0"/>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71503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ODBC</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An ODBC driver uses the Open Database Connectivity (ODBC) interface by Microsoft that allows applications to access data in database management systems (DBMS) using SQL as a standard for accessing the data.</a:t>
            </a:r>
          </a:p>
          <a:p>
            <a:pPr algn="just"/>
            <a:r>
              <a:rPr lang="en-US" dirty="0"/>
              <a:t>An ODBC driver uses the Open Database Connectivity (ODBC) interface by Microsoft that allows applications to access data in database management systems (DBMS) using SQL as a standard for accessing the data. ODBC permits maximum interoperability, which means a single application can access different DBMS. Application end users can then add ODBC database drivers to link the application to their choice of DBMS.</a:t>
            </a:r>
          </a:p>
          <a:p>
            <a:pPr algn="just"/>
            <a:endParaRPr lang="en-US" dirty="0"/>
          </a:p>
        </p:txBody>
      </p:sp>
    </p:spTree>
    <p:extLst>
      <p:ext uri="{BB962C8B-B14F-4D97-AF65-F5344CB8AC3E}">
        <p14:creationId xmlns:p14="http://schemas.microsoft.com/office/powerpoint/2010/main" val="1315203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JDBC </a:t>
            </a:r>
            <a:r>
              <a:rPr lang="en-US" b="1" dirty="0"/>
              <a:t>Drivers Types:</a:t>
            </a:r>
            <a:endParaRPr lang="en-US" dirty="0"/>
          </a:p>
        </p:txBody>
      </p:sp>
      <p:sp>
        <p:nvSpPr>
          <p:cNvPr id="3" name="Content Placeholder 2"/>
          <p:cNvSpPr>
            <a:spLocks noGrp="1"/>
          </p:cNvSpPr>
          <p:nvPr>
            <p:ph idx="1"/>
          </p:nvPr>
        </p:nvSpPr>
        <p:spPr/>
        <p:txBody>
          <a:bodyPr/>
          <a:lstStyle/>
          <a:p>
            <a:r>
              <a:rPr lang="en-US" dirty="0"/>
              <a:t>1) JDBC-ODBC bridge driver</a:t>
            </a:r>
          </a:p>
          <a:p>
            <a:pPr marL="0" indent="0">
              <a:buNone/>
            </a:pPr>
            <a:r>
              <a:rPr lang="en-US" dirty="0"/>
              <a:t>The JDBC-ODBC bridge driver uses ODBC driver to connect to the database. The JDBC-ODBC bridge driver converts JDBC method calls into the ODBC function calls. This is now discouraged because of thin driver</a:t>
            </a:r>
            <a:r>
              <a:rPr lang="en-US" dirty="0" smtClean="0"/>
              <a:t>.</a:t>
            </a:r>
            <a:endParaRPr lang="en-US" dirty="0"/>
          </a:p>
        </p:txBody>
      </p:sp>
    </p:spTree>
    <p:extLst>
      <p:ext uri="{BB962C8B-B14F-4D97-AF65-F5344CB8AC3E}">
        <p14:creationId xmlns:p14="http://schemas.microsoft.com/office/powerpoint/2010/main" val="4164863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bridge dri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78" y="457200"/>
            <a:ext cx="8620522"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784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en-US" b="1" dirty="0"/>
              <a:t>Advantages:</a:t>
            </a:r>
          </a:p>
          <a:p>
            <a:pPr algn="just"/>
            <a:r>
              <a:rPr lang="en-US" dirty="0"/>
              <a:t>easy to use.</a:t>
            </a:r>
          </a:p>
          <a:p>
            <a:pPr algn="just"/>
            <a:r>
              <a:rPr lang="en-US" dirty="0"/>
              <a:t>can be easily connected to any database.</a:t>
            </a:r>
          </a:p>
          <a:p>
            <a:pPr marL="0" indent="0" algn="just">
              <a:buNone/>
            </a:pPr>
            <a:r>
              <a:rPr lang="en-US" b="1" dirty="0"/>
              <a:t>Disadvantages:</a:t>
            </a:r>
          </a:p>
          <a:p>
            <a:pPr algn="just"/>
            <a:r>
              <a:rPr lang="en-US" dirty="0"/>
              <a:t>Performance degraded because JDBC method call is converted into the ODBC function calls.</a:t>
            </a:r>
          </a:p>
          <a:p>
            <a:pPr algn="just"/>
            <a:r>
              <a:rPr lang="en-US" dirty="0"/>
              <a:t>The ODBC driver needs to be installed on the client machine.</a:t>
            </a:r>
          </a:p>
          <a:p>
            <a:pPr algn="just"/>
            <a:endParaRPr lang="en-US" dirty="0"/>
          </a:p>
        </p:txBody>
      </p:sp>
    </p:spTree>
    <p:extLst>
      <p:ext uri="{BB962C8B-B14F-4D97-AF65-F5344CB8AC3E}">
        <p14:creationId xmlns:p14="http://schemas.microsoft.com/office/powerpoint/2010/main" val="3533660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Native-API driver</a:t>
            </a:r>
          </a:p>
        </p:txBody>
      </p:sp>
      <p:sp>
        <p:nvSpPr>
          <p:cNvPr id="3" name="Content Placeholder 2"/>
          <p:cNvSpPr>
            <a:spLocks noGrp="1"/>
          </p:cNvSpPr>
          <p:nvPr>
            <p:ph idx="1"/>
          </p:nvPr>
        </p:nvSpPr>
        <p:spPr/>
        <p:txBody>
          <a:bodyPr>
            <a:normAutofit fontScale="92500" lnSpcReduction="20000"/>
          </a:bodyPr>
          <a:lstStyle/>
          <a:p>
            <a:pPr algn="just"/>
            <a:r>
              <a:rPr lang="en-US" dirty="0"/>
              <a:t>The Native API driver uses the client-side libraries of the database. The driver converts JDBC method calls into native calls of the database API. It is not written entirely in java</a:t>
            </a:r>
            <a:r>
              <a:rPr lang="en-US" dirty="0" smtClean="0"/>
              <a:t>.</a:t>
            </a:r>
          </a:p>
          <a:p>
            <a:pPr algn="just"/>
            <a:r>
              <a:rPr lang="en-US" dirty="0"/>
              <a:t>Native API driver uses native API to connect a java program directly to the database. Native API id s C, C++ library, which contains a set of function used to connect with database directly. Native API will be different from one database to another database. So this Native API driver is a database dependent driver.</a:t>
            </a:r>
          </a:p>
        </p:txBody>
      </p:sp>
    </p:spTree>
    <p:extLst>
      <p:ext uri="{BB962C8B-B14F-4D97-AF65-F5344CB8AC3E}">
        <p14:creationId xmlns:p14="http://schemas.microsoft.com/office/powerpoint/2010/main" val="2851773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Native-API dri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57200"/>
            <a:ext cx="8258175"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169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a:t>Advantage:</a:t>
            </a:r>
          </a:p>
          <a:p>
            <a:pPr algn="just"/>
            <a:r>
              <a:rPr lang="en-US" dirty="0"/>
              <a:t>performance upgraded than JDBC-ODBC bridge driver.</a:t>
            </a:r>
          </a:p>
          <a:p>
            <a:pPr marL="0" indent="0" algn="just">
              <a:buNone/>
            </a:pPr>
            <a:r>
              <a:rPr lang="en-US" b="1" dirty="0"/>
              <a:t>Disadvantage:</a:t>
            </a:r>
          </a:p>
          <a:p>
            <a:pPr algn="just"/>
            <a:r>
              <a:rPr lang="en-US" dirty="0"/>
              <a:t>The Native driver needs to be installed on the each client machine.</a:t>
            </a:r>
          </a:p>
          <a:p>
            <a:pPr algn="just"/>
            <a:r>
              <a:rPr lang="en-US" dirty="0"/>
              <a:t>The Vendor client library needs to be installed on client machine.</a:t>
            </a:r>
          </a:p>
          <a:p>
            <a:pPr algn="just"/>
            <a:endParaRPr lang="en-US" dirty="0"/>
          </a:p>
        </p:txBody>
      </p:sp>
    </p:spTree>
    <p:extLst>
      <p:ext uri="{BB962C8B-B14F-4D97-AF65-F5344CB8AC3E}">
        <p14:creationId xmlns:p14="http://schemas.microsoft.com/office/powerpoint/2010/main" val="1982238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Network Protocol driver</a:t>
            </a:r>
            <a:br>
              <a:rPr lang="en-US" dirty="0"/>
            </a:br>
            <a:endParaRPr lang="en-US" dirty="0"/>
          </a:p>
        </p:txBody>
      </p:sp>
      <p:sp>
        <p:nvSpPr>
          <p:cNvPr id="3" name="Content Placeholder 2"/>
          <p:cNvSpPr>
            <a:spLocks noGrp="1"/>
          </p:cNvSpPr>
          <p:nvPr>
            <p:ph idx="1"/>
          </p:nvPr>
        </p:nvSpPr>
        <p:spPr/>
        <p:txBody>
          <a:bodyPr/>
          <a:lstStyle/>
          <a:p>
            <a:r>
              <a:rPr lang="en-US" dirty="0"/>
              <a:t>The Network Protocol driver uses middleware (application server) that converts JDBC calls directly or indirectly into the vendor-specific database protocol. It is fully written in java.</a:t>
            </a:r>
          </a:p>
        </p:txBody>
      </p:sp>
    </p:spTree>
    <p:extLst>
      <p:ext uri="{BB962C8B-B14F-4D97-AF65-F5344CB8AC3E}">
        <p14:creationId xmlns:p14="http://schemas.microsoft.com/office/powerpoint/2010/main" val="1747113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Network Protocol dri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19545"/>
            <a:ext cx="8793176"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128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endParaRPr lang="en-US" dirty="0"/>
          </a:p>
          <a:p>
            <a:pPr algn="just"/>
            <a:r>
              <a:rPr lang="en-US" dirty="0"/>
              <a:t> </a:t>
            </a:r>
            <a:r>
              <a:rPr lang="en-US" b="1" dirty="0"/>
              <a:t>JDBC </a:t>
            </a:r>
            <a:r>
              <a:rPr lang="en-US" dirty="0"/>
              <a:t>is a Java standard that provides the interface for connecting from Java to relational databases. The JDBC standard is defined by Sun Microsystems and implemented through the standard </a:t>
            </a:r>
            <a:r>
              <a:rPr lang="en-US" dirty="0" err="1"/>
              <a:t>java.sql</a:t>
            </a:r>
            <a:r>
              <a:rPr lang="en-US" dirty="0"/>
              <a:t> interfaces. This allows individual providers to implement and extend the standard with their own JDBC drivers. JDBC stands for </a:t>
            </a:r>
            <a:r>
              <a:rPr lang="en-US" b="1" dirty="0"/>
              <a:t>Java Database Connectivity</a:t>
            </a:r>
            <a:r>
              <a:rPr lang="en-US" dirty="0"/>
              <a:t>, which is a standard Java API for database -independent connectivity between the Java programming language and a wide range of databases. </a:t>
            </a:r>
          </a:p>
        </p:txBody>
      </p:sp>
    </p:spTree>
    <p:extLst>
      <p:ext uri="{BB962C8B-B14F-4D97-AF65-F5344CB8AC3E}">
        <p14:creationId xmlns:p14="http://schemas.microsoft.com/office/powerpoint/2010/main" val="2038960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Advantage:</a:t>
            </a:r>
          </a:p>
          <a:p>
            <a:r>
              <a:rPr lang="en-US" dirty="0"/>
              <a:t>No client side library is required because of application server that can perform many tasks like auditing, load balancing, logging etc.</a:t>
            </a:r>
          </a:p>
          <a:p>
            <a:pPr marL="0" indent="0">
              <a:buNone/>
            </a:pPr>
            <a:r>
              <a:rPr lang="en-US" b="1" dirty="0"/>
              <a:t>Disadvantages:</a:t>
            </a:r>
          </a:p>
          <a:p>
            <a:r>
              <a:rPr lang="en-US" dirty="0"/>
              <a:t>Network support is required on client machine.</a:t>
            </a:r>
          </a:p>
          <a:p>
            <a:r>
              <a:rPr lang="en-US" dirty="0"/>
              <a:t>Requires database-specific coding to be done in the middle tier.</a:t>
            </a:r>
          </a:p>
          <a:p>
            <a:r>
              <a:rPr lang="en-US" dirty="0"/>
              <a:t>Maintenance of Network Protocol driver becomes costly because it requires database-specific coding to be done in the middle tier.</a:t>
            </a:r>
          </a:p>
          <a:p>
            <a:endParaRPr lang="en-US" dirty="0"/>
          </a:p>
        </p:txBody>
      </p:sp>
    </p:spTree>
    <p:extLst>
      <p:ext uri="{BB962C8B-B14F-4D97-AF65-F5344CB8AC3E}">
        <p14:creationId xmlns:p14="http://schemas.microsoft.com/office/powerpoint/2010/main" val="421346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Thin driver</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5610022"/>
              </p:ext>
            </p:extLst>
          </p:nvPr>
        </p:nvGraphicFramePr>
        <p:xfrm>
          <a:off x="228600" y="1600200"/>
          <a:ext cx="8603674" cy="990600"/>
        </p:xfrm>
        <a:graphic>
          <a:graphicData uri="http://schemas.openxmlformats.org/drawingml/2006/table">
            <a:tbl>
              <a:tblPr/>
              <a:tblGrid>
                <a:gridCol w="8603674"/>
              </a:tblGrid>
              <a:tr h="990600">
                <a:tc>
                  <a:txBody>
                    <a:bodyPr/>
                    <a:lstStyle/>
                    <a:p>
                      <a:pPr algn="just"/>
                      <a:r>
                        <a:rPr lang="en-US" b="0" i="0" dirty="0">
                          <a:solidFill>
                            <a:srgbClr val="000000"/>
                          </a:solidFill>
                          <a:effectLst/>
                          <a:latin typeface="verdana"/>
                        </a:rPr>
                        <a:t>The thin driver converts JDBC calls directly into the vendor-specific database protocol. That is why it is known as thin driver. It is fully written in Java language.</a:t>
                      </a:r>
                    </a:p>
                  </a:txBody>
                  <a:tcPr anchor="ctr">
                    <a:lnL>
                      <a:noFill/>
                    </a:lnL>
                    <a:lnR>
                      <a:noFill/>
                    </a:lnR>
                    <a:lnT>
                      <a:noFill/>
                    </a:lnT>
                    <a:lnB>
                      <a:noFill/>
                    </a:lnB>
                    <a:solidFill>
                      <a:srgbClr val="FFFFFF"/>
                    </a:solidFill>
                  </a:tcPr>
                </a:tc>
              </a:tr>
            </a:tbl>
          </a:graphicData>
        </a:graphic>
      </p:graphicFrame>
      <p:pic>
        <p:nvPicPr>
          <p:cNvPr id="6146" name="Picture 2" descr="Thin dri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696200"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252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Advantage:</a:t>
            </a:r>
          </a:p>
          <a:p>
            <a:r>
              <a:rPr lang="en-US" dirty="0"/>
              <a:t>Better performance than all other drivers.</a:t>
            </a:r>
          </a:p>
          <a:p>
            <a:r>
              <a:rPr lang="en-US" dirty="0"/>
              <a:t>No software is required at client side or server side.</a:t>
            </a:r>
          </a:p>
          <a:p>
            <a:pPr marL="0" indent="0">
              <a:buNone/>
            </a:pPr>
            <a:r>
              <a:rPr lang="en-US" b="1" dirty="0"/>
              <a:t>Disadvantage:</a:t>
            </a:r>
          </a:p>
          <a:p>
            <a:r>
              <a:rPr lang="en-US" dirty="0"/>
              <a:t>Drivers depends on the Database.</a:t>
            </a:r>
          </a:p>
          <a:p>
            <a:endParaRPr lang="en-US" dirty="0"/>
          </a:p>
        </p:txBody>
      </p:sp>
    </p:spTree>
    <p:extLst>
      <p:ext uri="{BB962C8B-B14F-4D97-AF65-F5344CB8AC3E}">
        <p14:creationId xmlns:p14="http://schemas.microsoft.com/office/powerpoint/2010/main" val="1519153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Steps to connect a Java Application to Database</a:t>
            </a:r>
            <a:br>
              <a:rPr lang="en-US" sz="3200" b="1" dirty="0"/>
            </a:br>
            <a:endParaRPr lang="en-US" sz="3200" dirty="0"/>
          </a:p>
        </p:txBody>
      </p:sp>
      <p:sp>
        <p:nvSpPr>
          <p:cNvPr id="3" name="Content Placeholder 2"/>
          <p:cNvSpPr>
            <a:spLocks noGrp="1"/>
          </p:cNvSpPr>
          <p:nvPr>
            <p:ph idx="1"/>
          </p:nvPr>
        </p:nvSpPr>
        <p:spPr>
          <a:xfrm>
            <a:off x="457200" y="1600200"/>
            <a:ext cx="8382000" cy="5029200"/>
          </a:xfrm>
        </p:spPr>
        <p:txBody>
          <a:bodyPr/>
          <a:lstStyle/>
          <a:p>
            <a:pPr algn="just"/>
            <a:r>
              <a:rPr lang="en-US" dirty="0"/>
              <a:t>The following 5 steps are the basic steps involve in connecting a Java application with Database using JDBC.</a:t>
            </a:r>
          </a:p>
          <a:p>
            <a:r>
              <a:rPr lang="en-US" dirty="0"/>
              <a:t>Register the Driver</a:t>
            </a:r>
          </a:p>
          <a:p>
            <a:r>
              <a:rPr lang="en-US" dirty="0"/>
              <a:t>Create a Connection</a:t>
            </a:r>
          </a:p>
          <a:p>
            <a:r>
              <a:rPr lang="en-US" dirty="0"/>
              <a:t>Create SQL Statement</a:t>
            </a:r>
          </a:p>
          <a:p>
            <a:r>
              <a:rPr lang="en-US" dirty="0"/>
              <a:t>Execute SQL Statement</a:t>
            </a:r>
          </a:p>
          <a:p>
            <a:r>
              <a:rPr lang="en-US" dirty="0"/>
              <a:t>Closing the connection</a:t>
            </a:r>
          </a:p>
          <a:p>
            <a:endParaRPr lang="en-US" dirty="0"/>
          </a:p>
        </p:txBody>
      </p:sp>
    </p:spTree>
    <p:extLst>
      <p:ext uri="{BB962C8B-B14F-4D97-AF65-F5344CB8AC3E}">
        <p14:creationId xmlns:p14="http://schemas.microsoft.com/office/powerpoint/2010/main" val="4175958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steps to connect to datab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7772400" cy="582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145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85000" lnSpcReduction="20000"/>
          </a:bodyPr>
          <a:lstStyle/>
          <a:p>
            <a:pPr algn="just"/>
            <a:r>
              <a:rPr lang="en-US" dirty="0"/>
              <a:t>In this example we are using </a:t>
            </a:r>
            <a:r>
              <a:rPr lang="en-US" dirty="0" err="1"/>
              <a:t>MySql</a:t>
            </a:r>
            <a:r>
              <a:rPr lang="en-US" dirty="0"/>
              <a:t> as the database. So we need to know following </a:t>
            </a:r>
            <a:r>
              <a:rPr lang="en-US" dirty="0" err="1"/>
              <a:t>informations</a:t>
            </a:r>
            <a:r>
              <a:rPr lang="en-US" dirty="0"/>
              <a:t> for the </a:t>
            </a:r>
            <a:r>
              <a:rPr lang="en-US" dirty="0" err="1"/>
              <a:t>mysql</a:t>
            </a:r>
            <a:r>
              <a:rPr lang="en-US" dirty="0"/>
              <a:t> database:</a:t>
            </a:r>
          </a:p>
          <a:p>
            <a:pPr algn="just"/>
            <a:r>
              <a:rPr lang="en-US" b="1" dirty="0"/>
              <a:t>Driver class: </a:t>
            </a:r>
            <a:r>
              <a:rPr lang="en-US" dirty="0"/>
              <a:t>The driver class for the </a:t>
            </a:r>
            <a:r>
              <a:rPr lang="en-US" dirty="0" err="1"/>
              <a:t>mysql</a:t>
            </a:r>
            <a:r>
              <a:rPr lang="en-US" dirty="0"/>
              <a:t> database is </a:t>
            </a:r>
            <a:r>
              <a:rPr lang="en-US" b="1" dirty="0" err="1"/>
              <a:t>com.mysql.jdbc.Driver</a:t>
            </a:r>
            <a:r>
              <a:rPr lang="en-US" dirty="0"/>
              <a:t>.</a:t>
            </a:r>
          </a:p>
          <a:p>
            <a:pPr algn="just"/>
            <a:r>
              <a:rPr lang="en-US" b="1" dirty="0"/>
              <a:t>Connection URL: </a:t>
            </a:r>
            <a:r>
              <a:rPr lang="en-US" dirty="0"/>
              <a:t>The connection URL for the </a:t>
            </a:r>
            <a:r>
              <a:rPr lang="en-US" dirty="0" err="1"/>
              <a:t>mysql</a:t>
            </a:r>
            <a:r>
              <a:rPr lang="en-US" dirty="0"/>
              <a:t> database is </a:t>
            </a:r>
            <a:r>
              <a:rPr lang="en-US" b="1" dirty="0" err="1"/>
              <a:t>jdbc:mysql</a:t>
            </a:r>
            <a:r>
              <a:rPr lang="en-US" b="1" dirty="0"/>
              <a:t>://</a:t>
            </a:r>
            <a:r>
              <a:rPr lang="en-US" b="1" dirty="0" smtClean="0"/>
              <a:t>localhost:3306/</a:t>
            </a:r>
            <a:r>
              <a:rPr lang="en-US" b="1" dirty="0" err="1" smtClean="0"/>
              <a:t>sujata</a:t>
            </a:r>
            <a:r>
              <a:rPr lang="en-US" dirty="0"/>
              <a:t> where </a:t>
            </a:r>
            <a:r>
              <a:rPr lang="en-US" dirty="0" err="1"/>
              <a:t>jdbc</a:t>
            </a:r>
            <a:r>
              <a:rPr lang="en-US" dirty="0"/>
              <a:t> is the API, </a:t>
            </a:r>
            <a:r>
              <a:rPr lang="en-US" dirty="0" err="1"/>
              <a:t>mysql</a:t>
            </a:r>
            <a:r>
              <a:rPr lang="en-US" dirty="0"/>
              <a:t> is the database, localhost is the server name on which </a:t>
            </a:r>
            <a:r>
              <a:rPr lang="en-US" dirty="0" err="1"/>
              <a:t>mysql</a:t>
            </a:r>
            <a:r>
              <a:rPr lang="en-US" dirty="0"/>
              <a:t> is running, we may also use IP address, 3306 is the port number and </a:t>
            </a:r>
            <a:r>
              <a:rPr lang="en-US" dirty="0" err="1" smtClean="0"/>
              <a:t>sujata</a:t>
            </a:r>
            <a:r>
              <a:rPr lang="en-US" dirty="0" smtClean="0"/>
              <a:t> </a:t>
            </a:r>
            <a:r>
              <a:rPr lang="en-US" dirty="0"/>
              <a:t>is the database name. We may use any database, in such case, you need to replace the </a:t>
            </a:r>
            <a:r>
              <a:rPr lang="en-US" dirty="0" err="1" smtClean="0"/>
              <a:t>sujata</a:t>
            </a:r>
            <a:r>
              <a:rPr lang="en-US" dirty="0" smtClean="0"/>
              <a:t> </a:t>
            </a:r>
            <a:r>
              <a:rPr lang="en-US" dirty="0"/>
              <a:t>with your database name.</a:t>
            </a:r>
          </a:p>
          <a:p>
            <a:pPr algn="just"/>
            <a:r>
              <a:rPr lang="en-US" b="1" dirty="0"/>
              <a:t>Username: </a:t>
            </a:r>
            <a:r>
              <a:rPr lang="en-US" dirty="0"/>
              <a:t>The default username for the </a:t>
            </a:r>
            <a:r>
              <a:rPr lang="en-US" dirty="0" err="1"/>
              <a:t>mysql</a:t>
            </a:r>
            <a:r>
              <a:rPr lang="en-US" dirty="0"/>
              <a:t> database is </a:t>
            </a:r>
            <a:r>
              <a:rPr lang="en-US" b="1" dirty="0"/>
              <a:t>root</a:t>
            </a:r>
            <a:r>
              <a:rPr lang="en-US" dirty="0"/>
              <a:t>.</a:t>
            </a:r>
          </a:p>
          <a:p>
            <a:pPr algn="just"/>
            <a:r>
              <a:rPr lang="en-US" b="1" dirty="0"/>
              <a:t>Password: </a:t>
            </a:r>
            <a:r>
              <a:rPr lang="en-US" dirty="0"/>
              <a:t>Password is given by the user at the time of installing the </a:t>
            </a:r>
            <a:r>
              <a:rPr lang="en-US" dirty="0" err="1"/>
              <a:t>mysql</a:t>
            </a:r>
            <a:r>
              <a:rPr lang="en-US" dirty="0"/>
              <a:t> database. In this example, we are going to use root as the password.</a:t>
            </a:r>
          </a:p>
          <a:p>
            <a:pPr algn="just"/>
            <a:endParaRPr lang="en-US" dirty="0"/>
          </a:p>
        </p:txBody>
      </p:sp>
    </p:spTree>
    <p:extLst>
      <p:ext uri="{BB962C8B-B14F-4D97-AF65-F5344CB8AC3E}">
        <p14:creationId xmlns:p14="http://schemas.microsoft.com/office/powerpoint/2010/main" val="3669342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3200" b="1" dirty="0" smtClean="0"/>
              <a:t>Step 1: </a:t>
            </a:r>
            <a:r>
              <a:rPr lang="en-US" sz="3200" b="1" dirty="0"/>
              <a:t>Import JDBC Packages</a:t>
            </a:r>
            <a:br>
              <a:rPr lang="en-US" sz="3200" b="1" dirty="0"/>
            </a:br>
            <a:endParaRPr lang="en-US" sz="3200" b="1" dirty="0"/>
          </a:p>
        </p:txBody>
      </p:sp>
      <p:sp>
        <p:nvSpPr>
          <p:cNvPr id="3" name="Content Placeholder 2"/>
          <p:cNvSpPr>
            <a:spLocks noGrp="1"/>
          </p:cNvSpPr>
          <p:nvPr>
            <p:ph idx="1"/>
          </p:nvPr>
        </p:nvSpPr>
        <p:spPr/>
        <p:txBody>
          <a:bodyPr/>
          <a:lstStyle/>
          <a:p>
            <a:r>
              <a:rPr lang="en-US" dirty="0"/>
              <a:t>import </a:t>
            </a:r>
            <a:r>
              <a:rPr lang="en-US" dirty="0" err="1"/>
              <a:t>java.sql</a:t>
            </a:r>
            <a:r>
              <a:rPr lang="en-US" dirty="0" smtClean="0"/>
              <a:t>.*;</a:t>
            </a:r>
          </a:p>
          <a:p>
            <a:r>
              <a:rPr lang="en-US" dirty="0"/>
              <a:t>import </a:t>
            </a:r>
            <a:r>
              <a:rPr lang="en-US" dirty="0" err="1"/>
              <a:t>oracle.jdbc.driver</a:t>
            </a:r>
            <a:r>
              <a:rPr lang="en-US" dirty="0"/>
              <a:t>.*; </a:t>
            </a:r>
            <a:endParaRPr lang="en-US" dirty="0" smtClean="0"/>
          </a:p>
          <a:p>
            <a:r>
              <a:rPr lang="en-US" dirty="0" smtClean="0"/>
              <a:t>import </a:t>
            </a:r>
            <a:r>
              <a:rPr lang="en-US" dirty="0" err="1"/>
              <a:t>oracle.sql</a:t>
            </a:r>
            <a:r>
              <a:rPr lang="en-US" dirty="0"/>
              <a:t>.*;</a:t>
            </a:r>
          </a:p>
        </p:txBody>
      </p:sp>
    </p:spTree>
    <p:extLst>
      <p:ext uri="{BB962C8B-B14F-4D97-AF65-F5344CB8AC3E}">
        <p14:creationId xmlns:p14="http://schemas.microsoft.com/office/powerpoint/2010/main" val="4074735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r>
            <a:br>
              <a:rPr lang="en-US" sz="3600" dirty="0" smtClean="0"/>
            </a:br>
            <a:r>
              <a:rPr lang="en-US" sz="3600" dirty="0"/>
              <a:t/>
            </a:r>
            <a:br>
              <a:rPr lang="en-US" sz="3600" dirty="0"/>
            </a:br>
            <a:r>
              <a:rPr lang="en-US" sz="3600" dirty="0" smtClean="0"/>
              <a:t>Step 2:</a:t>
            </a:r>
            <a:r>
              <a:rPr lang="en-US" sz="3600" b="1" dirty="0"/>
              <a:t>Load and Register the JDBC Driver</a:t>
            </a:r>
            <a:br>
              <a:rPr lang="en-US" sz="3600" b="1" dirty="0"/>
            </a:br>
            <a:r>
              <a:rPr lang="en-US" sz="3600" dirty="0"/>
              <a:t/>
            </a:r>
            <a:br>
              <a:rPr lang="en-US" sz="3600" dirty="0"/>
            </a:br>
            <a:endParaRPr lang="en-US" sz="3600" dirty="0"/>
          </a:p>
        </p:txBody>
      </p:sp>
      <p:sp>
        <p:nvSpPr>
          <p:cNvPr id="3" name="Content Placeholder 2"/>
          <p:cNvSpPr>
            <a:spLocks noGrp="1"/>
          </p:cNvSpPr>
          <p:nvPr>
            <p:ph idx="1"/>
          </p:nvPr>
        </p:nvSpPr>
        <p:spPr>
          <a:xfrm>
            <a:off x="228600" y="1600200"/>
            <a:ext cx="8839200" cy="4525963"/>
          </a:xfrm>
        </p:spPr>
        <p:txBody>
          <a:bodyPr/>
          <a:lstStyle/>
          <a:p>
            <a:r>
              <a:rPr lang="en-US" dirty="0" err="1"/>
              <a:t>Class.forName</a:t>
            </a:r>
            <a:r>
              <a:rPr lang="en-US" dirty="0"/>
              <a:t>("</a:t>
            </a:r>
            <a:r>
              <a:rPr lang="en-US" dirty="0" err="1"/>
              <a:t>sun.jdbc.odbc.JdbcOdbcDriver</a:t>
            </a:r>
            <a:r>
              <a:rPr lang="en-US" dirty="0" smtClean="0"/>
              <a:t>");</a:t>
            </a:r>
          </a:p>
          <a:p>
            <a:r>
              <a:rPr lang="en-US" dirty="0" err="1"/>
              <a:t>Class.forName</a:t>
            </a:r>
            <a:r>
              <a:rPr lang="en-US" dirty="0"/>
              <a:t>("</a:t>
            </a:r>
            <a:r>
              <a:rPr lang="en-US" dirty="0" err="1"/>
              <a:t>oracle.jdbc.driver.OracleDriver</a:t>
            </a:r>
            <a:r>
              <a:rPr lang="en-US" dirty="0"/>
              <a:t>");</a:t>
            </a:r>
          </a:p>
        </p:txBody>
      </p:sp>
    </p:spTree>
    <p:extLst>
      <p:ext uri="{BB962C8B-B14F-4D97-AF65-F5344CB8AC3E}">
        <p14:creationId xmlns:p14="http://schemas.microsoft.com/office/powerpoint/2010/main" val="758641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a:t>
            </a:r>
            <a:r>
              <a:rPr lang="en-US" b="1" dirty="0"/>
              <a:t>Connecting to a Database</a:t>
            </a:r>
            <a:br>
              <a:rPr lang="en-US" b="1" dirty="0"/>
            </a:br>
            <a:r>
              <a:rPr lang="en-US" dirty="0" smtClean="0"/>
              <a:t> </a:t>
            </a:r>
            <a:endParaRPr lang="en-US" dirty="0"/>
          </a:p>
        </p:txBody>
      </p:sp>
      <p:sp>
        <p:nvSpPr>
          <p:cNvPr id="3" name="Content Placeholder 2"/>
          <p:cNvSpPr>
            <a:spLocks noGrp="1"/>
          </p:cNvSpPr>
          <p:nvPr>
            <p:ph idx="1"/>
          </p:nvPr>
        </p:nvSpPr>
        <p:spPr>
          <a:xfrm>
            <a:off x="76200" y="1600200"/>
            <a:ext cx="8991600" cy="4953000"/>
          </a:xfrm>
        </p:spPr>
        <p:txBody>
          <a:bodyPr>
            <a:normAutofit fontScale="92500" lnSpcReduction="20000"/>
          </a:bodyPr>
          <a:lstStyle/>
          <a:p>
            <a:r>
              <a:rPr lang="en-US" dirty="0"/>
              <a:t>The </a:t>
            </a:r>
            <a:r>
              <a:rPr lang="en-US" dirty="0" err="1"/>
              <a:t>getConnection</a:t>
            </a:r>
            <a:r>
              <a:rPr lang="en-US" dirty="0"/>
              <a:t>() method is an overloaded method that takes</a:t>
            </a:r>
          </a:p>
          <a:p>
            <a:r>
              <a:rPr lang="en-US" dirty="0"/>
              <a:t>Three parameters, one each for the URL, username, and password.</a:t>
            </a:r>
          </a:p>
          <a:p>
            <a:r>
              <a:rPr lang="en-US" dirty="0"/>
              <a:t>Only one parameter for the database URL. In this case, the URL contains the username and password.</a:t>
            </a:r>
          </a:p>
          <a:p>
            <a:endParaRPr lang="en-US" dirty="0" smtClean="0"/>
          </a:p>
          <a:p>
            <a:r>
              <a:rPr lang="en-US" dirty="0"/>
              <a:t>Connection conn = </a:t>
            </a:r>
            <a:r>
              <a:rPr lang="en-US" dirty="0" err="1"/>
              <a:t>DriverManager.getConnection</a:t>
            </a:r>
            <a:r>
              <a:rPr lang="en-US" dirty="0"/>
              <a:t>(URL, username, </a:t>
            </a:r>
            <a:r>
              <a:rPr lang="en-US" dirty="0" err="1"/>
              <a:t>passwd</a:t>
            </a:r>
            <a:r>
              <a:rPr lang="en-US" dirty="0"/>
              <a:t>); </a:t>
            </a:r>
            <a:endParaRPr lang="en-US" dirty="0" smtClean="0"/>
          </a:p>
          <a:p>
            <a:r>
              <a:rPr lang="en-US" dirty="0" smtClean="0"/>
              <a:t>Connection </a:t>
            </a:r>
            <a:r>
              <a:rPr lang="en-US" dirty="0"/>
              <a:t>conn = </a:t>
            </a:r>
            <a:r>
              <a:rPr lang="en-US" dirty="0" err="1"/>
              <a:t>DriverManager.getConnection</a:t>
            </a:r>
            <a:r>
              <a:rPr lang="en-US" dirty="0"/>
              <a:t>(URL);</a:t>
            </a:r>
          </a:p>
        </p:txBody>
      </p:sp>
    </p:spTree>
    <p:extLst>
      <p:ext uri="{BB962C8B-B14F-4D97-AF65-F5344CB8AC3E}">
        <p14:creationId xmlns:p14="http://schemas.microsoft.com/office/powerpoint/2010/main" val="1562340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Step 4: </a:t>
            </a:r>
            <a:r>
              <a:rPr lang="en-US" b="1" dirty="0"/>
              <a:t>Querying the Database</a:t>
            </a:r>
            <a:br>
              <a:rPr lang="en-US" b="1" dirty="0"/>
            </a:br>
            <a:endParaRPr lang="en-US" dirty="0"/>
          </a:p>
        </p:txBody>
      </p:sp>
      <p:sp>
        <p:nvSpPr>
          <p:cNvPr id="3" name="Content Placeholder 2"/>
          <p:cNvSpPr>
            <a:spLocks noGrp="1"/>
          </p:cNvSpPr>
          <p:nvPr>
            <p:ph idx="1"/>
          </p:nvPr>
        </p:nvSpPr>
        <p:spPr/>
        <p:txBody>
          <a:bodyPr/>
          <a:lstStyle/>
          <a:p>
            <a:r>
              <a:rPr lang="en-US" dirty="0"/>
              <a:t>Statement </a:t>
            </a:r>
            <a:r>
              <a:rPr lang="en-US" dirty="0" err="1"/>
              <a:t>sql_stmt</a:t>
            </a:r>
            <a:r>
              <a:rPr lang="en-US" dirty="0"/>
              <a:t> = </a:t>
            </a:r>
            <a:r>
              <a:rPr lang="en-US" dirty="0" err="1"/>
              <a:t>conn.createStatement</a:t>
            </a:r>
            <a:r>
              <a:rPr lang="en-US" dirty="0"/>
              <a:t>();</a:t>
            </a:r>
          </a:p>
        </p:txBody>
      </p:sp>
    </p:spTree>
    <p:extLst>
      <p:ext uri="{BB962C8B-B14F-4D97-AF65-F5344CB8AC3E}">
        <p14:creationId xmlns:p14="http://schemas.microsoft.com/office/powerpoint/2010/main" val="471925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JDBC library includes APIs for each of the tasks commonly associated with database usage: </a:t>
            </a:r>
            <a:endParaRPr lang="en-US" dirty="0"/>
          </a:p>
          <a:p>
            <a:r>
              <a:rPr lang="en-US" dirty="0" smtClean="0"/>
              <a:t>Making </a:t>
            </a:r>
            <a:r>
              <a:rPr lang="en-US" dirty="0"/>
              <a:t>a connection to a database </a:t>
            </a:r>
          </a:p>
          <a:p>
            <a:r>
              <a:rPr lang="en-US" dirty="0" smtClean="0"/>
              <a:t>Creating </a:t>
            </a:r>
            <a:r>
              <a:rPr lang="en-US" dirty="0"/>
              <a:t>SQL or MySQL statements </a:t>
            </a:r>
          </a:p>
          <a:p>
            <a:r>
              <a:rPr lang="en-US" dirty="0" smtClean="0"/>
              <a:t>Executing </a:t>
            </a:r>
            <a:r>
              <a:rPr lang="en-US" dirty="0"/>
              <a:t>that SQL or MySQL queries in the database </a:t>
            </a:r>
          </a:p>
          <a:p>
            <a:r>
              <a:rPr lang="en-US" dirty="0" smtClean="0"/>
              <a:t>Viewing </a:t>
            </a:r>
            <a:r>
              <a:rPr lang="en-US" dirty="0"/>
              <a:t>&amp; Modifying the resulting records </a:t>
            </a:r>
          </a:p>
          <a:p>
            <a:endParaRPr lang="en-US" dirty="0"/>
          </a:p>
        </p:txBody>
      </p:sp>
    </p:spTree>
    <p:extLst>
      <p:ext uri="{BB962C8B-B14F-4D97-AF65-F5344CB8AC3E}">
        <p14:creationId xmlns:p14="http://schemas.microsoft.com/office/powerpoint/2010/main" val="3933552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Step 5: </a:t>
            </a:r>
            <a:r>
              <a:rPr lang="en-US" sz="2800" b="1" dirty="0"/>
              <a:t>Executing the Query and Returning a </a:t>
            </a:r>
            <a:r>
              <a:rPr lang="en-US" sz="2800" b="1" dirty="0" err="1"/>
              <a:t>ResultSet</a:t>
            </a:r>
            <a:r>
              <a:rPr lang="en-US" sz="2800" b="1" dirty="0"/>
              <a:t/>
            </a:r>
            <a:br>
              <a:rPr lang="en-US" sz="2800" b="1" dirty="0"/>
            </a:br>
            <a:endParaRPr lang="en-US" sz="2800" dirty="0"/>
          </a:p>
        </p:txBody>
      </p:sp>
      <p:sp>
        <p:nvSpPr>
          <p:cNvPr id="3" name="Content Placeholder 2"/>
          <p:cNvSpPr>
            <a:spLocks noGrp="1"/>
          </p:cNvSpPr>
          <p:nvPr>
            <p:ph idx="1"/>
          </p:nvPr>
        </p:nvSpPr>
        <p:spPr>
          <a:xfrm>
            <a:off x="228600" y="1600200"/>
            <a:ext cx="8686800" cy="4953000"/>
          </a:xfrm>
        </p:spPr>
        <p:txBody>
          <a:bodyPr>
            <a:normAutofit lnSpcReduction="10000"/>
          </a:bodyPr>
          <a:lstStyle/>
          <a:p>
            <a:r>
              <a:rPr lang="en-US" dirty="0" err="1"/>
              <a:t>ResultSet</a:t>
            </a:r>
            <a:r>
              <a:rPr lang="en-US" dirty="0"/>
              <a:t> </a:t>
            </a:r>
            <a:r>
              <a:rPr lang="en-US" dirty="0" err="1"/>
              <a:t>rset</a:t>
            </a:r>
            <a:r>
              <a:rPr lang="en-US" dirty="0"/>
              <a:t> = </a:t>
            </a:r>
            <a:r>
              <a:rPr lang="en-US" dirty="0" err="1"/>
              <a:t>sql_stmt.executeQuery</a:t>
            </a:r>
            <a:r>
              <a:rPr lang="en-US" dirty="0"/>
              <a:t> ("SELECT </a:t>
            </a:r>
            <a:r>
              <a:rPr lang="en-US" dirty="0" err="1"/>
              <a:t>empno</a:t>
            </a:r>
            <a:r>
              <a:rPr lang="en-US" dirty="0"/>
              <a:t>, </a:t>
            </a:r>
            <a:r>
              <a:rPr lang="en-US" dirty="0" err="1"/>
              <a:t>ename</a:t>
            </a:r>
            <a:r>
              <a:rPr lang="en-US" dirty="0"/>
              <a:t>, </a:t>
            </a:r>
            <a:r>
              <a:rPr lang="en-US" dirty="0" err="1"/>
              <a:t>sal</a:t>
            </a:r>
            <a:r>
              <a:rPr lang="en-US" dirty="0"/>
              <a:t>, </a:t>
            </a:r>
            <a:r>
              <a:rPr lang="en-US" dirty="0" err="1"/>
              <a:t>deptno</a:t>
            </a:r>
            <a:r>
              <a:rPr lang="en-US" dirty="0"/>
              <a:t> FROM </a:t>
            </a:r>
            <a:r>
              <a:rPr lang="en-US" dirty="0" err="1"/>
              <a:t>emp</a:t>
            </a:r>
            <a:r>
              <a:rPr lang="en-US" dirty="0"/>
              <a:t> ORDER BY </a:t>
            </a:r>
            <a:r>
              <a:rPr lang="en-US" dirty="0" err="1"/>
              <a:t>ename</a:t>
            </a:r>
            <a:r>
              <a:rPr lang="en-US" dirty="0" smtClean="0"/>
              <a:t>");</a:t>
            </a:r>
          </a:p>
          <a:p>
            <a:endParaRPr lang="en-US" dirty="0"/>
          </a:p>
          <a:p>
            <a:r>
              <a:rPr lang="en-US" dirty="0"/>
              <a:t>Alternatively, the SQL statement can be placed in a string and then this string passed to the </a:t>
            </a:r>
            <a:r>
              <a:rPr lang="en-US" dirty="0" err="1"/>
              <a:t>executeQuery</a:t>
            </a:r>
            <a:r>
              <a:rPr lang="en-US" dirty="0"/>
              <a:t>() function. This is shown below.</a:t>
            </a:r>
          </a:p>
          <a:p>
            <a:r>
              <a:rPr lang="en-US" dirty="0"/>
              <a:t>String </a:t>
            </a:r>
            <a:r>
              <a:rPr lang="en-US" dirty="0" err="1"/>
              <a:t>sql</a:t>
            </a:r>
            <a:r>
              <a:rPr lang="en-US" dirty="0"/>
              <a:t> = "SELECT </a:t>
            </a:r>
            <a:r>
              <a:rPr lang="en-US" dirty="0" err="1"/>
              <a:t>empno</a:t>
            </a:r>
            <a:r>
              <a:rPr lang="en-US" dirty="0"/>
              <a:t>, </a:t>
            </a:r>
            <a:r>
              <a:rPr lang="en-US" dirty="0" err="1"/>
              <a:t>ename</a:t>
            </a:r>
            <a:r>
              <a:rPr lang="en-US" dirty="0"/>
              <a:t>, </a:t>
            </a:r>
            <a:r>
              <a:rPr lang="en-US" dirty="0" err="1"/>
              <a:t>sal</a:t>
            </a:r>
            <a:r>
              <a:rPr lang="en-US" dirty="0"/>
              <a:t>, </a:t>
            </a:r>
            <a:r>
              <a:rPr lang="en-US" dirty="0" err="1"/>
              <a:t>deptno</a:t>
            </a:r>
            <a:r>
              <a:rPr lang="en-US" dirty="0"/>
              <a:t> FROM </a:t>
            </a:r>
            <a:r>
              <a:rPr lang="en-US" dirty="0" err="1"/>
              <a:t>emp</a:t>
            </a:r>
            <a:r>
              <a:rPr lang="en-US" dirty="0"/>
              <a:t> ORDER BY </a:t>
            </a:r>
            <a:r>
              <a:rPr lang="en-US" dirty="0" err="1"/>
              <a:t>ename</a:t>
            </a:r>
            <a:r>
              <a:rPr lang="en-US" dirty="0"/>
              <a:t>"; </a:t>
            </a:r>
            <a:endParaRPr lang="en-US" dirty="0" smtClean="0"/>
          </a:p>
          <a:p>
            <a:r>
              <a:rPr lang="en-US" dirty="0" err="1" smtClean="0"/>
              <a:t>ResultSet</a:t>
            </a:r>
            <a:r>
              <a:rPr lang="en-US" dirty="0" smtClean="0"/>
              <a:t> </a:t>
            </a:r>
            <a:r>
              <a:rPr lang="en-US" dirty="0" err="1"/>
              <a:t>rset</a:t>
            </a:r>
            <a:r>
              <a:rPr lang="en-US" dirty="0"/>
              <a:t> = </a:t>
            </a:r>
            <a:r>
              <a:rPr lang="en-US" dirty="0" err="1"/>
              <a:t>sql_stmt.executeQuery</a:t>
            </a:r>
            <a:r>
              <a:rPr lang="en-US" dirty="0"/>
              <a:t>(</a:t>
            </a:r>
            <a:r>
              <a:rPr lang="en-US" dirty="0" err="1"/>
              <a:t>sql</a:t>
            </a:r>
            <a:r>
              <a:rPr lang="en-US" dirty="0"/>
              <a:t>);</a:t>
            </a:r>
          </a:p>
        </p:txBody>
      </p:sp>
    </p:spTree>
    <p:extLst>
      <p:ext uri="{BB962C8B-B14F-4D97-AF65-F5344CB8AC3E}">
        <p14:creationId xmlns:p14="http://schemas.microsoft.com/office/powerpoint/2010/main" val="861402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Step 6: </a:t>
            </a:r>
            <a:r>
              <a:rPr lang="en-US" sz="3200" b="1" dirty="0"/>
              <a:t>Closing the </a:t>
            </a:r>
            <a:r>
              <a:rPr lang="en-US" sz="3200" b="1" dirty="0" err="1"/>
              <a:t>ResultSet</a:t>
            </a:r>
            <a:r>
              <a:rPr lang="en-US" sz="3200" b="1" dirty="0"/>
              <a:t> and Statement</a:t>
            </a:r>
            <a:br>
              <a:rPr lang="en-US" sz="3200" b="1" dirty="0"/>
            </a:br>
            <a:r>
              <a:rPr lang="en-US" sz="3200" dirty="0" smtClean="0"/>
              <a:t> </a:t>
            </a:r>
            <a:endParaRPr lang="en-US" sz="3200" dirty="0"/>
          </a:p>
        </p:txBody>
      </p:sp>
      <p:sp>
        <p:nvSpPr>
          <p:cNvPr id="3" name="Content Placeholder 2"/>
          <p:cNvSpPr>
            <a:spLocks noGrp="1"/>
          </p:cNvSpPr>
          <p:nvPr>
            <p:ph idx="1"/>
          </p:nvPr>
        </p:nvSpPr>
        <p:spPr/>
        <p:txBody>
          <a:bodyPr/>
          <a:lstStyle/>
          <a:p>
            <a:r>
              <a:rPr lang="en-US" dirty="0" err="1"/>
              <a:t>rset.close</a:t>
            </a:r>
            <a:r>
              <a:rPr lang="en-US" dirty="0"/>
              <a:t>(); </a:t>
            </a:r>
            <a:r>
              <a:rPr lang="en-US" dirty="0" smtClean="0"/>
              <a:t>(</a:t>
            </a:r>
            <a:r>
              <a:rPr lang="en-US" dirty="0" err="1" smtClean="0"/>
              <a:t>ResultSet</a:t>
            </a:r>
            <a:r>
              <a:rPr lang="en-US" dirty="0" smtClean="0"/>
              <a:t> object)</a:t>
            </a:r>
          </a:p>
          <a:p>
            <a:r>
              <a:rPr lang="en-US" dirty="0" err="1" smtClean="0"/>
              <a:t>sql_stmt.close</a:t>
            </a:r>
            <a:r>
              <a:rPr lang="en-US" dirty="0" smtClean="0"/>
              <a:t>(); (Statement Object)</a:t>
            </a:r>
          </a:p>
          <a:p>
            <a:r>
              <a:rPr lang="en-US" dirty="0" err="1"/>
              <a:t>conn.close</a:t>
            </a:r>
            <a:r>
              <a:rPr lang="en-US" dirty="0" smtClean="0"/>
              <a:t>(); (Connection object)</a:t>
            </a:r>
            <a:endParaRPr lang="en-US" dirty="0"/>
          </a:p>
        </p:txBody>
      </p:sp>
    </p:spTree>
    <p:extLst>
      <p:ext uri="{BB962C8B-B14F-4D97-AF65-F5344CB8AC3E}">
        <p14:creationId xmlns:p14="http://schemas.microsoft.com/office/powerpoint/2010/main" val="729328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228600" y="990600"/>
            <a:ext cx="8686800" cy="5791200"/>
          </a:xfrm>
        </p:spPr>
        <p:txBody>
          <a:bodyPr>
            <a:normAutofit fontScale="70000" lnSpcReduction="20000"/>
          </a:bodyPr>
          <a:lstStyle/>
          <a:p>
            <a:pPr marL="0" indent="0">
              <a:buNone/>
            </a:pPr>
            <a:r>
              <a:rPr lang="en-US" b="1" dirty="0"/>
              <a:t>import</a:t>
            </a:r>
            <a:r>
              <a:rPr lang="en-US" dirty="0"/>
              <a:t> </a:t>
            </a:r>
            <a:r>
              <a:rPr lang="en-US" dirty="0" err="1"/>
              <a:t>java.sql</a:t>
            </a:r>
            <a:r>
              <a:rPr lang="en-US" dirty="0"/>
              <a:t>.*;  </a:t>
            </a:r>
          </a:p>
          <a:p>
            <a:pPr marL="0" indent="0">
              <a:buNone/>
            </a:pPr>
            <a:r>
              <a:rPr lang="en-US" b="1" dirty="0"/>
              <a:t>class</a:t>
            </a:r>
            <a:r>
              <a:rPr lang="en-US" dirty="0"/>
              <a:t> </a:t>
            </a:r>
            <a:r>
              <a:rPr lang="en-US" dirty="0" err="1"/>
              <a:t>MysqlCon</a:t>
            </a: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b="1" dirty="0"/>
              <a:t>try</a:t>
            </a:r>
            <a:r>
              <a:rPr lang="en-US" dirty="0"/>
              <a:t>{  </a:t>
            </a:r>
          </a:p>
          <a:p>
            <a:pPr marL="0" indent="0">
              <a:buNone/>
            </a:pPr>
            <a:r>
              <a:rPr lang="en-US" dirty="0" err="1"/>
              <a:t>Class.forName</a:t>
            </a:r>
            <a:r>
              <a:rPr lang="en-US" dirty="0"/>
              <a:t>("</a:t>
            </a:r>
            <a:r>
              <a:rPr lang="en-US" dirty="0" err="1"/>
              <a:t>com.mysql.jdbc.Driver</a:t>
            </a:r>
            <a:r>
              <a:rPr lang="en-US" dirty="0"/>
              <a:t>");  </a:t>
            </a:r>
          </a:p>
          <a:p>
            <a:pPr marL="0" indent="0">
              <a:buNone/>
            </a:pPr>
            <a:r>
              <a:rPr lang="en-US" dirty="0"/>
              <a:t>Connection con=</a:t>
            </a:r>
            <a:r>
              <a:rPr lang="en-US" dirty="0" err="1"/>
              <a:t>DriverManager.getConnection</a:t>
            </a:r>
            <a:r>
              <a:rPr lang="en-US" dirty="0"/>
              <a:t>(  </a:t>
            </a:r>
          </a:p>
          <a:p>
            <a:pPr marL="0" indent="0">
              <a:buNone/>
            </a:pPr>
            <a:r>
              <a:rPr lang="en-US" dirty="0"/>
              <a:t>"</a:t>
            </a:r>
            <a:r>
              <a:rPr lang="en-US" dirty="0" err="1"/>
              <a:t>jdbc:mysql</a:t>
            </a:r>
            <a:r>
              <a:rPr lang="en-US" dirty="0"/>
              <a:t>://localhost:3306/</a:t>
            </a:r>
            <a:r>
              <a:rPr lang="en-US" dirty="0" err="1"/>
              <a:t>sonoo</a:t>
            </a:r>
            <a:r>
              <a:rPr lang="en-US" dirty="0"/>
              <a:t>","</a:t>
            </a:r>
            <a:r>
              <a:rPr lang="en-US" dirty="0" err="1"/>
              <a:t>root","root</a:t>
            </a:r>
            <a:r>
              <a:rPr lang="en-US" dirty="0"/>
              <a:t>");  </a:t>
            </a:r>
          </a:p>
          <a:p>
            <a:pPr marL="0" indent="0">
              <a:buNone/>
            </a:pPr>
            <a:r>
              <a:rPr lang="en-US" dirty="0"/>
              <a:t>//here </a:t>
            </a:r>
            <a:r>
              <a:rPr lang="en-US" dirty="0" err="1"/>
              <a:t>sonoo</a:t>
            </a:r>
            <a:r>
              <a:rPr lang="en-US" dirty="0"/>
              <a:t> is database name, root is username and password  </a:t>
            </a:r>
          </a:p>
          <a:p>
            <a:pPr marL="0" indent="0">
              <a:buNone/>
            </a:pPr>
            <a:r>
              <a:rPr lang="en-US" dirty="0"/>
              <a:t>Statement </a:t>
            </a:r>
            <a:r>
              <a:rPr lang="en-US" dirty="0" err="1"/>
              <a:t>stmt</a:t>
            </a:r>
            <a:r>
              <a:rPr lang="en-US" dirty="0"/>
              <a:t>=</a:t>
            </a:r>
            <a:r>
              <a:rPr lang="en-US" dirty="0" err="1"/>
              <a:t>con.createStatement</a:t>
            </a:r>
            <a:r>
              <a:rPr lang="en-US" dirty="0"/>
              <a:t>();  </a:t>
            </a:r>
          </a:p>
          <a:p>
            <a:pPr marL="0" indent="0">
              <a:buNone/>
            </a:pPr>
            <a:r>
              <a:rPr lang="en-US" dirty="0" err="1"/>
              <a:t>ResultSet</a:t>
            </a:r>
            <a:r>
              <a:rPr lang="en-US" dirty="0"/>
              <a:t> </a:t>
            </a:r>
            <a:r>
              <a:rPr lang="en-US" dirty="0" err="1"/>
              <a:t>rs</a:t>
            </a:r>
            <a:r>
              <a:rPr lang="en-US" dirty="0"/>
              <a:t>=</a:t>
            </a:r>
            <a:r>
              <a:rPr lang="en-US" dirty="0" err="1"/>
              <a:t>stmt.executeQuery</a:t>
            </a:r>
            <a:r>
              <a:rPr lang="en-US" dirty="0"/>
              <a:t>("select * from </a:t>
            </a:r>
            <a:r>
              <a:rPr lang="en-US" dirty="0" err="1"/>
              <a:t>emp</a:t>
            </a:r>
            <a:r>
              <a:rPr lang="en-US" dirty="0"/>
              <a:t>");  </a:t>
            </a:r>
          </a:p>
          <a:p>
            <a:pPr marL="0" indent="0">
              <a:buNone/>
            </a:pPr>
            <a:r>
              <a:rPr lang="en-US" b="1" dirty="0"/>
              <a:t>while</a:t>
            </a:r>
            <a:r>
              <a:rPr lang="en-US" dirty="0"/>
              <a:t>(</a:t>
            </a:r>
            <a:r>
              <a:rPr lang="en-US" dirty="0" err="1"/>
              <a:t>rs.next</a:t>
            </a:r>
            <a:r>
              <a:rPr lang="en-US" dirty="0"/>
              <a:t>())  </a:t>
            </a:r>
          </a:p>
          <a:p>
            <a:pPr marL="0" indent="0">
              <a:buNone/>
            </a:pPr>
            <a:r>
              <a:rPr lang="en-US" dirty="0" err="1"/>
              <a:t>System.out.println</a:t>
            </a:r>
            <a:r>
              <a:rPr lang="en-US" dirty="0"/>
              <a:t>(</a:t>
            </a:r>
            <a:r>
              <a:rPr lang="en-US" dirty="0" err="1"/>
              <a:t>rs.getInt</a:t>
            </a:r>
            <a:r>
              <a:rPr lang="en-US" dirty="0"/>
              <a:t>(1)+"  "+</a:t>
            </a:r>
            <a:r>
              <a:rPr lang="en-US" dirty="0" err="1"/>
              <a:t>rs.getString</a:t>
            </a:r>
            <a:r>
              <a:rPr lang="en-US" dirty="0"/>
              <a:t>(2)+"  "+</a:t>
            </a:r>
            <a:r>
              <a:rPr lang="en-US" dirty="0" err="1"/>
              <a:t>rs.getString</a:t>
            </a:r>
            <a:r>
              <a:rPr lang="en-US" dirty="0"/>
              <a:t>(3));  </a:t>
            </a:r>
          </a:p>
          <a:p>
            <a:pPr marL="0" indent="0">
              <a:buNone/>
            </a:pPr>
            <a:r>
              <a:rPr lang="en-US" dirty="0" err="1"/>
              <a:t>con.close</a:t>
            </a:r>
            <a:r>
              <a:rPr lang="en-US" dirty="0"/>
              <a:t>();  </a:t>
            </a:r>
          </a:p>
          <a:p>
            <a:pPr marL="0" indent="0">
              <a:buNone/>
            </a:pPr>
            <a:r>
              <a:rPr lang="en-US" dirty="0"/>
              <a:t>}</a:t>
            </a:r>
            <a:r>
              <a:rPr lang="en-US" b="1" dirty="0"/>
              <a:t>catch</a:t>
            </a:r>
            <a:r>
              <a:rPr lang="en-US" dirty="0"/>
              <a:t>(Exception e){ </a:t>
            </a:r>
            <a:r>
              <a:rPr lang="en-US" dirty="0" err="1"/>
              <a:t>System.out.println</a:t>
            </a:r>
            <a:r>
              <a:rPr lang="en-US" dirty="0"/>
              <a:t>(e);}  </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240849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JDBC Statements</a:t>
            </a:r>
            <a:endParaRPr lang="en-US" dirty="0"/>
          </a:p>
        </p:txBody>
      </p:sp>
      <p:sp>
        <p:nvSpPr>
          <p:cNvPr id="3" name="Content Placeholder 2"/>
          <p:cNvSpPr>
            <a:spLocks noGrp="1"/>
          </p:cNvSpPr>
          <p:nvPr>
            <p:ph idx="1"/>
          </p:nvPr>
        </p:nvSpPr>
        <p:spPr/>
        <p:txBody>
          <a:bodyPr/>
          <a:lstStyle/>
          <a:p>
            <a:pPr algn="just"/>
            <a:r>
              <a:rPr lang="en-US" dirty="0"/>
              <a:t>Once a connection is obtained we can interact with the database. The JDBC </a:t>
            </a:r>
            <a:r>
              <a:rPr lang="en-US" i="1" dirty="0"/>
              <a:t>Statement, </a:t>
            </a:r>
            <a:r>
              <a:rPr lang="en-US" i="1" dirty="0" err="1"/>
              <a:t>CallableStatement</a:t>
            </a:r>
            <a:r>
              <a:rPr lang="en-US" i="1" dirty="0"/>
              <a:t>,</a:t>
            </a:r>
            <a:r>
              <a:rPr lang="en-US" dirty="0"/>
              <a:t> and </a:t>
            </a:r>
            <a:r>
              <a:rPr lang="en-US" i="1" dirty="0" err="1"/>
              <a:t>PreparedStatement</a:t>
            </a:r>
            <a:r>
              <a:rPr lang="en-US" dirty="0"/>
              <a:t> interfaces define the methods and properties that enable you to send SQL or PL/SQL commands and receive data from your database.</a:t>
            </a:r>
          </a:p>
        </p:txBody>
      </p:sp>
    </p:spTree>
    <p:extLst>
      <p:ext uri="{BB962C8B-B14F-4D97-AF65-F5344CB8AC3E}">
        <p14:creationId xmlns:p14="http://schemas.microsoft.com/office/powerpoint/2010/main" val="1113290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00753862"/>
              </p:ext>
            </p:extLst>
          </p:nvPr>
        </p:nvGraphicFramePr>
        <p:xfrm>
          <a:off x="304800" y="838200"/>
          <a:ext cx="8610600" cy="5278112"/>
        </p:xfrm>
        <a:graphic>
          <a:graphicData uri="http://schemas.openxmlformats.org/drawingml/2006/table">
            <a:tbl>
              <a:tblPr/>
              <a:tblGrid>
                <a:gridCol w="2645177"/>
                <a:gridCol w="5965423"/>
              </a:tblGrid>
              <a:tr h="366263">
                <a:tc>
                  <a:txBody>
                    <a:bodyPr/>
                    <a:lstStyle/>
                    <a:p>
                      <a:pPr algn="l" fontAlgn="t"/>
                      <a:r>
                        <a:rPr lang="en-US" sz="2400" dirty="0">
                          <a:effectLst/>
                        </a:rPr>
                        <a:t>Interfaces</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just" fontAlgn="t"/>
                      <a:r>
                        <a:rPr lang="en-US" sz="2400">
                          <a:effectLst/>
                        </a:rPr>
                        <a:t>Recommended Use</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543537">
                <a:tc>
                  <a:txBody>
                    <a:bodyPr/>
                    <a:lstStyle/>
                    <a:p>
                      <a:pPr fontAlgn="t"/>
                      <a:r>
                        <a:rPr lang="en-US" sz="2400">
                          <a:effectLst/>
                        </a:rPr>
                        <a:t>Statement</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dirty="0">
                          <a:effectLst/>
                        </a:rPr>
                        <a:t>Use the for general-purpose access to your database. Useful when you are using static SQL statements at runtime. The Statement interface cannot accept parameters.</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08082">
                <a:tc>
                  <a:txBody>
                    <a:bodyPr/>
                    <a:lstStyle/>
                    <a:p>
                      <a:pPr fontAlgn="t"/>
                      <a:r>
                        <a:rPr lang="en-US" sz="2400">
                          <a:effectLst/>
                        </a:rPr>
                        <a:t>PreparedStatement</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dirty="0">
                          <a:effectLst/>
                        </a:rPr>
                        <a:t>Use the when you plan to use the SQL statements many times. The </a:t>
                      </a:r>
                      <a:r>
                        <a:rPr lang="en-US" sz="2400" dirty="0" err="1">
                          <a:effectLst/>
                        </a:rPr>
                        <a:t>PreparedStatement</a:t>
                      </a:r>
                      <a:r>
                        <a:rPr lang="en-US" sz="2400" dirty="0">
                          <a:effectLst/>
                        </a:rPr>
                        <a:t> interface accepts input parameters at runtime.</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08082">
                <a:tc>
                  <a:txBody>
                    <a:bodyPr/>
                    <a:lstStyle/>
                    <a:p>
                      <a:pPr fontAlgn="t"/>
                      <a:r>
                        <a:rPr lang="en-US" sz="2400" dirty="0" err="1">
                          <a:effectLst/>
                        </a:rPr>
                        <a:t>CallableStatement</a:t>
                      </a:r>
                      <a:endParaRPr lang="en-US" sz="2400" dirty="0">
                        <a:effectLst/>
                      </a:endParaRP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dirty="0">
                          <a:effectLst/>
                        </a:rPr>
                        <a:t>Use the when you want to access the database stored procedures. The </a:t>
                      </a:r>
                      <a:r>
                        <a:rPr lang="en-US" sz="2400" dirty="0" err="1">
                          <a:effectLst/>
                        </a:rPr>
                        <a:t>CallableStatement</a:t>
                      </a:r>
                      <a:r>
                        <a:rPr lang="en-US" sz="2400" dirty="0">
                          <a:effectLst/>
                        </a:rPr>
                        <a:t> interface can also accept runtime input parameters.</a:t>
                      </a:r>
                    </a:p>
                  </a:txBody>
                  <a:tcPr marL="65404" marR="65404" marT="65404" marB="654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1536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1. The </a:t>
            </a:r>
            <a:r>
              <a:rPr lang="en-US" dirty="0"/>
              <a:t>Statement Objects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Creating Statement Object</a:t>
            </a:r>
          </a:p>
          <a:p>
            <a:pPr marL="0" indent="0">
              <a:buNone/>
            </a:pPr>
            <a:r>
              <a:rPr lang="en-US" dirty="0"/>
              <a:t>Statement </a:t>
            </a:r>
            <a:r>
              <a:rPr lang="en-US" dirty="0" err="1"/>
              <a:t>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err="1" smtClean="0"/>
              <a:t>stmt</a:t>
            </a:r>
            <a:r>
              <a:rPr lang="en-US" dirty="0" smtClean="0"/>
              <a:t> </a:t>
            </a:r>
            <a:r>
              <a:rPr lang="en-US" dirty="0"/>
              <a:t>= </a:t>
            </a:r>
            <a:r>
              <a:rPr lang="en-US" dirty="0" err="1"/>
              <a:t>conn.createStatement</a:t>
            </a:r>
            <a:r>
              <a:rPr lang="en-US" dirty="0"/>
              <a:t>( );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a:p>
            <a:pPr marL="0" indent="0">
              <a:buNone/>
            </a:pPr>
            <a:r>
              <a:rPr lang="en-US" dirty="0" smtClean="0"/>
              <a:t>{ </a:t>
            </a:r>
            <a:r>
              <a:rPr lang="en-US" dirty="0"/>
              <a:t>. . . }</a:t>
            </a:r>
          </a:p>
        </p:txBody>
      </p:sp>
    </p:spTree>
    <p:extLst>
      <p:ext uri="{BB962C8B-B14F-4D97-AF65-F5344CB8AC3E}">
        <p14:creationId xmlns:p14="http://schemas.microsoft.com/office/powerpoint/2010/main" val="34760476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Closing Statement Object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Statement </a:t>
            </a:r>
            <a:r>
              <a:rPr lang="en-US" dirty="0" err="1"/>
              <a:t>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err="1" smtClean="0"/>
              <a:t>stmt</a:t>
            </a:r>
            <a:r>
              <a:rPr lang="en-US" dirty="0" smtClean="0"/>
              <a:t> </a:t>
            </a:r>
            <a:r>
              <a:rPr lang="en-US" dirty="0"/>
              <a:t>= </a:t>
            </a:r>
            <a:r>
              <a:rPr lang="en-US" dirty="0" err="1"/>
              <a:t>conn.createStatement</a:t>
            </a:r>
            <a:r>
              <a:rPr lang="en-US" dirty="0"/>
              <a:t>( );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a:p>
            <a:pPr marL="0" indent="0">
              <a:buNone/>
            </a:pPr>
            <a:r>
              <a:rPr lang="en-US" dirty="0" smtClean="0"/>
              <a:t>{ </a:t>
            </a:r>
            <a:r>
              <a:rPr lang="en-US" dirty="0"/>
              <a:t>. . . } </a:t>
            </a:r>
          </a:p>
          <a:p>
            <a:pPr marL="0" indent="0">
              <a:buNone/>
            </a:pPr>
            <a:r>
              <a:rPr lang="en-US" dirty="0" smtClean="0"/>
              <a:t>finally </a:t>
            </a:r>
          </a:p>
          <a:p>
            <a:pPr marL="0" indent="0">
              <a:buNone/>
            </a:pPr>
            <a:r>
              <a:rPr lang="en-US" dirty="0" smtClean="0"/>
              <a:t>{ </a:t>
            </a:r>
          </a:p>
          <a:p>
            <a:pPr marL="0" indent="0">
              <a:buNone/>
            </a:pPr>
            <a:r>
              <a:rPr lang="en-US" dirty="0" err="1" smtClean="0"/>
              <a:t>stmt.close</a:t>
            </a:r>
            <a:r>
              <a:rPr lang="en-US" dirty="0" smtClean="0"/>
              <a:t>(); </a:t>
            </a:r>
          </a:p>
          <a:p>
            <a:pPr marL="0" indent="0">
              <a:buNone/>
            </a:pPr>
            <a:r>
              <a:rPr lang="en-US" dirty="0" smtClean="0"/>
              <a:t>}</a:t>
            </a:r>
            <a:endParaRPr lang="en-US" dirty="0"/>
          </a:p>
        </p:txBody>
      </p:sp>
    </p:spTree>
    <p:extLst>
      <p:ext uri="{BB962C8B-B14F-4D97-AF65-F5344CB8AC3E}">
        <p14:creationId xmlns:p14="http://schemas.microsoft.com/office/powerpoint/2010/main" val="33613250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err="1"/>
              <a:t>PreparedStatement</a:t>
            </a:r>
            <a:r>
              <a:rPr lang="en-US" dirty="0"/>
              <a:t> Objects</a:t>
            </a:r>
            <a:br>
              <a:rPr lang="en-US" dirty="0"/>
            </a:br>
            <a:endParaRPr lang="en-US" dirty="0"/>
          </a:p>
        </p:txBody>
      </p:sp>
      <p:sp>
        <p:nvSpPr>
          <p:cNvPr id="3" name="Content Placeholder 2"/>
          <p:cNvSpPr>
            <a:spLocks noGrp="1"/>
          </p:cNvSpPr>
          <p:nvPr>
            <p:ph idx="1"/>
          </p:nvPr>
        </p:nvSpPr>
        <p:spPr/>
        <p:txBody>
          <a:bodyPr/>
          <a:lstStyle/>
          <a:p>
            <a:r>
              <a:rPr lang="en-US" dirty="0"/>
              <a:t>The </a:t>
            </a:r>
            <a:r>
              <a:rPr lang="en-US" i="1" dirty="0" err="1"/>
              <a:t>PreparedStatement</a:t>
            </a:r>
            <a:r>
              <a:rPr lang="en-US" dirty="0"/>
              <a:t> interface extends the Statement interface, which gives you added functionality with a couple of advantages over a generic Statement object.</a:t>
            </a:r>
          </a:p>
          <a:p>
            <a:r>
              <a:rPr lang="en-US" dirty="0"/>
              <a:t>This statement gives you the flexibility of supplying arguments dynamically.</a:t>
            </a:r>
          </a:p>
          <a:p>
            <a:endParaRPr lang="en-US" dirty="0"/>
          </a:p>
        </p:txBody>
      </p:sp>
    </p:spTree>
    <p:extLst>
      <p:ext uri="{BB962C8B-B14F-4D97-AF65-F5344CB8AC3E}">
        <p14:creationId xmlns:p14="http://schemas.microsoft.com/office/powerpoint/2010/main" val="711985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a:t>
            </a:r>
            <a:r>
              <a:rPr lang="en-US" dirty="0" err="1"/>
              <a:t>PreparedStatement</a:t>
            </a:r>
            <a:r>
              <a:rPr lang="en-US" dirty="0"/>
              <a:t> Object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PreparedStatement</a:t>
            </a:r>
            <a:r>
              <a:rPr lang="en-US" dirty="0" smtClean="0"/>
              <a:t> </a:t>
            </a:r>
            <a:r>
              <a:rPr lang="en-US" dirty="0" err="1"/>
              <a:t>pstmt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smtClean="0"/>
              <a:t>String </a:t>
            </a:r>
            <a:r>
              <a:rPr lang="en-US" dirty="0"/>
              <a:t>SQL = "Update Employees SET age = ? WHERE id = ?"; </a:t>
            </a:r>
            <a:endParaRPr lang="en-US" dirty="0" smtClean="0"/>
          </a:p>
          <a:p>
            <a:pPr marL="0" indent="0">
              <a:buNone/>
            </a:pPr>
            <a:r>
              <a:rPr lang="en-US" dirty="0" err="1" smtClean="0"/>
              <a:t>pstmt</a:t>
            </a:r>
            <a:r>
              <a:rPr lang="en-US" dirty="0" smtClean="0"/>
              <a:t> </a:t>
            </a:r>
            <a:r>
              <a:rPr lang="en-US" dirty="0"/>
              <a:t>= </a:t>
            </a:r>
            <a:r>
              <a:rPr lang="en-US" dirty="0" err="1"/>
              <a:t>conn.prepareStatement</a:t>
            </a:r>
            <a:r>
              <a:rPr lang="en-US" dirty="0"/>
              <a:t>(SQL);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p:txBody>
      </p:sp>
    </p:spTree>
    <p:extLst>
      <p:ext uri="{BB962C8B-B14F-4D97-AF65-F5344CB8AC3E}">
        <p14:creationId xmlns:p14="http://schemas.microsoft.com/office/powerpoint/2010/main" val="15785485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Closing </a:t>
            </a:r>
            <a:r>
              <a:rPr lang="en-US" dirty="0" err="1"/>
              <a:t>PreparedStatement</a:t>
            </a:r>
            <a:r>
              <a:rPr lang="en-US" dirty="0"/>
              <a:t> Object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a:t>PreparedStatement</a:t>
            </a:r>
            <a:r>
              <a:rPr lang="en-US" dirty="0"/>
              <a:t> </a:t>
            </a:r>
            <a:r>
              <a:rPr lang="en-US" dirty="0" err="1"/>
              <a:t>pstmt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smtClean="0"/>
              <a:t>String </a:t>
            </a:r>
            <a:r>
              <a:rPr lang="en-US" dirty="0"/>
              <a:t>SQL = "Update Employees SET age = ? WHERE id = </a:t>
            </a:r>
            <a:r>
              <a:rPr lang="en-US"/>
              <a:t>?"; </a:t>
            </a:r>
            <a:endParaRPr lang="en-US" smtClean="0"/>
          </a:p>
          <a:p>
            <a:pPr marL="0" indent="0">
              <a:buNone/>
            </a:pPr>
            <a:r>
              <a:rPr lang="en-US" smtClean="0"/>
              <a:t>pstmt</a:t>
            </a:r>
            <a:r>
              <a:rPr lang="en-US" dirty="0" smtClean="0"/>
              <a:t> </a:t>
            </a:r>
            <a:r>
              <a:rPr lang="en-US" dirty="0"/>
              <a:t>= </a:t>
            </a:r>
            <a:r>
              <a:rPr lang="en-US" dirty="0" err="1"/>
              <a:t>conn.prepareStatement</a:t>
            </a:r>
            <a:r>
              <a:rPr lang="en-US" dirty="0"/>
              <a:t>(SQL);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a:p>
            <a:pPr marL="0" indent="0">
              <a:buNone/>
            </a:pPr>
            <a:r>
              <a:rPr lang="en-US" dirty="0" smtClean="0"/>
              <a:t>{ </a:t>
            </a:r>
            <a:r>
              <a:rPr lang="en-US" dirty="0"/>
              <a:t>. . . } </a:t>
            </a:r>
            <a:endParaRPr lang="en-US" dirty="0" smtClean="0"/>
          </a:p>
          <a:p>
            <a:pPr marL="0" indent="0">
              <a:buNone/>
            </a:pPr>
            <a:r>
              <a:rPr lang="en-US" dirty="0" smtClean="0"/>
              <a:t>finally </a:t>
            </a:r>
          </a:p>
          <a:p>
            <a:pPr marL="0" indent="0">
              <a:buNone/>
            </a:pPr>
            <a:r>
              <a:rPr lang="en-US" dirty="0" smtClean="0"/>
              <a:t>{ </a:t>
            </a:r>
          </a:p>
          <a:p>
            <a:pPr marL="0" indent="0">
              <a:buNone/>
            </a:pPr>
            <a:r>
              <a:rPr lang="en-US" dirty="0" err="1" smtClean="0"/>
              <a:t>pstmt.close</a:t>
            </a:r>
            <a:r>
              <a:rPr lang="en-US" dirty="0"/>
              <a:t>(); }</a:t>
            </a:r>
          </a:p>
        </p:txBody>
      </p:sp>
    </p:spTree>
    <p:extLst>
      <p:ext uri="{BB962C8B-B14F-4D97-AF65-F5344CB8AC3E}">
        <p14:creationId xmlns:p14="http://schemas.microsoft.com/office/powerpoint/2010/main" val="215681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 JDBC API is a Java API that can access any kind of tabular data, especially data stored in a Relational Database. JDBC works with Java on a variety of platforms, such as Windows, Mac OS, and the various versions of UNIX. </a:t>
            </a:r>
          </a:p>
        </p:txBody>
      </p:sp>
    </p:spTree>
    <p:extLst>
      <p:ext uri="{BB962C8B-B14F-4D97-AF65-F5344CB8AC3E}">
        <p14:creationId xmlns:p14="http://schemas.microsoft.com/office/powerpoint/2010/main" val="8130912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err="1"/>
              <a:t>CallableStatement</a:t>
            </a:r>
            <a:r>
              <a:rPr lang="en-US" dirty="0"/>
              <a:t> Objects</a:t>
            </a:r>
            <a:br>
              <a:rPr lang="en-US" dirty="0"/>
            </a:br>
            <a:endParaRPr lang="en-US" dirty="0"/>
          </a:p>
        </p:txBody>
      </p:sp>
      <p:sp>
        <p:nvSpPr>
          <p:cNvPr id="3" name="Content Placeholder 2"/>
          <p:cNvSpPr>
            <a:spLocks noGrp="1"/>
          </p:cNvSpPr>
          <p:nvPr>
            <p:ph idx="1"/>
          </p:nvPr>
        </p:nvSpPr>
        <p:spPr/>
        <p:txBody>
          <a:bodyPr/>
          <a:lstStyle/>
          <a:p>
            <a:r>
              <a:rPr lang="en-US" dirty="0"/>
              <a:t>Just as a Connection object creates the Statement and </a:t>
            </a:r>
            <a:r>
              <a:rPr lang="en-US" dirty="0" err="1"/>
              <a:t>PreparedStatement</a:t>
            </a:r>
            <a:r>
              <a:rPr lang="en-US" dirty="0"/>
              <a:t> objects, it also creates the </a:t>
            </a:r>
            <a:r>
              <a:rPr lang="en-US" dirty="0" err="1"/>
              <a:t>CallableStatement</a:t>
            </a:r>
            <a:r>
              <a:rPr lang="en-US" dirty="0"/>
              <a:t> object, which would be used to execute a call to a database stored procedure.</a:t>
            </a:r>
          </a:p>
        </p:txBody>
      </p:sp>
    </p:spTree>
    <p:extLst>
      <p:ext uri="{BB962C8B-B14F-4D97-AF65-F5344CB8AC3E}">
        <p14:creationId xmlns:p14="http://schemas.microsoft.com/office/powerpoint/2010/main" val="2799789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a:t>
            </a:r>
            <a:r>
              <a:rPr lang="en-US" dirty="0" err="1"/>
              <a:t>CallableStatement</a:t>
            </a:r>
            <a:r>
              <a:rPr lang="en-US" dirty="0"/>
              <a:t> Object</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a:t>CallableStatement</a:t>
            </a:r>
            <a:r>
              <a:rPr lang="en-US" dirty="0"/>
              <a:t> </a:t>
            </a:r>
            <a:r>
              <a:rPr lang="en-US" dirty="0" err="1"/>
              <a:t>cstmt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smtClean="0"/>
              <a:t>String </a:t>
            </a:r>
            <a:r>
              <a:rPr lang="en-US" dirty="0"/>
              <a:t>SQL = "{call </a:t>
            </a:r>
            <a:r>
              <a:rPr lang="en-US" dirty="0" err="1"/>
              <a:t>getEmpName</a:t>
            </a:r>
            <a:r>
              <a:rPr lang="en-US" dirty="0"/>
              <a:t> (?, ?)}"; </a:t>
            </a:r>
            <a:endParaRPr lang="en-US" dirty="0" smtClean="0"/>
          </a:p>
          <a:p>
            <a:pPr marL="0" indent="0">
              <a:buNone/>
            </a:pPr>
            <a:r>
              <a:rPr lang="en-US" dirty="0" err="1" smtClean="0"/>
              <a:t>cstmt</a:t>
            </a:r>
            <a:r>
              <a:rPr lang="en-US" dirty="0" smtClean="0"/>
              <a:t> </a:t>
            </a:r>
            <a:r>
              <a:rPr lang="en-US" dirty="0"/>
              <a:t>= </a:t>
            </a:r>
            <a:r>
              <a:rPr lang="en-US" dirty="0" err="1"/>
              <a:t>conn.prepareCall</a:t>
            </a:r>
            <a:r>
              <a:rPr lang="en-US" dirty="0"/>
              <a:t> (SQL);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a:p>
            <a:pPr marL="0" indent="0">
              <a:buNone/>
            </a:pPr>
            <a:r>
              <a:rPr lang="en-US" dirty="0" smtClean="0"/>
              <a:t>{ </a:t>
            </a:r>
            <a:r>
              <a:rPr lang="en-US" dirty="0"/>
              <a:t>. . . </a:t>
            </a:r>
            <a:r>
              <a:rPr lang="en-US" dirty="0" smtClean="0"/>
              <a:t>}</a:t>
            </a:r>
            <a:endParaRPr lang="en-US" dirty="0"/>
          </a:p>
        </p:txBody>
      </p:sp>
    </p:spTree>
    <p:extLst>
      <p:ext uri="{BB962C8B-B14F-4D97-AF65-F5344CB8AC3E}">
        <p14:creationId xmlns:p14="http://schemas.microsoft.com/office/powerpoint/2010/main" val="2432405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Closing </a:t>
            </a:r>
            <a:r>
              <a:rPr lang="en-US" dirty="0" err="1"/>
              <a:t>CallableStatement</a:t>
            </a:r>
            <a:r>
              <a:rPr lang="en-US" dirty="0"/>
              <a:t> Object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a:t>CallableStatement</a:t>
            </a:r>
            <a:r>
              <a:rPr lang="en-US" dirty="0"/>
              <a:t> </a:t>
            </a:r>
            <a:r>
              <a:rPr lang="en-US" dirty="0" err="1"/>
              <a:t>cstmt</a:t>
            </a:r>
            <a:r>
              <a:rPr lang="en-US" dirty="0"/>
              <a:t> = null; </a:t>
            </a:r>
            <a:endParaRPr lang="en-US" dirty="0" smtClean="0"/>
          </a:p>
          <a:p>
            <a:pPr marL="0" indent="0">
              <a:buNone/>
            </a:pPr>
            <a:r>
              <a:rPr lang="en-US" dirty="0" smtClean="0"/>
              <a:t>try </a:t>
            </a:r>
          </a:p>
          <a:p>
            <a:pPr marL="0" indent="0">
              <a:buNone/>
            </a:pPr>
            <a:r>
              <a:rPr lang="en-US" dirty="0" smtClean="0"/>
              <a:t>{ </a:t>
            </a:r>
          </a:p>
          <a:p>
            <a:pPr marL="0" indent="0">
              <a:buNone/>
            </a:pPr>
            <a:r>
              <a:rPr lang="en-US" dirty="0" smtClean="0"/>
              <a:t>String </a:t>
            </a:r>
            <a:r>
              <a:rPr lang="en-US" dirty="0"/>
              <a:t>SQL = "{call </a:t>
            </a:r>
            <a:r>
              <a:rPr lang="en-US" dirty="0" err="1"/>
              <a:t>getEmpName</a:t>
            </a:r>
            <a:r>
              <a:rPr lang="en-US" dirty="0"/>
              <a:t> (?, ?)}"; </a:t>
            </a:r>
            <a:endParaRPr lang="en-US" dirty="0" smtClean="0"/>
          </a:p>
          <a:p>
            <a:pPr marL="0" indent="0">
              <a:buNone/>
            </a:pPr>
            <a:r>
              <a:rPr lang="en-US" dirty="0" err="1" smtClean="0"/>
              <a:t>cstmt</a:t>
            </a:r>
            <a:r>
              <a:rPr lang="en-US" dirty="0" smtClean="0"/>
              <a:t> </a:t>
            </a:r>
            <a:r>
              <a:rPr lang="en-US" dirty="0"/>
              <a:t>= </a:t>
            </a:r>
            <a:r>
              <a:rPr lang="en-US" dirty="0" err="1"/>
              <a:t>conn.prepareCall</a:t>
            </a:r>
            <a:r>
              <a:rPr lang="en-US" dirty="0"/>
              <a:t> (SQL); . . . </a:t>
            </a:r>
            <a:endParaRPr lang="en-US" dirty="0" smtClean="0"/>
          </a:p>
          <a:p>
            <a:pPr marL="0" indent="0">
              <a:buNone/>
            </a:pPr>
            <a:r>
              <a:rPr lang="en-US" dirty="0" smtClean="0"/>
              <a:t>} </a:t>
            </a:r>
          </a:p>
          <a:p>
            <a:pPr marL="0" indent="0">
              <a:buNone/>
            </a:pPr>
            <a:r>
              <a:rPr lang="en-US" dirty="0" smtClean="0"/>
              <a:t>catch </a:t>
            </a:r>
            <a:r>
              <a:rPr lang="en-US" dirty="0"/>
              <a:t>(</a:t>
            </a:r>
            <a:r>
              <a:rPr lang="en-US" dirty="0" err="1"/>
              <a:t>SQLException</a:t>
            </a:r>
            <a:r>
              <a:rPr lang="en-US" dirty="0"/>
              <a:t> e) </a:t>
            </a:r>
            <a:endParaRPr lang="en-US" dirty="0" smtClean="0"/>
          </a:p>
          <a:p>
            <a:pPr marL="0" indent="0">
              <a:buNone/>
            </a:pPr>
            <a:r>
              <a:rPr lang="en-US" dirty="0" smtClean="0"/>
              <a:t>{ </a:t>
            </a:r>
            <a:r>
              <a:rPr lang="en-US" dirty="0"/>
              <a:t>. . . } </a:t>
            </a:r>
            <a:endParaRPr lang="en-US" dirty="0" smtClean="0"/>
          </a:p>
          <a:p>
            <a:pPr marL="0" indent="0">
              <a:buNone/>
            </a:pPr>
            <a:r>
              <a:rPr lang="en-US" dirty="0" smtClean="0"/>
              <a:t>finally </a:t>
            </a:r>
          </a:p>
          <a:p>
            <a:pPr marL="0" indent="0">
              <a:buNone/>
            </a:pPr>
            <a:r>
              <a:rPr lang="en-US" dirty="0" smtClean="0"/>
              <a:t>{ </a:t>
            </a:r>
          </a:p>
          <a:p>
            <a:pPr marL="0" indent="0">
              <a:buNone/>
            </a:pPr>
            <a:r>
              <a:rPr lang="en-US" dirty="0" err="1" smtClean="0"/>
              <a:t>cstmt.close</a:t>
            </a:r>
            <a:r>
              <a:rPr lang="en-US" dirty="0"/>
              <a:t>(); }</a:t>
            </a:r>
          </a:p>
        </p:txBody>
      </p:sp>
    </p:spTree>
    <p:extLst>
      <p:ext uri="{BB962C8B-B14F-4D97-AF65-F5344CB8AC3E}">
        <p14:creationId xmlns:p14="http://schemas.microsoft.com/office/powerpoint/2010/main" val="4074568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JDBC </a:t>
            </a:r>
            <a:r>
              <a:rPr lang="en-US" dirty="0" err="1"/>
              <a:t>RowSet</a:t>
            </a:r>
            <a:r>
              <a:rPr lang="en-US" dirty="0"/>
              <a:t/>
            </a:r>
            <a:br>
              <a:rPr lang="en-US" dirty="0"/>
            </a:br>
            <a:endParaRPr lang="en-US" dirty="0"/>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r>
              <a:rPr lang="en-US" dirty="0"/>
              <a:t>The instance of </a:t>
            </a:r>
            <a:r>
              <a:rPr lang="en-US" b="1" dirty="0" err="1"/>
              <a:t>RowSet</a:t>
            </a:r>
            <a:r>
              <a:rPr lang="en-US" dirty="0"/>
              <a:t> is the java bean component because it has properties and java bean notification mechanism. It is introduced since JDK 5.</a:t>
            </a:r>
          </a:p>
          <a:p>
            <a:r>
              <a:rPr lang="en-US" dirty="0"/>
              <a:t>It is the wrapper of </a:t>
            </a:r>
            <a:r>
              <a:rPr lang="en-US" dirty="0" err="1"/>
              <a:t>ResultSet</a:t>
            </a:r>
            <a:r>
              <a:rPr lang="en-US" dirty="0"/>
              <a:t>. It holds tabular data like </a:t>
            </a:r>
            <a:r>
              <a:rPr lang="en-US" dirty="0" err="1"/>
              <a:t>ResultSet</a:t>
            </a:r>
            <a:r>
              <a:rPr lang="en-US" dirty="0"/>
              <a:t> but it is easy and flexible to use.</a:t>
            </a:r>
          </a:p>
          <a:p>
            <a:r>
              <a:rPr lang="en-US" dirty="0"/>
              <a:t>The implementation classes of </a:t>
            </a:r>
            <a:r>
              <a:rPr lang="en-US" dirty="0" err="1"/>
              <a:t>RowSet</a:t>
            </a:r>
            <a:r>
              <a:rPr lang="en-US" dirty="0"/>
              <a:t> interface are as follows:</a:t>
            </a:r>
          </a:p>
          <a:p>
            <a:r>
              <a:rPr lang="en-US" dirty="0" err="1"/>
              <a:t>JdbcRowSet</a:t>
            </a:r>
            <a:endParaRPr lang="en-US" dirty="0"/>
          </a:p>
          <a:p>
            <a:r>
              <a:rPr lang="en-US" dirty="0" err="1"/>
              <a:t>CachedRowSet</a:t>
            </a:r>
            <a:endParaRPr lang="en-US" dirty="0"/>
          </a:p>
          <a:p>
            <a:r>
              <a:rPr lang="en-US" dirty="0" err="1"/>
              <a:t>WebRowSet</a:t>
            </a:r>
            <a:endParaRPr lang="en-US" dirty="0"/>
          </a:p>
          <a:p>
            <a:r>
              <a:rPr lang="en-US" dirty="0" err="1"/>
              <a:t>JoinRowSet</a:t>
            </a:r>
            <a:endParaRPr lang="en-US" dirty="0"/>
          </a:p>
          <a:p>
            <a:r>
              <a:rPr lang="en-US" dirty="0" err="1"/>
              <a:t>FilteredRowSet</a:t>
            </a:r>
            <a:endParaRPr lang="en-US" dirty="0"/>
          </a:p>
          <a:p>
            <a:endParaRPr lang="en-US" dirty="0"/>
          </a:p>
        </p:txBody>
      </p:sp>
    </p:spTree>
    <p:extLst>
      <p:ext uri="{BB962C8B-B14F-4D97-AF65-F5344CB8AC3E}">
        <p14:creationId xmlns:p14="http://schemas.microsoft.com/office/powerpoint/2010/main" val="247816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 of </a:t>
            </a:r>
            <a:r>
              <a:rPr lang="en-US" b="1" dirty="0" err="1"/>
              <a:t>RowSet</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The </a:t>
            </a:r>
            <a:r>
              <a:rPr lang="en-US" dirty="0"/>
              <a:t>advantages of using </a:t>
            </a:r>
            <a:r>
              <a:rPr lang="en-US" dirty="0" err="1"/>
              <a:t>RowSet</a:t>
            </a:r>
            <a:r>
              <a:rPr lang="en-US" dirty="0"/>
              <a:t> are given below:</a:t>
            </a:r>
          </a:p>
          <a:p>
            <a:r>
              <a:rPr lang="en-US" dirty="0"/>
              <a:t>It is easy and flexible to use</a:t>
            </a:r>
          </a:p>
          <a:p>
            <a:r>
              <a:rPr lang="en-US" dirty="0"/>
              <a:t>It is Scrollable and Updatable </a:t>
            </a:r>
            <a:r>
              <a:rPr lang="en-US" dirty="0" smtClean="0"/>
              <a:t>by default</a:t>
            </a:r>
            <a:endParaRPr lang="en-US" dirty="0"/>
          </a:p>
          <a:p>
            <a:endParaRPr lang="en-US" dirty="0"/>
          </a:p>
        </p:txBody>
      </p:sp>
    </p:spTree>
    <p:extLst>
      <p:ext uri="{BB962C8B-B14F-4D97-AF65-F5344CB8AC3E}">
        <p14:creationId xmlns:p14="http://schemas.microsoft.com/office/powerpoint/2010/main" val="2081115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Scrollable </a:t>
            </a:r>
            <a:r>
              <a:rPr lang="en-US" b="1" dirty="0" err="1"/>
              <a:t>Resultset</a:t>
            </a:r>
            <a:r>
              <a:rPr lang="en-US" b="1" dirty="0"/>
              <a:t> in JDBC</a:t>
            </a:r>
            <a:br>
              <a:rPr lang="en-US" b="1" dirty="0"/>
            </a:b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In </a:t>
            </a:r>
            <a:r>
              <a:rPr lang="en-US" dirty="0" err="1"/>
              <a:t>Jdbc</a:t>
            </a:r>
            <a:r>
              <a:rPr lang="en-US" dirty="0"/>
              <a:t> </a:t>
            </a:r>
            <a:r>
              <a:rPr lang="en-US" dirty="0" err="1"/>
              <a:t>ResultSet</a:t>
            </a:r>
            <a:r>
              <a:rPr lang="en-US" dirty="0"/>
              <a:t> Interface are classified into two type;.</a:t>
            </a:r>
          </a:p>
          <a:p>
            <a:pPr marL="514350" indent="-514350">
              <a:buFont typeface="+mj-lt"/>
              <a:buAutoNum type="arabicPeriod"/>
            </a:pPr>
            <a:r>
              <a:rPr lang="en-US" dirty="0"/>
              <a:t>Non-Scrollable </a:t>
            </a:r>
            <a:r>
              <a:rPr lang="en-US" dirty="0" err="1"/>
              <a:t>ResultSet</a:t>
            </a:r>
            <a:r>
              <a:rPr lang="en-US" dirty="0"/>
              <a:t> in JDBC</a:t>
            </a:r>
          </a:p>
          <a:p>
            <a:pPr marL="514350" indent="-514350">
              <a:buFont typeface="+mj-lt"/>
              <a:buAutoNum type="arabicPeriod"/>
            </a:pPr>
            <a:r>
              <a:rPr lang="en-US" dirty="0"/>
              <a:t>Scrollable </a:t>
            </a:r>
            <a:r>
              <a:rPr lang="en-US" dirty="0" err="1"/>
              <a:t>ResultSet</a:t>
            </a:r>
            <a:endParaRPr lang="en-US" dirty="0"/>
          </a:p>
          <a:p>
            <a:pPr algn="just"/>
            <a:r>
              <a:rPr lang="en-US" dirty="0"/>
              <a:t>By default a </a:t>
            </a:r>
            <a:r>
              <a:rPr lang="en-US" dirty="0" err="1"/>
              <a:t>ResultSet</a:t>
            </a:r>
            <a:r>
              <a:rPr lang="en-US" dirty="0"/>
              <a:t> Interface is Non-Scrollable, In non-scrollable </a:t>
            </a:r>
            <a:r>
              <a:rPr lang="en-US" dirty="0" err="1"/>
              <a:t>ResultSet</a:t>
            </a:r>
            <a:r>
              <a:rPr lang="en-US" dirty="0"/>
              <a:t> we can move only in forward direction (that means from first record to last record), but not in Backward Direction, If you want to move in backward direction use </a:t>
            </a:r>
            <a:r>
              <a:rPr lang="en-US" b="1" dirty="0"/>
              <a:t>Scrollable Interface</a:t>
            </a:r>
            <a:r>
              <a:rPr lang="en-US" dirty="0"/>
              <a:t>.</a:t>
            </a:r>
          </a:p>
          <a:p>
            <a:pPr marL="0" indent="0">
              <a:buNone/>
            </a:pPr>
            <a:r>
              <a:rPr lang="en-US" dirty="0"/>
              <a:t/>
            </a:r>
            <a:br>
              <a:rPr lang="en-US" dirty="0"/>
            </a:br>
            <a:endParaRPr lang="en-US" dirty="0"/>
          </a:p>
        </p:txBody>
      </p:sp>
    </p:spTree>
    <p:extLst>
      <p:ext uri="{BB962C8B-B14F-4D97-AF65-F5344CB8AC3E}">
        <p14:creationId xmlns:p14="http://schemas.microsoft.com/office/powerpoint/2010/main" val="7213198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altLang="en-US" sz="2000" b="1" dirty="0">
                <a:latin typeface="Helvetica"/>
                <a:cs typeface="Arial" pitchFamily="34" charset="0"/>
              </a:rPr>
              <a:t>Difference between Scrollable </a:t>
            </a:r>
            <a:r>
              <a:rPr lang="en-US" altLang="en-US" sz="2000" b="1" dirty="0" err="1">
                <a:latin typeface="Helvetica"/>
                <a:cs typeface="Arial" pitchFamily="34" charset="0"/>
              </a:rPr>
              <a:t>ResultSet</a:t>
            </a:r>
            <a:r>
              <a:rPr lang="en-US" altLang="en-US" sz="2000" b="1" dirty="0">
                <a:latin typeface="Helvetica"/>
                <a:cs typeface="Arial" pitchFamily="34" charset="0"/>
              </a:rPr>
              <a:t> and Non-Scrollable </a:t>
            </a:r>
            <a:r>
              <a:rPr lang="en-US" altLang="en-US" sz="2000" b="1" dirty="0" err="1">
                <a:latin typeface="Helvetica"/>
                <a:cs typeface="Arial" pitchFamily="34" charset="0"/>
              </a:rPr>
              <a:t>ResultSet</a:t>
            </a:r>
            <a:r>
              <a:rPr lang="en-US" altLang="en-US" sz="2000" b="1" dirty="0">
                <a:latin typeface="Helvetica"/>
                <a:cs typeface="Arial" pitchFamily="34" charset="0"/>
              </a:rPr>
              <a:t/>
            </a:r>
            <a:br>
              <a:rPr lang="en-US" altLang="en-US" sz="2000" b="1" dirty="0">
                <a:latin typeface="Helvetica"/>
                <a:cs typeface="Arial" pitchFamily="34" charset="0"/>
              </a:rPr>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0432837"/>
              </p:ext>
            </p:extLst>
          </p:nvPr>
        </p:nvGraphicFramePr>
        <p:xfrm>
          <a:off x="152400" y="1752440"/>
          <a:ext cx="8839200" cy="4800759"/>
        </p:xfrm>
        <a:graphic>
          <a:graphicData uri="http://schemas.openxmlformats.org/drawingml/2006/table">
            <a:tbl>
              <a:tblPr/>
              <a:tblGrid>
                <a:gridCol w="5584130"/>
                <a:gridCol w="3255070"/>
              </a:tblGrid>
              <a:tr h="522056">
                <a:tc>
                  <a:txBody>
                    <a:bodyPr/>
                    <a:lstStyle/>
                    <a:p>
                      <a:pPr algn="l"/>
                      <a:r>
                        <a:rPr lang="en-US" sz="2400" dirty="0">
                          <a:effectLst/>
                        </a:rPr>
                        <a:t>Non-Scrollable </a:t>
                      </a:r>
                      <a:r>
                        <a:rPr lang="en-US" sz="2400" dirty="0" err="1">
                          <a:effectLst/>
                        </a:rPr>
                        <a:t>ResultSet</a:t>
                      </a:r>
                      <a:endParaRPr lang="en-US" sz="2400" dirty="0">
                        <a:effectLst/>
                      </a:endParaRP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55EDF3"/>
                    </a:solidFill>
                  </a:tcPr>
                </a:tc>
                <a:tc>
                  <a:txBody>
                    <a:bodyPr/>
                    <a:lstStyle/>
                    <a:p>
                      <a:pPr algn="l"/>
                      <a:r>
                        <a:rPr lang="en-US" sz="2400">
                          <a:effectLst/>
                        </a:rPr>
                        <a:t>Scrollable ResultSet</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55EDF3"/>
                    </a:solidFill>
                  </a:tcPr>
                </a:tc>
              </a:tr>
              <a:tr h="1297066">
                <a:tc>
                  <a:txBody>
                    <a:bodyPr/>
                    <a:lstStyle/>
                    <a:p>
                      <a:r>
                        <a:rPr lang="en-US" sz="2400">
                          <a:effectLst/>
                        </a:rPr>
                        <a:t>Cursor move only in forward direction</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c>
                  <a:txBody>
                    <a:bodyPr/>
                    <a:lstStyle/>
                    <a:p>
                      <a:r>
                        <a:rPr lang="en-US" sz="2400">
                          <a:effectLst/>
                        </a:rPr>
                        <a:t>Cursor can move both forward and backward direction</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r>
              <a:tr h="1684571">
                <a:tc>
                  <a:txBody>
                    <a:bodyPr/>
                    <a:lstStyle/>
                    <a:p>
                      <a:r>
                        <a:rPr lang="en-US" sz="2400" dirty="0">
                          <a:effectLst/>
                        </a:rPr>
                        <a:t>Slow performance, If we want to move nth record then we need to n+1 iteration</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c>
                  <a:txBody>
                    <a:bodyPr/>
                    <a:lstStyle/>
                    <a:p>
                      <a:r>
                        <a:rPr lang="en-US" sz="2400">
                          <a:effectLst/>
                        </a:rPr>
                        <a:t>Fast performance, directly move on any record.</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r>
              <a:tr h="1297066">
                <a:tc>
                  <a:txBody>
                    <a:bodyPr/>
                    <a:lstStyle/>
                    <a:p>
                      <a:r>
                        <a:rPr lang="en-US" sz="2400">
                          <a:effectLst/>
                        </a:rPr>
                        <a:t>Non-Scrollable ResultSet cursor can not move randomly</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c>
                  <a:txBody>
                    <a:bodyPr/>
                    <a:lstStyle/>
                    <a:p>
                      <a:r>
                        <a:rPr lang="en-US" sz="2400" dirty="0">
                          <a:effectLst/>
                        </a:rPr>
                        <a:t>Scrollable </a:t>
                      </a:r>
                      <a:r>
                        <a:rPr lang="en-US" sz="2400" dirty="0" err="1">
                          <a:effectLst/>
                        </a:rPr>
                        <a:t>ResultSet</a:t>
                      </a:r>
                      <a:r>
                        <a:rPr lang="en-US" sz="2400" dirty="0">
                          <a:effectLst/>
                        </a:rPr>
                        <a:t> cursor can move randomly</a:t>
                      </a:r>
                    </a:p>
                  </a:txBody>
                  <a:tcPr marL="47625" marR="47625" marT="47625" marB="47625">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5F5F5"/>
                    </a:solidFill>
                  </a:tcPr>
                </a:tc>
              </a:tr>
            </a:tbl>
          </a:graphicData>
        </a:graphic>
      </p:graphicFrame>
    </p:spTree>
    <p:extLst>
      <p:ext uri="{BB962C8B-B14F-4D97-AF65-F5344CB8AC3E}">
        <p14:creationId xmlns:p14="http://schemas.microsoft.com/office/powerpoint/2010/main" val="42879270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763000" cy="4525963"/>
          </a:xfrm>
        </p:spPr>
        <p:txBody>
          <a:bodyPr/>
          <a:lstStyle/>
          <a:p>
            <a:r>
              <a:rPr lang="en-US" b="1" dirty="0"/>
              <a:t>Create Scrollable </a:t>
            </a:r>
            <a:r>
              <a:rPr lang="en-US" b="1" dirty="0" err="1"/>
              <a:t>ResultSet</a:t>
            </a:r>
            <a:endParaRPr lang="en-US" b="1" dirty="0"/>
          </a:p>
          <a:p>
            <a:r>
              <a:rPr lang="en-US" dirty="0"/>
              <a:t>To create a Scrollable </a:t>
            </a:r>
            <a:r>
              <a:rPr lang="en-US" dirty="0" err="1"/>
              <a:t>ResultSet</a:t>
            </a:r>
            <a:r>
              <a:rPr lang="en-US" dirty="0"/>
              <a:t>, create Statement object with two parameters.</a:t>
            </a:r>
          </a:p>
          <a:p>
            <a:r>
              <a:rPr lang="en-US" b="1" dirty="0"/>
              <a:t>Syntax</a:t>
            </a:r>
          </a:p>
          <a:p>
            <a:r>
              <a:rPr lang="en-US" dirty="0"/>
              <a:t>Statement </a:t>
            </a:r>
            <a:r>
              <a:rPr lang="en-US" dirty="0" err="1"/>
              <a:t>stmt</a:t>
            </a:r>
            <a:r>
              <a:rPr lang="en-US" dirty="0"/>
              <a:t>=</a:t>
            </a:r>
            <a:r>
              <a:rPr lang="en-US" dirty="0" err="1"/>
              <a:t>con.CreateStatement</a:t>
            </a:r>
            <a:r>
              <a:rPr lang="en-US" dirty="0"/>
              <a:t>(param1, param2);</a:t>
            </a:r>
          </a:p>
          <a:p>
            <a:endParaRPr lang="en-US" dirty="0"/>
          </a:p>
        </p:txBody>
      </p:sp>
    </p:spTree>
    <p:extLst>
      <p:ext uri="{BB962C8B-B14F-4D97-AF65-F5344CB8AC3E}">
        <p14:creationId xmlns:p14="http://schemas.microsoft.com/office/powerpoint/2010/main" val="3947068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These type and mode are predefined in </a:t>
            </a:r>
            <a:r>
              <a:rPr lang="en-US" dirty="0" err="1"/>
              <a:t>ResultSet</a:t>
            </a:r>
            <a:r>
              <a:rPr lang="en-US" dirty="0"/>
              <a:t> Interface of </a:t>
            </a:r>
            <a:r>
              <a:rPr lang="en-US" dirty="0" err="1"/>
              <a:t>Jdbc</a:t>
            </a:r>
            <a:r>
              <a:rPr lang="en-US" dirty="0"/>
              <a:t> like below which is static final.</a:t>
            </a:r>
          </a:p>
          <a:p>
            <a:pPr marL="0" indent="0">
              <a:buNone/>
            </a:pPr>
            <a:r>
              <a:rPr lang="en-US" b="1" dirty="0"/>
              <a:t>Type:</a:t>
            </a:r>
            <a:endParaRPr lang="en-US" dirty="0"/>
          </a:p>
          <a:p>
            <a:r>
              <a:rPr lang="en-US" dirty="0"/>
              <a:t>public static final int TYPE_FORWARD_ONLY=1003</a:t>
            </a:r>
          </a:p>
          <a:p>
            <a:r>
              <a:rPr lang="en-US" dirty="0"/>
              <a:t>public static final int TYPE_SCROLL_INSENSITIVE=1004</a:t>
            </a:r>
          </a:p>
          <a:p>
            <a:r>
              <a:rPr lang="en-US" dirty="0"/>
              <a:t>public static final int TYPE_SCROLL_SENSITIVE=1005</a:t>
            </a:r>
          </a:p>
          <a:p>
            <a:pPr marL="0" indent="0">
              <a:buNone/>
            </a:pPr>
            <a:r>
              <a:rPr lang="en-US" b="1" dirty="0"/>
              <a:t>Mode:</a:t>
            </a:r>
            <a:endParaRPr lang="en-US" dirty="0"/>
          </a:p>
          <a:p>
            <a:r>
              <a:rPr lang="en-US" dirty="0"/>
              <a:t>public static final int CONCUR_READ_ONLY=1007</a:t>
            </a:r>
          </a:p>
          <a:p>
            <a:r>
              <a:rPr lang="en-US" dirty="0"/>
              <a:t>public static final int CONCUR_UPDATABLE=1008</a:t>
            </a:r>
          </a:p>
          <a:p>
            <a:endParaRPr lang="en-US" dirty="0"/>
          </a:p>
        </p:txBody>
      </p:sp>
    </p:spTree>
    <p:extLst>
      <p:ext uri="{BB962C8B-B14F-4D97-AF65-F5344CB8AC3E}">
        <p14:creationId xmlns:p14="http://schemas.microsoft.com/office/powerpoint/2010/main" val="2773458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lstStyle/>
          <a:p>
            <a:r>
              <a:rPr lang="en-US" b="1" dirty="0"/>
              <a:t>Example</a:t>
            </a:r>
          </a:p>
          <a:p>
            <a:r>
              <a:rPr lang="en-US" dirty="0"/>
              <a:t>Statement </a:t>
            </a:r>
            <a:r>
              <a:rPr lang="en-US" dirty="0" err="1"/>
              <a:t>stmt</a:t>
            </a:r>
            <a:r>
              <a:rPr lang="en-US" dirty="0"/>
              <a:t>=</a:t>
            </a:r>
            <a:r>
              <a:rPr lang="en-US" dirty="0" err="1"/>
              <a:t>con.CreateStatement</a:t>
            </a:r>
            <a:r>
              <a:rPr lang="en-US" dirty="0"/>
              <a:t>(1004, 1007); </a:t>
            </a:r>
            <a:r>
              <a:rPr lang="en-US" b="1" dirty="0"/>
              <a:t>or</a:t>
            </a:r>
            <a:r>
              <a:rPr lang="en-US" dirty="0"/>
              <a:t> </a:t>
            </a:r>
            <a:endParaRPr lang="en-US" dirty="0" smtClean="0"/>
          </a:p>
          <a:p>
            <a:r>
              <a:rPr lang="en-US" dirty="0" smtClean="0"/>
              <a:t>Statement </a:t>
            </a:r>
            <a:r>
              <a:rPr lang="en-US" dirty="0" err="1" smtClean="0"/>
              <a:t>stmt</a:t>
            </a:r>
            <a:r>
              <a:rPr lang="en-US" dirty="0" smtClean="0"/>
              <a:t>=</a:t>
            </a:r>
            <a:r>
              <a:rPr lang="en-US" dirty="0" err="1" smtClean="0"/>
              <a:t>con.CreateStatement</a:t>
            </a:r>
            <a:r>
              <a:rPr lang="en-US" dirty="0" smtClean="0"/>
              <a:t>(</a:t>
            </a:r>
            <a:r>
              <a:rPr lang="en-US" dirty="0" err="1" smtClean="0"/>
              <a:t>ResutlSet.TYPE_SCROLL_INSENSITIVE,ResultSet.CONCUR_READ_ONLY</a:t>
            </a:r>
            <a:r>
              <a:rPr lang="en-US" dirty="0"/>
              <a:t>);</a:t>
            </a:r>
          </a:p>
        </p:txBody>
      </p:sp>
    </p:spTree>
    <p:extLst>
      <p:ext uri="{BB962C8B-B14F-4D97-AF65-F5344CB8AC3E}">
        <p14:creationId xmlns:p14="http://schemas.microsoft.com/office/powerpoint/2010/main" val="385927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Design of JDBC </a:t>
            </a:r>
            <a:endParaRPr lang="en-US" dirty="0"/>
          </a:p>
        </p:txBody>
      </p:sp>
      <p:sp>
        <p:nvSpPr>
          <p:cNvPr id="3" name="Content Placeholder 2"/>
          <p:cNvSpPr>
            <a:spLocks noGrp="1"/>
          </p:cNvSpPr>
          <p:nvPr>
            <p:ph idx="1"/>
          </p:nvPr>
        </p:nvSpPr>
        <p:spPr>
          <a:xfrm>
            <a:off x="457200" y="1600200"/>
            <a:ext cx="8305800" cy="5029200"/>
          </a:xfrm>
        </p:spPr>
        <p:txBody>
          <a:bodyPr>
            <a:normAutofit fontScale="85000" lnSpcReduction="20000"/>
          </a:bodyPr>
          <a:lstStyle/>
          <a:p>
            <a:pPr algn="just"/>
            <a:r>
              <a:rPr lang="en-US" dirty="0" smtClean="0"/>
              <a:t>JDBC </a:t>
            </a:r>
            <a:r>
              <a:rPr lang="en-US" dirty="0"/>
              <a:t>is designed to provide a database-neutral API for accessing relational databases from different vendors. Just as a Java application does not need to be aware of the operating system platform on which it is running, so too JDBC has been designed so that the database </a:t>
            </a:r>
          </a:p>
          <a:p>
            <a:pPr algn="just"/>
            <a:endParaRPr lang="en-US" dirty="0"/>
          </a:p>
          <a:p>
            <a:pPr algn="just"/>
            <a:r>
              <a:rPr lang="en-US" dirty="0"/>
              <a:t>This is not to say that JDBC cannot be used with another type of database. In fact, there are JDBC drivers that allow the API to be used to connect to both high-end, mainframe databases, which are not relational, and to access flat files and spreadsheets as databases (which are definitely not relational). But the reality is that JDBC is most commonly used with relational databases. </a:t>
            </a:r>
          </a:p>
          <a:p>
            <a:pPr algn="just"/>
            <a:endParaRPr lang="en-US" dirty="0"/>
          </a:p>
        </p:txBody>
      </p:sp>
    </p:spTree>
    <p:extLst>
      <p:ext uri="{BB962C8B-B14F-4D97-AF65-F5344CB8AC3E}">
        <p14:creationId xmlns:p14="http://schemas.microsoft.com/office/powerpoint/2010/main" val="13880738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Scrollable </a:t>
            </a:r>
            <a:r>
              <a:rPr lang="en-US" b="1" dirty="0" err="1"/>
              <a:t>ResultSet</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Below all methods are used for move the cursor in Scrollable </a:t>
            </a:r>
            <a:r>
              <a:rPr lang="en-US" dirty="0" err="1"/>
              <a:t>ResultSet</a:t>
            </a:r>
            <a:r>
              <a:rPr lang="en-US" dirty="0"/>
              <a:t>.</a:t>
            </a:r>
          </a:p>
          <a:p>
            <a:r>
              <a:rPr lang="en-US" b="1" dirty="0" err="1"/>
              <a:t>afterLast</a:t>
            </a:r>
            <a:r>
              <a:rPr lang="en-US" b="1" dirty="0"/>
              <a:t> </a:t>
            </a:r>
            <a:r>
              <a:rPr lang="en-US" dirty="0"/>
              <a:t>Used to move the cursor after last row.</a:t>
            </a:r>
          </a:p>
          <a:p>
            <a:r>
              <a:rPr lang="en-US" b="1" dirty="0" err="1"/>
              <a:t>BeforeFirst</a:t>
            </a:r>
            <a:r>
              <a:rPr lang="en-US" b="1" dirty="0"/>
              <a:t>: </a:t>
            </a:r>
            <a:r>
              <a:rPr lang="en-US" dirty="0"/>
              <a:t>Used to move the cursor before first row.</a:t>
            </a:r>
          </a:p>
          <a:p>
            <a:r>
              <a:rPr lang="en-US" b="1" dirty="0"/>
              <a:t>previous: </a:t>
            </a:r>
            <a:r>
              <a:rPr lang="en-US" dirty="0"/>
              <a:t>Used to move the cursor backward.</a:t>
            </a:r>
          </a:p>
          <a:p>
            <a:r>
              <a:rPr lang="en-US" b="1" dirty="0"/>
              <a:t>first: </a:t>
            </a:r>
            <a:r>
              <a:rPr lang="en-US" dirty="0"/>
              <a:t>Used to move the cursor first at row.</a:t>
            </a:r>
          </a:p>
          <a:p>
            <a:r>
              <a:rPr lang="en-US" b="1" dirty="0"/>
              <a:t>last: </a:t>
            </a:r>
            <a:r>
              <a:rPr lang="en-US" dirty="0"/>
              <a:t>Used to move the cursor at last row.</a:t>
            </a:r>
          </a:p>
          <a:p>
            <a:endParaRPr lang="en-US" dirty="0"/>
          </a:p>
        </p:txBody>
      </p:sp>
    </p:spTree>
    <p:extLst>
      <p:ext uri="{BB962C8B-B14F-4D97-AF65-F5344CB8AC3E}">
        <p14:creationId xmlns:p14="http://schemas.microsoft.com/office/powerpoint/2010/main" val="24068617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Batch Processing in JDBC</a:t>
            </a:r>
            <a:br>
              <a:rPr lang="en-US" dirty="0"/>
            </a:br>
            <a:endParaRPr lang="en-US" dirty="0"/>
          </a:p>
        </p:txBody>
      </p:sp>
      <p:sp>
        <p:nvSpPr>
          <p:cNvPr id="3" name="Content Placeholder 2"/>
          <p:cNvSpPr>
            <a:spLocks noGrp="1"/>
          </p:cNvSpPr>
          <p:nvPr>
            <p:ph idx="1"/>
          </p:nvPr>
        </p:nvSpPr>
        <p:spPr/>
        <p:txBody>
          <a:bodyPr/>
          <a:lstStyle/>
          <a:p>
            <a:r>
              <a:rPr lang="en-US" dirty="0"/>
              <a:t>Instead of executing a single query, we can execute a batch (group) of queries. It makes the performance fast.</a:t>
            </a:r>
          </a:p>
          <a:p>
            <a:r>
              <a:rPr lang="en-US" dirty="0"/>
              <a:t>The </a:t>
            </a:r>
            <a:r>
              <a:rPr lang="en-US" dirty="0" err="1"/>
              <a:t>java.sql.Statement</a:t>
            </a:r>
            <a:r>
              <a:rPr lang="en-US" dirty="0"/>
              <a:t> and </a:t>
            </a:r>
            <a:r>
              <a:rPr lang="en-US" dirty="0" err="1"/>
              <a:t>java.sql.PreparedStatement</a:t>
            </a:r>
            <a:r>
              <a:rPr lang="en-US" dirty="0"/>
              <a:t> interfaces provide methods for batch processing.</a:t>
            </a:r>
          </a:p>
          <a:p>
            <a:r>
              <a:rPr lang="en-US" b="1" dirty="0"/>
              <a:t>Advantage of Batch Processing</a:t>
            </a:r>
          </a:p>
          <a:p>
            <a:r>
              <a:rPr lang="en-US" dirty="0"/>
              <a:t>Fast Performance</a:t>
            </a:r>
          </a:p>
          <a:p>
            <a:endParaRPr lang="en-US" dirty="0"/>
          </a:p>
        </p:txBody>
      </p:sp>
    </p:spTree>
    <p:extLst>
      <p:ext uri="{BB962C8B-B14F-4D97-AF65-F5344CB8AC3E}">
        <p14:creationId xmlns:p14="http://schemas.microsoft.com/office/powerpoint/2010/main" val="3795592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dirty="0">
                <a:latin typeface="erdana"/>
                <a:cs typeface="Arial" pitchFamily="34" charset="0"/>
              </a:rPr>
              <a:t>Methods of Statement interface</a:t>
            </a:r>
            <a:br>
              <a:rPr lang="en-US" altLang="en-US" dirty="0">
                <a:latin typeface="erdana"/>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4706980"/>
              </p:ext>
            </p:extLst>
          </p:nvPr>
        </p:nvGraphicFramePr>
        <p:xfrm>
          <a:off x="609600" y="2590800"/>
          <a:ext cx="7781926" cy="1630680"/>
        </p:xfrm>
        <a:graphic>
          <a:graphicData uri="http://schemas.openxmlformats.org/drawingml/2006/table">
            <a:tbl>
              <a:tblPr/>
              <a:tblGrid>
                <a:gridCol w="3890963"/>
                <a:gridCol w="3890963"/>
              </a:tblGrid>
              <a:tr h="0">
                <a:tc>
                  <a:txBody>
                    <a:bodyPr/>
                    <a:lstStyle/>
                    <a:p>
                      <a:pPr algn="l" fontAlgn="t"/>
                      <a:r>
                        <a:rPr lang="en-US" dirty="0">
                          <a:solidFill>
                            <a:srgbClr val="000000"/>
                          </a:solidFill>
                          <a:effectLst/>
                          <a:latin typeface="times new roman"/>
                        </a:rPr>
                        <a:t>Method</a:t>
                      </a:r>
                    </a:p>
                  </a:txBody>
                  <a:tcPr marL="114300" marR="114300" marT="114300" marB="114300">
                    <a:lnL w="9525" cap="flat" cmpd="sng" algn="ctr">
                      <a:solidFill>
                        <a:srgbClr val="1017BB"/>
                      </a:solidFill>
                      <a:prstDash val="solid"/>
                      <a:round/>
                      <a:headEnd type="none" w="med" len="med"/>
                      <a:tailEnd type="none" w="med" len="med"/>
                    </a:lnL>
                    <a:lnR w="9525" cap="flat" cmpd="sng" algn="ctr">
                      <a:solidFill>
                        <a:srgbClr val="1017BB"/>
                      </a:solidFill>
                      <a:prstDash val="solid"/>
                      <a:round/>
                      <a:headEnd type="none" w="med" len="med"/>
                      <a:tailEnd type="none" w="med" len="med"/>
                    </a:lnR>
                    <a:lnT w="9525" cap="flat" cmpd="sng" algn="ctr">
                      <a:solidFill>
                        <a:srgbClr val="1017B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Description</a:t>
                      </a:r>
                    </a:p>
                  </a:txBody>
                  <a:tcPr marL="114300" marR="114300" marT="114300" marB="114300">
                    <a:lnL w="9525" cap="flat" cmpd="sng" algn="ctr">
                      <a:solidFill>
                        <a:srgbClr val="1017BB"/>
                      </a:solidFill>
                      <a:prstDash val="solid"/>
                      <a:round/>
                      <a:headEnd type="none" w="med" len="med"/>
                      <a:tailEnd type="none" w="med" len="med"/>
                    </a:lnL>
                    <a:lnR w="9525" cap="flat" cmpd="sng" algn="ctr">
                      <a:solidFill>
                        <a:srgbClr val="1017BB"/>
                      </a:solidFill>
                      <a:prstDash val="solid"/>
                      <a:round/>
                      <a:headEnd type="none" w="med" len="med"/>
                      <a:tailEnd type="none" w="med" len="med"/>
                    </a:lnR>
                    <a:lnT w="9525" cap="flat" cmpd="sng" algn="ctr">
                      <a:solidFill>
                        <a:srgbClr val="1017B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0">
                <a:tc>
                  <a:txBody>
                    <a:bodyPr/>
                    <a:lstStyle/>
                    <a:p>
                      <a:pPr algn="just" fontAlgn="t"/>
                      <a:r>
                        <a:rPr lang="en-US" b="0" i="0">
                          <a:solidFill>
                            <a:srgbClr val="000000"/>
                          </a:solidFill>
                          <a:effectLst/>
                          <a:latin typeface="verdana"/>
                        </a:rPr>
                        <a:t>void addBatch(String query)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b="0" i="0">
                          <a:solidFill>
                            <a:srgbClr val="000000"/>
                          </a:solidFill>
                          <a:effectLst/>
                          <a:latin typeface="verdana"/>
                        </a:rPr>
                        <a:t>It adds query into batch.</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0">
                <a:tc>
                  <a:txBody>
                    <a:bodyPr/>
                    <a:lstStyle/>
                    <a:p>
                      <a:pPr algn="just" fontAlgn="t"/>
                      <a:r>
                        <a:rPr lang="en-US" b="0" i="0">
                          <a:solidFill>
                            <a:srgbClr val="000000"/>
                          </a:solidFill>
                          <a:effectLst/>
                          <a:latin typeface="verdana"/>
                        </a:rPr>
                        <a:t>int[] executeBatch()</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b="0" i="0" dirty="0">
                          <a:solidFill>
                            <a:srgbClr val="000000"/>
                          </a:solidFill>
                          <a:effectLst/>
                          <a:latin typeface="verdana"/>
                        </a:rPr>
                        <a:t>It executes the batch of queries.</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bl>
          </a:graphicData>
        </a:graphic>
      </p:graphicFrame>
      <p:sp>
        <p:nvSpPr>
          <p:cNvPr id="5" name="Rectangle 1"/>
          <p:cNvSpPr>
            <a:spLocks noChangeArrowheads="1"/>
          </p:cNvSpPr>
          <p:nvPr/>
        </p:nvSpPr>
        <p:spPr bwMode="auto">
          <a:xfrm>
            <a:off x="609600" y="1811927"/>
            <a:ext cx="7841673"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Verdana" pitchFamily="34" charset="0"/>
                <a:cs typeface="Arial" pitchFamily="34" charset="0"/>
              </a:rPr>
              <a:t>The required methods for batch processing are given below:</a:t>
            </a:r>
            <a:endParaRPr kumimoji="0" lang="en-US" altLang="en-US"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2218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fontScale="77500" lnSpcReduction="20000"/>
          </a:bodyPr>
          <a:lstStyle/>
          <a:p>
            <a:pPr marL="0" indent="0">
              <a:buNone/>
            </a:pPr>
            <a:r>
              <a:rPr lang="en-US" b="1" dirty="0"/>
              <a:t>import</a:t>
            </a:r>
            <a:r>
              <a:rPr lang="en-US" dirty="0"/>
              <a:t> </a:t>
            </a:r>
            <a:r>
              <a:rPr lang="en-US" dirty="0" err="1"/>
              <a:t>java.sql</a:t>
            </a:r>
            <a:r>
              <a:rPr lang="en-US" dirty="0"/>
              <a:t>.*;  </a:t>
            </a:r>
          </a:p>
          <a:p>
            <a:pPr marL="0" indent="0">
              <a:buNone/>
            </a:pPr>
            <a:r>
              <a:rPr lang="en-US" b="1" dirty="0"/>
              <a:t>class</a:t>
            </a:r>
            <a:r>
              <a:rPr lang="en-US" dirty="0"/>
              <a:t> </a:t>
            </a:r>
            <a:r>
              <a:rPr lang="en-US" dirty="0" err="1" smtClean="0"/>
              <a:t>FetchRecords</a:t>
            </a:r>
            <a:endParaRPr lang="en-US" dirty="0" smtClean="0"/>
          </a:p>
          <a:p>
            <a:pPr marL="0" indent="0">
              <a:buNone/>
            </a:pPr>
            <a:r>
              <a:rPr lang="en-US" dirty="0" smtClean="0"/>
              <a:t>{</a:t>
            </a: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r>
              <a:rPr lang="en-US" b="1" dirty="0"/>
              <a:t>throws</a:t>
            </a:r>
            <a:r>
              <a:rPr lang="en-US" dirty="0"/>
              <a:t> </a:t>
            </a:r>
            <a:r>
              <a:rPr lang="en-US" dirty="0" smtClean="0"/>
              <a:t>Exception</a:t>
            </a:r>
          </a:p>
          <a:p>
            <a:pPr marL="0" indent="0">
              <a:buNone/>
            </a:pPr>
            <a:r>
              <a:rPr lang="en-US" dirty="0" smtClean="0"/>
              <a:t>{</a:t>
            </a:r>
            <a:r>
              <a:rPr lang="en-US" dirty="0"/>
              <a:t>  </a:t>
            </a:r>
          </a:p>
          <a:p>
            <a:pPr marL="0" indent="0">
              <a:buNone/>
            </a:pPr>
            <a:r>
              <a:rPr lang="en-US" dirty="0" err="1"/>
              <a:t>Class.forName</a:t>
            </a:r>
            <a:r>
              <a:rPr lang="en-US" dirty="0"/>
              <a:t>("</a:t>
            </a:r>
            <a:r>
              <a:rPr lang="en-US" dirty="0" err="1"/>
              <a:t>oracle.jdbc.driver.OracleDriver</a:t>
            </a:r>
            <a:r>
              <a:rPr lang="en-US" dirty="0"/>
              <a:t>");  </a:t>
            </a:r>
          </a:p>
          <a:p>
            <a:pPr marL="0" indent="0">
              <a:buNone/>
            </a:pPr>
            <a:r>
              <a:rPr lang="en-US" dirty="0"/>
              <a:t>Connection con=</a:t>
            </a:r>
            <a:r>
              <a:rPr lang="en-US" dirty="0" err="1"/>
              <a:t>DriverManager.getConnection</a:t>
            </a:r>
            <a:r>
              <a:rPr lang="en-US" dirty="0"/>
              <a:t>("</a:t>
            </a:r>
            <a:r>
              <a:rPr lang="en-US" dirty="0" err="1"/>
              <a:t>jdbc:oracle:thin</a:t>
            </a:r>
            <a:r>
              <a:rPr lang="en-US" dirty="0"/>
              <a:t>:@localhost:1521:xe","system","oracle");  </a:t>
            </a:r>
          </a:p>
          <a:p>
            <a:pPr marL="0" indent="0">
              <a:buNone/>
            </a:pPr>
            <a:r>
              <a:rPr lang="en-US" dirty="0" smtClean="0"/>
              <a:t>Statement</a:t>
            </a:r>
            <a:r>
              <a:rPr lang="en-US" dirty="0"/>
              <a:t> </a:t>
            </a:r>
            <a:r>
              <a:rPr lang="en-US" dirty="0" err="1"/>
              <a:t>stmt</a:t>
            </a:r>
            <a:r>
              <a:rPr lang="en-US" dirty="0"/>
              <a:t>=</a:t>
            </a:r>
            <a:r>
              <a:rPr lang="en-US" dirty="0" err="1"/>
              <a:t>con.createStatement</a:t>
            </a:r>
            <a:r>
              <a:rPr lang="en-US" dirty="0"/>
              <a:t>();  </a:t>
            </a:r>
          </a:p>
          <a:p>
            <a:pPr marL="0" indent="0">
              <a:buNone/>
            </a:pPr>
            <a:r>
              <a:rPr lang="en-US" dirty="0" err="1"/>
              <a:t>stmt.addBatch</a:t>
            </a:r>
            <a:r>
              <a:rPr lang="en-US" dirty="0"/>
              <a:t>("insert into user420 values(190,'abhi',40000)");  </a:t>
            </a:r>
          </a:p>
          <a:p>
            <a:pPr marL="0" indent="0">
              <a:buNone/>
            </a:pPr>
            <a:r>
              <a:rPr lang="en-US" dirty="0" err="1"/>
              <a:t>stmt.addBatch</a:t>
            </a:r>
            <a:r>
              <a:rPr lang="en-US" dirty="0"/>
              <a:t>("insert into user420 values(191,'umesh',50000)");  </a:t>
            </a:r>
          </a:p>
          <a:p>
            <a:pPr marL="0" indent="0">
              <a:buNone/>
            </a:pPr>
            <a:r>
              <a:rPr lang="en-US" dirty="0" err="1"/>
              <a:t>stmt.executeBatch</a:t>
            </a:r>
            <a:r>
              <a:rPr lang="en-US" dirty="0"/>
              <a:t>();//executing the batch  </a:t>
            </a:r>
          </a:p>
          <a:p>
            <a:pPr marL="0" indent="0">
              <a:buNone/>
            </a:pPr>
            <a:r>
              <a:rPr lang="en-US" dirty="0"/>
              <a:t> </a:t>
            </a:r>
            <a:r>
              <a:rPr lang="en-US" dirty="0" err="1" smtClean="0"/>
              <a:t>con.commit</a:t>
            </a:r>
            <a:r>
              <a:rPr lang="en-US" dirty="0"/>
              <a:t>();  </a:t>
            </a:r>
          </a:p>
          <a:p>
            <a:pPr marL="0" indent="0">
              <a:buNone/>
            </a:pPr>
            <a:r>
              <a:rPr lang="en-US" dirty="0" err="1"/>
              <a:t>con.close</a:t>
            </a: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17598089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 Management in JDBC</a:t>
            </a:r>
            <a:br>
              <a:rPr lang="en-US" dirty="0"/>
            </a:b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lgn="just">
              <a:buNone/>
            </a:pPr>
            <a:r>
              <a:rPr lang="en-US" dirty="0"/>
              <a:t>Transaction represents </a:t>
            </a:r>
            <a:r>
              <a:rPr lang="en-US" b="1" dirty="0"/>
              <a:t>a single unit of </a:t>
            </a:r>
            <a:r>
              <a:rPr lang="en-US" b="1" dirty="0" smtClean="0"/>
              <a:t>work</a:t>
            </a:r>
            <a:r>
              <a:rPr lang="en-US" dirty="0" smtClean="0"/>
              <a:t>. The </a:t>
            </a:r>
            <a:r>
              <a:rPr lang="en-US" dirty="0"/>
              <a:t>ACID properties describes the transaction management well. ACID stands for Atomicity, Consistency, isolation and durability.</a:t>
            </a:r>
          </a:p>
          <a:p>
            <a:pPr algn="just"/>
            <a:r>
              <a:rPr lang="en-US" b="1" dirty="0"/>
              <a:t>Atomicity</a:t>
            </a:r>
            <a:r>
              <a:rPr lang="en-US" dirty="0"/>
              <a:t> means either all successful or none.</a:t>
            </a:r>
          </a:p>
          <a:p>
            <a:pPr algn="just"/>
            <a:r>
              <a:rPr lang="en-US" b="1" dirty="0"/>
              <a:t>Consistency</a:t>
            </a:r>
            <a:r>
              <a:rPr lang="en-US" dirty="0"/>
              <a:t> ensures bringing the database from one consistent state to another consistent state.</a:t>
            </a:r>
          </a:p>
          <a:p>
            <a:pPr algn="just"/>
            <a:r>
              <a:rPr lang="en-US" b="1" dirty="0"/>
              <a:t>Isolation</a:t>
            </a:r>
            <a:r>
              <a:rPr lang="en-US" dirty="0"/>
              <a:t> ensures that transaction is isolated from other transaction.</a:t>
            </a:r>
          </a:p>
          <a:p>
            <a:pPr algn="just"/>
            <a:r>
              <a:rPr lang="en-US" b="1" dirty="0"/>
              <a:t>Durability</a:t>
            </a:r>
            <a:r>
              <a:rPr lang="en-US" dirty="0"/>
              <a:t> means once a transaction has been committed, it will remain so, even in the event of errors, power loss etc.</a:t>
            </a:r>
          </a:p>
          <a:p>
            <a:pPr marL="0" indent="0" algn="just">
              <a:buNone/>
            </a:pPr>
            <a:endParaRPr lang="en-US" b="1" dirty="0" smtClean="0"/>
          </a:p>
          <a:p>
            <a:pPr marL="0" indent="0" algn="just">
              <a:buNone/>
            </a:pPr>
            <a:r>
              <a:rPr lang="en-US" b="1" dirty="0" smtClean="0"/>
              <a:t>Advantage </a:t>
            </a:r>
            <a:r>
              <a:rPr lang="en-US" b="1" dirty="0"/>
              <a:t>of Transaction </a:t>
            </a:r>
            <a:r>
              <a:rPr lang="en-US" b="1" dirty="0" err="1"/>
              <a:t>Mangaement</a:t>
            </a:r>
            <a:endParaRPr lang="en-US" b="1" dirty="0"/>
          </a:p>
          <a:p>
            <a:pPr algn="just"/>
            <a:r>
              <a:rPr lang="en-US" b="1" dirty="0"/>
              <a:t>fast performance</a:t>
            </a:r>
            <a:r>
              <a:rPr lang="en-US" dirty="0"/>
              <a:t> It makes the performance fast because database is hit at the time of commit.</a:t>
            </a:r>
          </a:p>
          <a:p>
            <a:pPr algn="just"/>
            <a:endParaRPr lang="en-US" dirty="0"/>
          </a:p>
        </p:txBody>
      </p:sp>
    </p:spTree>
    <p:extLst>
      <p:ext uri="{BB962C8B-B14F-4D97-AF65-F5344CB8AC3E}">
        <p14:creationId xmlns:p14="http://schemas.microsoft.com/office/powerpoint/2010/main" val="1207822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transaction management in jd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11382"/>
            <a:ext cx="7966507"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507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23875" y="2697321"/>
          <a:ext cx="8096250" cy="2331720"/>
        </p:xfrm>
        <a:graphic>
          <a:graphicData uri="http://schemas.openxmlformats.org/drawingml/2006/table">
            <a:tbl>
              <a:tblPr/>
              <a:tblGrid>
                <a:gridCol w="4048125"/>
                <a:gridCol w="4048125"/>
              </a:tblGrid>
              <a:tr h="0">
                <a:tc>
                  <a:txBody>
                    <a:bodyPr/>
                    <a:lstStyle/>
                    <a:p>
                      <a:pPr algn="l" fontAlgn="t"/>
                      <a:r>
                        <a:rPr lang="en-US">
                          <a:solidFill>
                            <a:srgbClr val="000000"/>
                          </a:solidFill>
                          <a:effectLst/>
                          <a:latin typeface="times new roman"/>
                        </a:rPr>
                        <a:t>Method</a:t>
                      </a:r>
                    </a:p>
                  </a:txBody>
                  <a:tcPr marL="114300" marR="114300" marT="114300" marB="114300">
                    <a:lnL w="9525" cap="flat" cmpd="sng" algn="ctr">
                      <a:solidFill>
                        <a:srgbClr val="E0CC98"/>
                      </a:solidFill>
                      <a:prstDash val="solid"/>
                      <a:round/>
                      <a:headEnd type="none" w="med" len="med"/>
                      <a:tailEnd type="none" w="med" len="med"/>
                    </a:lnL>
                    <a:lnR w="9525" cap="flat" cmpd="sng" algn="ctr">
                      <a:solidFill>
                        <a:srgbClr val="E0CC98"/>
                      </a:solidFill>
                      <a:prstDash val="solid"/>
                      <a:round/>
                      <a:headEnd type="none" w="med" len="med"/>
                      <a:tailEnd type="none" w="med" len="med"/>
                    </a:lnR>
                    <a:lnT w="9525" cap="flat" cmpd="sng" algn="ctr">
                      <a:solidFill>
                        <a:srgbClr val="E0CC98"/>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Description</a:t>
                      </a:r>
                    </a:p>
                  </a:txBody>
                  <a:tcPr marL="114300" marR="114300" marT="114300" marB="114300">
                    <a:lnL w="9525" cap="flat" cmpd="sng" algn="ctr">
                      <a:solidFill>
                        <a:srgbClr val="E0CC98"/>
                      </a:solidFill>
                      <a:prstDash val="solid"/>
                      <a:round/>
                      <a:headEnd type="none" w="med" len="med"/>
                      <a:tailEnd type="none" w="med" len="med"/>
                    </a:lnL>
                    <a:lnR w="9525" cap="flat" cmpd="sng" algn="ctr">
                      <a:solidFill>
                        <a:srgbClr val="E0CC98"/>
                      </a:solidFill>
                      <a:prstDash val="solid"/>
                      <a:round/>
                      <a:headEnd type="none" w="med" len="med"/>
                      <a:tailEnd type="none" w="med" len="med"/>
                    </a:lnR>
                    <a:lnT w="9525" cap="flat" cmpd="sng" algn="ctr">
                      <a:solidFill>
                        <a:srgbClr val="E0CC98"/>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0">
                <a:tc>
                  <a:txBody>
                    <a:bodyPr/>
                    <a:lstStyle/>
                    <a:p>
                      <a:pPr algn="just" fontAlgn="t"/>
                      <a:r>
                        <a:rPr lang="en-US" b="0" i="0">
                          <a:solidFill>
                            <a:srgbClr val="000000"/>
                          </a:solidFill>
                          <a:effectLst/>
                          <a:latin typeface="verdana"/>
                        </a:rPr>
                        <a:t>void setAutoCommit(boolean status)</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b="0" i="0">
                          <a:solidFill>
                            <a:srgbClr val="000000"/>
                          </a:solidFill>
                          <a:effectLst/>
                          <a:latin typeface="verdana"/>
                        </a:rPr>
                        <a:t>It is true bydefault means each transaction is committed bydefault.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0">
                <a:tc>
                  <a:txBody>
                    <a:bodyPr/>
                    <a:lstStyle/>
                    <a:p>
                      <a:pPr algn="just" fontAlgn="t"/>
                      <a:r>
                        <a:rPr lang="en-US" b="0" i="0">
                          <a:solidFill>
                            <a:srgbClr val="000000"/>
                          </a:solidFill>
                          <a:effectLst/>
                          <a:latin typeface="verdana"/>
                        </a:rPr>
                        <a:t>void commit()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b="0" i="0">
                          <a:solidFill>
                            <a:srgbClr val="000000"/>
                          </a:solidFill>
                          <a:effectLst/>
                          <a:latin typeface="verdana"/>
                        </a:rPr>
                        <a:t>commits the transaction.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0">
                <a:tc>
                  <a:txBody>
                    <a:bodyPr/>
                    <a:lstStyle/>
                    <a:p>
                      <a:pPr algn="just" fontAlgn="t"/>
                      <a:r>
                        <a:rPr lang="en-US" b="0" i="0" dirty="0">
                          <a:solidFill>
                            <a:srgbClr val="000000"/>
                          </a:solidFill>
                          <a:effectLst/>
                          <a:latin typeface="verdana"/>
                        </a:rPr>
                        <a:t>void rollback()</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b="0" i="0" dirty="0">
                          <a:solidFill>
                            <a:srgbClr val="000000"/>
                          </a:solidFill>
                          <a:effectLst/>
                          <a:latin typeface="verdana"/>
                        </a:rPr>
                        <a:t>cancels the transaction.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065424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77500" lnSpcReduction="20000"/>
          </a:bodyPr>
          <a:lstStyle/>
          <a:p>
            <a:pPr marL="0" indent="0">
              <a:buNone/>
            </a:pPr>
            <a:r>
              <a:rPr lang="en-US" b="1" dirty="0"/>
              <a:t>import</a:t>
            </a:r>
            <a:r>
              <a:rPr lang="en-US" dirty="0"/>
              <a:t> </a:t>
            </a:r>
            <a:r>
              <a:rPr lang="en-US" dirty="0" err="1"/>
              <a:t>java.sql</a:t>
            </a:r>
            <a:r>
              <a:rPr lang="en-US" dirty="0"/>
              <a:t>.*;  </a:t>
            </a:r>
          </a:p>
          <a:p>
            <a:pPr marL="0" indent="0">
              <a:buNone/>
            </a:pPr>
            <a:r>
              <a:rPr lang="en-US" b="1" dirty="0"/>
              <a:t>class</a:t>
            </a:r>
            <a:r>
              <a:rPr lang="en-US" dirty="0"/>
              <a:t> </a:t>
            </a:r>
            <a:r>
              <a:rPr lang="en-US" dirty="0" err="1" smtClean="0"/>
              <a:t>FetchRecords</a:t>
            </a:r>
            <a:endParaRPr lang="en-US" smtClean="0"/>
          </a:p>
          <a:p>
            <a:pPr marL="0" indent="0">
              <a:buNone/>
            </a:pPr>
            <a:r>
              <a:rPr lang="en-US" smtClean="0"/>
              <a:t>{</a:t>
            </a: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r>
              <a:rPr lang="en-US" b="1" dirty="0"/>
              <a:t>throws</a:t>
            </a:r>
            <a:r>
              <a:rPr lang="en-US" dirty="0"/>
              <a:t> </a:t>
            </a:r>
            <a:r>
              <a:rPr lang="en-US" dirty="0" smtClean="0"/>
              <a:t>Exception</a:t>
            </a:r>
          </a:p>
          <a:p>
            <a:pPr marL="0" indent="0">
              <a:buNone/>
            </a:pPr>
            <a:r>
              <a:rPr lang="en-US" dirty="0" smtClean="0"/>
              <a:t>{</a:t>
            </a:r>
            <a:r>
              <a:rPr lang="en-US" dirty="0"/>
              <a:t>  </a:t>
            </a:r>
          </a:p>
          <a:p>
            <a:pPr marL="0" indent="0">
              <a:buNone/>
            </a:pPr>
            <a:r>
              <a:rPr lang="en-US" dirty="0" err="1"/>
              <a:t>Class.forName</a:t>
            </a:r>
            <a:r>
              <a:rPr lang="en-US" dirty="0"/>
              <a:t>("</a:t>
            </a:r>
            <a:r>
              <a:rPr lang="en-US" dirty="0" err="1"/>
              <a:t>oracle.jdbc.driver.OracleDriver</a:t>
            </a:r>
            <a:r>
              <a:rPr lang="en-US" dirty="0"/>
              <a:t>");  </a:t>
            </a:r>
          </a:p>
          <a:p>
            <a:pPr marL="0" indent="0">
              <a:buNone/>
            </a:pPr>
            <a:r>
              <a:rPr lang="en-US" dirty="0"/>
              <a:t>Connection con=</a:t>
            </a:r>
            <a:r>
              <a:rPr lang="en-US" dirty="0" err="1"/>
              <a:t>DriverManager.getConnection</a:t>
            </a:r>
            <a:r>
              <a:rPr lang="en-US" dirty="0"/>
              <a:t>("</a:t>
            </a:r>
            <a:r>
              <a:rPr lang="en-US" dirty="0" err="1"/>
              <a:t>jdbc:oracle:thin</a:t>
            </a:r>
            <a:r>
              <a:rPr lang="en-US" dirty="0"/>
              <a:t>:@localhost:1521:xe","system","oracle");  </a:t>
            </a:r>
          </a:p>
          <a:p>
            <a:pPr marL="0" indent="0">
              <a:buNone/>
            </a:pPr>
            <a:r>
              <a:rPr lang="en-US" dirty="0" err="1"/>
              <a:t>con.setAutoCommit</a:t>
            </a:r>
            <a:r>
              <a:rPr lang="en-US" dirty="0"/>
              <a:t>(</a:t>
            </a:r>
            <a:r>
              <a:rPr lang="en-US" b="1" dirty="0"/>
              <a:t>false</a:t>
            </a:r>
            <a:r>
              <a:rPr lang="en-US" dirty="0"/>
              <a:t>);  </a:t>
            </a:r>
          </a:p>
          <a:p>
            <a:pPr marL="0" indent="0">
              <a:buNone/>
            </a:pPr>
            <a:r>
              <a:rPr lang="en-US" dirty="0"/>
              <a:t> </a:t>
            </a:r>
            <a:r>
              <a:rPr lang="en-US" dirty="0" smtClean="0"/>
              <a:t>Statement</a:t>
            </a:r>
            <a:r>
              <a:rPr lang="en-US" dirty="0"/>
              <a:t> </a:t>
            </a:r>
            <a:r>
              <a:rPr lang="en-US" dirty="0" err="1"/>
              <a:t>stmt</a:t>
            </a:r>
            <a:r>
              <a:rPr lang="en-US" dirty="0"/>
              <a:t>=</a:t>
            </a:r>
            <a:r>
              <a:rPr lang="en-US" dirty="0" err="1"/>
              <a:t>con.createStatement</a:t>
            </a:r>
            <a:r>
              <a:rPr lang="en-US" dirty="0"/>
              <a:t>();  </a:t>
            </a:r>
          </a:p>
          <a:p>
            <a:pPr marL="0" indent="0">
              <a:buNone/>
            </a:pPr>
            <a:r>
              <a:rPr lang="en-US" dirty="0" err="1"/>
              <a:t>stmt.executeUpdate</a:t>
            </a:r>
            <a:r>
              <a:rPr lang="en-US" dirty="0"/>
              <a:t>("insert into user420 values(190,'abhi',40000)");  </a:t>
            </a:r>
          </a:p>
          <a:p>
            <a:pPr marL="0" indent="0">
              <a:buNone/>
            </a:pPr>
            <a:r>
              <a:rPr lang="en-US" dirty="0" err="1"/>
              <a:t>stmt.executeUpdate</a:t>
            </a:r>
            <a:r>
              <a:rPr lang="en-US" dirty="0"/>
              <a:t>("insert into user420 values(191,'umesh',50000)");  </a:t>
            </a:r>
          </a:p>
          <a:p>
            <a:pPr marL="0" indent="0">
              <a:buNone/>
            </a:pPr>
            <a:r>
              <a:rPr lang="en-US" dirty="0"/>
              <a:t> </a:t>
            </a:r>
            <a:r>
              <a:rPr lang="en-US" dirty="0" err="1" smtClean="0"/>
              <a:t>con.commit</a:t>
            </a:r>
            <a:r>
              <a:rPr lang="en-US" dirty="0"/>
              <a:t>();  </a:t>
            </a:r>
          </a:p>
          <a:p>
            <a:pPr marL="0" indent="0">
              <a:buNone/>
            </a:pPr>
            <a:r>
              <a:rPr lang="en-US" dirty="0" err="1"/>
              <a:t>con.close</a:t>
            </a: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422217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If your JDBC Connection is in </a:t>
            </a:r>
            <a:r>
              <a:rPr lang="en-US" i="1" dirty="0"/>
              <a:t>auto-commit</a:t>
            </a:r>
            <a:r>
              <a:rPr lang="en-US" dirty="0"/>
              <a:t> mode, which it is by default, then every SQL statement is committed to the database upon its completion.</a:t>
            </a:r>
          </a:p>
          <a:p>
            <a:r>
              <a:rPr lang="en-US" dirty="0"/>
              <a:t>That may be fine for simple applications, but there are three reasons why you may want to turn off the auto-commit and manage your own transactions −</a:t>
            </a:r>
          </a:p>
          <a:p>
            <a:r>
              <a:rPr lang="en-US" dirty="0"/>
              <a:t>To increase performance.</a:t>
            </a:r>
          </a:p>
          <a:p>
            <a:r>
              <a:rPr lang="en-US" dirty="0"/>
              <a:t>To maintain the integrity of business processes.</a:t>
            </a:r>
          </a:p>
          <a:p>
            <a:r>
              <a:rPr lang="en-US" dirty="0"/>
              <a:t>To use distributed transactions.</a:t>
            </a:r>
          </a:p>
          <a:p>
            <a:endParaRPr lang="en-US" dirty="0"/>
          </a:p>
        </p:txBody>
      </p:sp>
    </p:spTree>
    <p:extLst>
      <p:ext uri="{BB962C8B-B14F-4D97-AF65-F5344CB8AC3E}">
        <p14:creationId xmlns:p14="http://schemas.microsoft.com/office/powerpoint/2010/main" val="27134644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 &amp; Rollback</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Once </a:t>
            </a:r>
            <a:r>
              <a:rPr lang="en-US" dirty="0"/>
              <a:t>you are done with your changes and you want to commit the changes then call </a:t>
            </a:r>
            <a:r>
              <a:rPr lang="en-US" b="1" dirty="0"/>
              <a:t>commit()</a:t>
            </a:r>
            <a:r>
              <a:rPr lang="en-US" dirty="0"/>
              <a:t> method on connection object as follows −</a:t>
            </a:r>
          </a:p>
          <a:p>
            <a:r>
              <a:rPr lang="en-US" dirty="0" err="1"/>
              <a:t>conn.commit</a:t>
            </a:r>
            <a:r>
              <a:rPr lang="en-US" dirty="0"/>
              <a:t>( </a:t>
            </a:r>
            <a:r>
              <a:rPr lang="en-US" dirty="0" smtClean="0"/>
              <a:t>);</a:t>
            </a:r>
          </a:p>
          <a:p>
            <a:r>
              <a:rPr lang="en-US" dirty="0"/>
              <a:t>Otherwise, to roll back updates to the database made using the Connection named conn, use the following code −</a:t>
            </a:r>
          </a:p>
          <a:p>
            <a:r>
              <a:rPr lang="en-US" dirty="0" err="1"/>
              <a:t>conn.rollback</a:t>
            </a:r>
            <a:r>
              <a:rPr lang="en-US" dirty="0"/>
              <a:t>( );</a:t>
            </a:r>
          </a:p>
        </p:txBody>
      </p:sp>
    </p:spTree>
    <p:extLst>
      <p:ext uri="{BB962C8B-B14F-4D97-AF65-F5344CB8AC3E}">
        <p14:creationId xmlns:p14="http://schemas.microsoft.com/office/powerpoint/2010/main" val="208327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The technical definition of a relational database is a database that stores </a:t>
            </a:r>
            <a:r>
              <a:rPr lang="en-US" dirty="0" err="1"/>
              <a:t>dataas</a:t>
            </a:r>
            <a:r>
              <a:rPr lang="en-US" dirty="0"/>
              <a:t> a collection of related entities. These entities are composed of attributes that describe the </a:t>
            </a:r>
            <a:r>
              <a:rPr lang="en-US" dirty="0" smtClean="0"/>
              <a:t>entity</a:t>
            </a:r>
            <a:r>
              <a:rPr lang="en-US" dirty="0"/>
              <a:t> </a:t>
            </a:r>
            <a:r>
              <a:rPr lang="en-US" dirty="0" smtClean="0"/>
              <a:t>and attributes.</a:t>
            </a:r>
          </a:p>
          <a:p>
            <a:r>
              <a:rPr lang="en-US" dirty="0" smtClean="0"/>
              <a:t>Uses SQL</a:t>
            </a:r>
          </a:p>
          <a:p>
            <a:endParaRPr lang="en-US" dirty="0"/>
          </a:p>
        </p:txBody>
      </p:sp>
    </p:spTree>
    <p:extLst>
      <p:ext uri="{BB962C8B-B14F-4D97-AF65-F5344CB8AC3E}">
        <p14:creationId xmlns:p14="http://schemas.microsoft.com/office/powerpoint/2010/main" val="270245981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t>
            </a:r>
            <a:r>
              <a:rPr lang="en-US" dirty="0" err="1"/>
              <a:t>Savepoints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new JDBC 3.0 </a:t>
            </a:r>
            <a:r>
              <a:rPr lang="en-US" dirty="0" err="1"/>
              <a:t>Savepoint</a:t>
            </a:r>
            <a:r>
              <a:rPr lang="en-US" dirty="0"/>
              <a:t> interface gives you the additional transactional control. Most modern DBMS, support </a:t>
            </a:r>
            <a:r>
              <a:rPr lang="en-US" dirty="0" err="1"/>
              <a:t>savepoints</a:t>
            </a:r>
            <a:r>
              <a:rPr lang="en-US" dirty="0"/>
              <a:t> within their environments such as Oracle's PL/SQL.</a:t>
            </a:r>
          </a:p>
          <a:p>
            <a:r>
              <a:rPr lang="en-US" dirty="0"/>
              <a:t>When you set a </a:t>
            </a:r>
            <a:r>
              <a:rPr lang="en-US" dirty="0" err="1"/>
              <a:t>savepoint</a:t>
            </a:r>
            <a:r>
              <a:rPr lang="en-US" dirty="0"/>
              <a:t> you define a logical rollback point within a transaction. If an error occurs past a </a:t>
            </a:r>
            <a:r>
              <a:rPr lang="en-US" dirty="0" err="1"/>
              <a:t>savepoint</a:t>
            </a:r>
            <a:r>
              <a:rPr lang="en-US" dirty="0"/>
              <a:t>, you can use the rollback method to undo either all the changes or only the changes made after the </a:t>
            </a:r>
            <a:r>
              <a:rPr lang="en-US" dirty="0" err="1"/>
              <a:t>savepoint</a:t>
            </a:r>
            <a:r>
              <a:rPr lang="en-US" dirty="0"/>
              <a:t>.</a:t>
            </a:r>
          </a:p>
          <a:p>
            <a:r>
              <a:rPr lang="en-US" dirty="0"/>
              <a:t>The Connection object has two new methods that help you manage </a:t>
            </a:r>
            <a:r>
              <a:rPr lang="en-US" dirty="0" err="1"/>
              <a:t>savepoints</a:t>
            </a:r>
            <a:r>
              <a:rPr lang="en-US" dirty="0"/>
              <a:t> −</a:t>
            </a:r>
          </a:p>
          <a:p>
            <a:endParaRPr lang="en-US" dirty="0"/>
          </a:p>
        </p:txBody>
      </p:sp>
    </p:spTree>
    <p:extLst>
      <p:ext uri="{BB962C8B-B14F-4D97-AF65-F5344CB8AC3E}">
        <p14:creationId xmlns:p14="http://schemas.microsoft.com/office/powerpoint/2010/main" val="41001944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setSavepoint</a:t>
            </a:r>
            <a:r>
              <a:rPr lang="en-US" b="1" dirty="0"/>
              <a:t>(String </a:t>
            </a:r>
            <a:r>
              <a:rPr lang="en-US" b="1" dirty="0" err="1"/>
              <a:t>savepointName</a:t>
            </a:r>
            <a:r>
              <a:rPr lang="en-US" b="1" dirty="0"/>
              <a:t>):</a:t>
            </a:r>
            <a:r>
              <a:rPr lang="en-US" dirty="0"/>
              <a:t> Defines a new </a:t>
            </a:r>
            <a:r>
              <a:rPr lang="en-US" dirty="0" err="1"/>
              <a:t>savepoint</a:t>
            </a:r>
            <a:r>
              <a:rPr lang="en-US" dirty="0"/>
              <a:t>. It also returns a </a:t>
            </a:r>
            <a:r>
              <a:rPr lang="en-US" dirty="0" err="1"/>
              <a:t>Savepoint</a:t>
            </a:r>
            <a:r>
              <a:rPr lang="en-US" dirty="0"/>
              <a:t> object.</a:t>
            </a:r>
          </a:p>
          <a:p>
            <a:r>
              <a:rPr lang="en-US" b="1" dirty="0" err="1"/>
              <a:t>releaseSavepoint</a:t>
            </a:r>
            <a:r>
              <a:rPr lang="en-US" b="1" dirty="0"/>
              <a:t>(</a:t>
            </a:r>
            <a:r>
              <a:rPr lang="en-US" b="1" dirty="0" err="1"/>
              <a:t>Savepoint</a:t>
            </a:r>
            <a:r>
              <a:rPr lang="en-US" b="1" dirty="0"/>
              <a:t> </a:t>
            </a:r>
            <a:r>
              <a:rPr lang="en-US" b="1" dirty="0" err="1"/>
              <a:t>savepointName</a:t>
            </a:r>
            <a:r>
              <a:rPr lang="en-US" b="1" dirty="0"/>
              <a:t>):</a:t>
            </a:r>
            <a:r>
              <a:rPr lang="en-US" dirty="0"/>
              <a:t>Deletes a </a:t>
            </a:r>
            <a:r>
              <a:rPr lang="en-US" dirty="0" err="1"/>
              <a:t>savepoint</a:t>
            </a:r>
            <a:r>
              <a:rPr lang="en-US" dirty="0"/>
              <a:t>. </a:t>
            </a:r>
          </a:p>
          <a:p>
            <a:endParaRPr lang="en-US" dirty="0"/>
          </a:p>
        </p:txBody>
      </p:sp>
    </p:spTree>
    <p:extLst>
      <p:ext uri="{BB962C8B-B14F-4D97-AF65-F5344CB8AC3E}">
        <p14:creationId xmlns:p14="http://schemas.microsoft.com/office/powerpoint/2010/main" val="19471762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
            <a:ext cx="7543800" cy="6191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10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fontScale="92500"/>
          </a:bodyPr>
          <a:lstStyle/>
          <a:p>
            <a:pPr algn="just"/>
            <a:r>
              <a:rPr lang="en-US" dirty="0" err="1" smtClean="0"/>
              <a:t>JavaSoft's</a:t>
            </a:r>
            <a:r>
              <a:rPr lang="en-US" dirty="0" smtClean="0"/>
              <a:t> </a:t>
            </a:r>
            <a:r>
              <a:rPr lang="en-US" dirty="0"/>
              <a:t>JDBC consists of two layers: the </a:t>
            </a:r>
            <a:r>
              <a:rPr lang="en-US" b="1" dirty="0"/>
              <a:t>JDBC API </a:t>
            </a:r>
            <a:r>
              <a:rPr lang="en-US" dirty="0"/>
              <a:t>and the </a:t>
            </a:r>
            <a:r>
              <a:rPr lang="en-US" b="1" dirty="0"/>
              <a:t>JDBC Driver Manager API. </a:t>
            </a:r>
            <a:endParaRPr lang="en-US" dirty="0"/>
          </a:p>
          <a:p>
            <a:pPr algn="just"/>
            <a:r>
              <a:rPr lang="en-US" dirty="0" smtClean="0"/>
              <a:t>The </a:t>
            </a:r>
            <a:r>
              <a:rPr lang="en-US" b="1" dirty="0"/>
              <a:t>JDBC API </a:t>
            </a:r>
            <a:r>
              <a:rPr lang="en-US" dirty="0"/>
              <a:t>is the top layer and is the programming interface in Java to </a:t>
            </a:r>
            <a:r>
              <a:rPr lang="en-US" i="1" dirty="0"/>
              <a:t>structured query language </a:t>
            </a:r>
            <a:r>
              <a:rPr lang="en-US" dirty="0"/>
              <a:t>(SQL) which is the standard for accessing relational databases. </a:t>
            </a:r>
          </a:p>
          <a:p>
            <a:pPr algn="just"/>
            <a:r>
              <a:rPr lang="en-US" dirty="0" smtClean="0"/>
              <a:t>The </a:t>
            </a:r>
            <a:r>
              <a:rPr lang="en-US" dirty="0"/>
              <a:t>JDBC API communicates with the </a:t>
            </a:r>
            <a:r>
              <a:rPr lang="en-US" b="1" dirty="0"/>
              <a:t>JDBC Driver Manager API</a:t>
            </a:r>
            <a:r>
              <a:rPr lang="en-US" dirty="0"/>
              <a:t>, sending it various SQL statements. The manager communicates (transparent to the programmer) with the various third party drivers (provided by Database vendors like Oracle) that actually connect to the database and return the information from the query. </a:t>
            </a:r>
          </a:p>
          <a:p>
            <a:pPr algn="just"/>
            <a:endParaRPr lang="en-US" dirty="0"/>
          </a:p>
        </p:txBody>
      </p:sp>
    </p:spTree>
    <p:extLst>
      <p:ext uri="{BB962C8B-B14F-4D97-AF65-F5344CB8AC3E}">
        <p14:creationId xmlns:p14="http://schemas.microsoft.com/office/powerpoint/2010/main" val="2747320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JDBC Architecture: </a:t>
            </a:r>
            <a:endParaRPr lang="en-US" dirty="0"/>
          </a:p>
        </p:txBody>
      </p:sp>
      <p:sp>
        <p:nvSpPr>
          <p:cNvPr id="3" name="Content Placeholder 2"/>
          <p:cNvSpPr>
            <a:spLocks noGrp="1"/>
          </p:cNvSpPr>
          <p:nvPr>
            <p:ph idx="1"/>
          </p:nvPr>
        </p:nvSpPr>
        <p:spPr>
          <a:xfrm>
            <a:off x="152400" y="1600200"/>
            <a:ext cx="8763000" cy="5029200"/>
          </a:xfrm>
        </p:spPr>
        <p:txBody>
          <a:bodyPr>
            <a:normAutofit fontScale="85000" lnSpcReduction="20000"/>
          </a:bodyPr>
          <a:lstStyle/>
          <a:p>
            <a:pPr algn="just"/>
            <a:r>
              <a:rPr lang="en-US" dirty="0" smtClean="0"/>
              <a:t>The </a:t>
            </a:r>
            <a:r>
              <a:rPr lang="en-US" dirty="0"/>
              <a:t>JDBC API supports both two-tier and three-tier processing models for database access but in general JDBC Architecture consists of two layers: </a:t>
            </a:r>
          </a:p>
          <a:p>
            <a:pPr algn="just"/>
            <a:r>
              <a:rPr lang="en-US" b="1" dirty="0" smtClean="0"/>
              <a:t>JDBC </a:t>
            </a:r>
            <a:r>
              <a:rPr lang="en-US" b="1" dirty="0"/>
              <a:t>API: </a:t>
            </a:r>
            <a:r>
              <a:rPr lang="en-US" dirty="0"/>
              <a:t>This provides the application-to-JDBC Manager connection. </a:t>
            </a:r>
          </a:p>
          <a:p>
            <a:pPr algn="just"/>
            <a:r>
              <a:rPr lang="en-US" b="1" dirty="0" smtClean="0"/>
              <a:t>JDBC </a:t>
            </a:r>
            <a:r>
              <a:rPr lang="en-US" b="1" dirty="0"/>
              <a:t>Driver API: </a:t>
            </a:r>
            <a:r>
              <a:rPr lang="en-US" dirty="0"/>
              <a:t>This supports the JDBC Manager-to-Driver Connection. </a:t>
            </a:r>
          </a:p>
          <a:p>
            <a:pPr algn="just"/>
            <a:r>
              <a:rPr lang="en-US" dirty="0" smtClean="0"/>
              <a:t>The </a:t>
            </a:r>
            <a:r>
              <a:rPr lang="en-US" dirty="0"/>
              <a:t>JDBC API uses a driver manager and database-specific drivers to provide transparent connectivity to heterogeneous databases. </a:t>
            </a:r>
          </a:p>
          <a:p>
            <a:pPr algn="just"/>
            <a:r>
              <a:rPr lang="en-US" dirty="0" smtClean="0"/>
              <a:t>The </a:t>
            </a:r>
            <a:r>
              <a:rPr lang="en-US" dirty="0"/>
              <a:t>JDBC driver manager ensures that the correct driver is used to access each data source. The driver manager is capable of supporting multiple concurrent drivers connected to multiple heterogeneous databases. </a:t>
            </a:r>
          </a:p>
          <a:p>
            <a:pPr algn="just"/>
            <a:endParaRPr lang="en-US" dirty="0"/>
          </a:p>
        </p:txBody>
      </p:sp>
    </p:spTree>
    <p:extLst>
      <p:ext uri="{BB962C8B-B14F-4D97-AF65-F5344CB8AC3E}">
        <p14:creationId xmlns:p14="http://schemas.microsoft.com/office/powerpoint/2010/main" val="1789596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291" y="609600"/>
            <a:ext cx="6477000" cy="5311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249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2197</Words>
  <Application>Microsoft Office PowerPoint</Application>
  <PresentationFormat>On-screen Show (4:3)</PresentationFormat>
  <Paragraphs>328</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Unit IV- Chapter 1</vt:lpstr>
      <vt:lpstr>Introduction</vt:lpstr>
      <vt:lpstr>PowerPoint Presentation</vt:lpstr>
      <vt:lpstr>PowerPoint Presentation</vt:lpstr>
      <vt:lpstr>  Design of JDBC </vt:lpstr>
      <vt:lpstr>PowerPoint Presentation</vt:lpstr>
      <vt:lpstr>PowerPoint Presentation</vt:lpstr>
      <vt:lpstr>JDBC Architecture: </vt:lpstr>
      <vt:lpstr>PowerPoint Presentation</vt:lpstr>
      <vt:lpstr>Common JDBC Components: </vt:lpstr>
      <vt:lpstr>ODBC</vt:lpstr>
      <vt:lpstr>JDBC Drivers Types:</vt:lpstr>
      <vt:lpstr>PowerPoint Presentation</vt:lpstr>
      <vt:lpstr>PowerPoint Presentation</vt:lpstr>
      <vt:lpstr>2) Native-API driver</vt:lpstr>
      <vt:lpstr>PowerPoint Presentation</vt:lpstr>
      <vt:lpstr>PowerPoint Presentation</vt:lpstr>
      <vt:lpstr>3) Network Protocol driver </vt:lpstr>
      <vt:lpstr>PowerPoint Presentation</vt:lpstr>
      <vt:lpstr>PowerPoint Presentation</vt:lpstr>
      <vt:lpstr>4) Thin driver </vt:lpstr>
      <vt:lpstr>PowerPoint Presentation</vt:lpstr>
      <vt:lpstr>Steps to connect a Java Application to Database </vt:lpstr>
      <vt:lpstr>PowerPoint Presentation</vt:lpstr>
      <vt:lpstr>PowerPoint Presentation</vt:lpstr>
      <vt:lpstr> Step 1: Import JDBC Packages </vt:lpstr>
      <vt:lpstr>  Step 2:Load and Register the JDBC Driver  </vt:lpstr>
      <vt:lpstr>Step 3: Connecting to a Database  </vt:lpstr>
      <vt:lpstr> Step 4: Querying the Database </vt:lpstr>
      <vt:lpstr>Step 5: Executing the Query and Returning a ResultSet </vt:lpstr>
      <vt:lpstr>Step 6: Closing the ResultSet and Statement  </vt:lpstr>
      <vt:lpstr>Example</vt:lpstr>
      <vt:lpstr>JDBC Statements</vt:lpstr>
      <vt:lpstr>PowerPoint Presentation</vt:lpstr>
      <vt:lpstr> 1. The Statement Objects </vt:lpstr>
      <vt:lpstr>Closing Statement Object </vt:lpstr>
      <vt:lpstr>The PreparedStatement Objects </vt:lpstr>
      <vt:lpstr>Creating PreparedStatement Object </vt:lpstr>
      <vt:lpstr>Closing PreparedStatement Object </vt:lpstr>
      <vt:lpstr>The CallableStatement Objects </vt:lpstr>
      <vt:lpstr>Creating CallableStatement Object </vt:lpstr>
      <vt:lpstr>Closing CallableStatement Object </vt:lpstr>
      <vt:lpstr>JDBC RowSet </vt:lpstr>
      <vt:lpstr>Advantage of RowSet </vt:lpstr>
      <vt:lpstr>Scrollable Resultset in JDBC </vt:lpstr>
      <vt:lpstr>Difference between Scrollable ResultSet and Non-Scrollable ResultSet </vt:lpstr>
      <vt:lpstr>PowerPoint Presentation</vt:lpstr>
      <vt:lpstr>PowerPoint Presentation</vt:lpstr>
      <vt:lpstr>PowerPoint Presentation</vt:lpstr>
      <vt:lpstr>Methods of Scrollable ResultSet </vt:lpstr>
      <vt:lpstr>Batch Processing in JDBC </vt:lpstr>
      <vt:lpstr>Methods of Statement interface </vt:lpstr>
      <vt:lpstr>PowerPoint Presentation</vt:lpstr>
      <vt:lpstr>Transaction Management in JDBC </vt:lpstr>
      <vt:lpstr>PowerPoint Presentation</vt:lpstr>
      <vt:lpstr>PowerPoint Presentation</vt:lpstr>
      <vt:lpstr>PowerPoint Presentation</vt:lpstr>
      <vt:lpstr>PowerPoint Presentation</vt:lpstr>
      <vt:lpstr>Commit &amp; Rollback </vt:lpstr>
      <vt:lpstr>Using Savepoints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 Chapter 1</dc:title>
  <dc:creator>123</dc:creator>
  <cp:lastModifiedBy>123</cp:lastModifiedBy>
  <cp:revision>54</cp:revision>
  <dcterms:created xsi:type="dcterms:W3CDTF">2017-08-09T14:25:13Z</dcterms:created>
  <dcterms:modified xsi:type="dcterms:W3CDTF">2017-08-15T13:47:24Z</dcterms:modified>
</cp:coreProperties>
</file>