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9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0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6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3FEF-D198-484B-AEE0-99363310784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891D-3919-4052-B3A6-77AB3EB8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IV-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Hardware Considerations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Image result for hp thin cli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009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Blade </a:t>
            </a:r>
            <a:r>
              <a:rPr lang="en-US" dirty="0" smtClean="0"/>
              <a:t>Servers:</a:t>
            </a:r>
          </a:p>
          <a:p>
            <a:r>
              <a:rPr lang="en-US" b="1" dirty="0"/>
              <a:t>Less space </a:t>
            </a:r>
            <a:r>
              <a:rPr lang="en-US" b="1" dirty="0" smtClean="0"/>
              <a:t>needed</a:t>
            </a:r>
          </a:p>
          <a:p>
            <a:r>
              <a:rPr lang="en-US" b="1" dirty="0"/>
              <a:t>Reduced power </a:t>
            </a:r>
            <a:r>
              <a:rPr lang="en-US" b="1" dirty="0" smtClean="0"/>
              <a:t>consumption</a:t>
            </a:r>
          </a:p>
          <a:p>
            <a:r>
              <a:rPr lang="en-US" b="1" dirty="0"/>
              <a:t>Lower management </a:t>
            </a:r>
            <a:r>
              <a:rPr lang="en-US" b="1" dirty="0" smtClean="0"/>
              <a:t>cost</a:t>
            </a:r>
          </a:p>
          <a:p>
            <a:r>
              <a:rPr lang="en-US" b="1" dirty="0"/>
              <a:t>Simplified cabling</a:t>
            </a:r>
            <a:endParaRPr lang="en-US" dirty="0"/>
          </a:p>
        </p:txBody>
      </p:sp>
      <p:sp>
        <p:nvSpPr>
          <p:cNvPr id="4" name="AutoShape 2" descr="Image result for thin clien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6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blade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04800"/>
            <a:ext cx="8831123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584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Products : </a:t>
            </a:r>
            <a:r>
              <a:rPr lang="en-US" dirty="0"/>
              <a:t>Many companies offer blades. IBM, Hewlett-Packard, and Dell all have their own </a:t>
            </a:r>
            <a:r>
              <a:rPr lang="en-US" dirty="0" smtClean="0"/>
              <a:t>offerings with their own features and capabilities.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Planned </a:t>
            </a:r>
            <a:r>
              <a:rPr lang="en-US" dirty="0" smtClean="0"/>
              <a:t>Obsolescence: Realizing </a:t>
            </a:r>
            <a:r>
              <a:rPr lang="en-US" dirty="0"/>
              <a:t>up front that at some day in the future, your shiny new </a:t>
            </a:r>
            <a:r>
              <a:rPr lang="en-US" dirty="0" smtClean="0"/>
              <a:t>equipment won’t </a:t>
            </a:r>
            <a:r>
              <a:rPr lang="en-US" dirty="0"/>
              <a:t>serve you anymore.</a:t>
            </a:r>
          </a:p>
          <a:p>
            <a:pPr algn="just"/>
            <a:r>
              <a:rPr lang="en-US" dirty="0"/>
              <a:t>When looking at new hardware, also think about how you will dispose of it </a:t>
            </a:r>
            <a:r>
              <a:rPr lang="en-US" dirty="0" smtClean="0"/>
              <a:t>and consider </a:t>
            </a:r>
            <a:r>
              <a:rPr lang="en-US" dirty="0"/>
              <a:t>buying hardware that can be kept around longer than normal. The following </a:t>
            </a:r>
            <a:r>
              <a:rPr lang="en-US" dirty="0" smtClean="0"/>
              <a:t>are some </a:t>
            </a:r>
            <a:r>
              <a:rPr lang="en-US" dirty="0"/>
              <a:t>considerations</a:t>
            </a:r>
            <a:r>
              <a:rPr lang="en-US" dirty="0" smtClean="0"/>
              <a:t>:</a:t>
            </a:r>
          </a:p>
          <a:p>
            <a:pPr algn="just"/>
            <a:r>
              <a:rPr lang="en-US" b="1" dirty="0"/>
              <a:t>Lease and buy-back </a:t>
            </a:r>
            <a:r>
              <a:rPr lang="en-US" b="1" dirty="0" smtClean="0"/>
              <a:t>programs</a:t>
            </a:r>
          </a:p>
          <a:p>
            <a:pPr algn="just"/>
            <a:r>
              <a:rPr lang="en-US" b="1" dirty="0"/>
              <a:t>Use hardware and operating systems that are readily upgradeable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/>
              <a:t>Make sure the memory is easily expandable.</a:t>
            </a:r>
          </a:p>
        </p:txBody>
      </p:sp>
    </p:spTree>
    <p:extLst>
      <p:ext uri="{BB962C8B-B14F-4D97-AF65-F5344CB8AC3E}">
        <p14:creationId xmlns:p14="http://schemas.microsoft.com/office/powerpoint/2010/main" val="215301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Although packaging and shipping aren’t a concern for the overall operation and </a:t>
            </a:r>
            <a:r>
              <a:rPr lang="en-US" dirty="0" smtClean="0"/>
              <a:t>functionality of </a:t>
            </a:r>
            <a:r>
              <a:rPr lang="en-US" dirty="0"/>
              <a:t>your system, they are a consideration when trying to lessen one’s environmental </a:t>
            </a:r>
            <a:r>
              <a:rPr lang="en-US" dirty="0" smtClean="0"/>
              <a:t>impact. The </a:t>
            </a:r>
            <a:r>
              <a:rPr lang="en-US" dirty="0"/>
              <a:t>following are some tips you can employ when having new computers shipped to you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• Ask for multiple computers to be packaged together for shipping, rather than </a:t>
            </a:r>
            <a:r>
              <a:rPr lang="en-US" dirty="0" smtClean="0"/>
              <a:t>being boxed </a:t>
            </a:r>
            <a:r>
              <a:rPr lang="en-US" dirty="0"/>
              <a:t>individually.</a:t>
            </a:r>
          </a:p>
          <a:p>
            <a:pPr marL="0" indent="0" algn="just">
              <a:buNone/>
            </a:pPr>
            <a:r>
              <a:rPr lang="en-US" dirty="0"/>
              <a:t>• Require recycled-content materials and recyclable packaging.</a:t>
            </a:r>
          </a:p>
          <a:p>
            <a:pPr marL="0" indent="0" algn="just">
              <a:buNone/>
            </a:pPr>
            <a:r>
              <a:rPr lang="en-US" dirty="0"/>
              <a:t>• Require material types to be identified. Recyclers need to know material types, </a:t>
            </a:r>
            <a:r>
              <a:rPr lang="en-US" dirty="0" smtClean="0"/>
              <a:t>so require </a:t>
            </a:r>
            <a:r>
              <a:rPr lang="en-US" dirty="0"/>
              <a:t>labeling to show what type of plastic is used.</a:t>
            </a:r>
          </a:p>
          <a:p>
            <a:pPr marL="0" indent="0" algn="just">
              <a:buNone/>
            </a:pPr>
            <a:r>
              <a:rPr lang="en-US" dirty="0"/>
              <a:t>• Require manufacturers or shippers to take back packaging for reuse or recycling.</a:t>
            </a:r>
          </a:p>
          <a:p>
            <a:pPr marL="0" indent="0" algn="just">
              <a:buNone/>
            </a:pPr>
            <a:r>
              <a:rPr lang="en-US" dirty="0"/>
              <a:t>• Ask for online manuals and preinstalled programs.</a:t>
            </a:r>
          </a:p>
        </p:txBody>
      </p:sp>
    </p:spTree>
    <p:extLst>
      <p:ext uri="{BB962C8B-B14F-4D97-AF65-F5344CB8AC3E}">
        <p14:creationId xmlns:p14="http://schemas.microsoft.com/office/powerpoint/2010/main" val="58331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• Look for manufacturers who use lead-free solder.</a:t>
            </a:r>
          </a:p>
          <a:p>
            <a:pPr marL="0" indent="0" algn="just">
              <a:buNone/>
            </a:pPr>
            <a:r>
              <a:rPr lang="en-US" dirty="0"/>
              <a:t>• Look for manufacturers who use low-mercury and long-life lamps in </a:t>
            </a:r>
            <a:r>
              <a:rPr lang="en-US" dirty="0" smtClean="0"/>
              <a:t>flat-panel displays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Batteries should be removable, rechargeable, and recyclable.</a:t>
            </a:r>
          </a:p>
        </p:txBody>
      </p:sp>
    </p:spTree>
    <p:extLst>
      <p:ext uri="{BB962C8B-B14F-4D97-AF65-F5344CB8AC3E}">
        <p14:creationId xmlns:p14="http://schemas.microsoft.com/office/powerpoint/2010/main" val="559280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Desktop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make life easier for workers who are on the road or occasionally have to </a:t>
            </a:r>
            <a:r>
              <a:rPr lang="en-US" dirty="0" smtClean="0"/>
              <a:t>work from </a:t>
            </a:r>
            <a:r>
              <a:rPr lang="en-US" dirty="0"/>
              <a:t>home or a remote site. They can access their office computers, if they’re </a:t>
            </a:r>
            <a:r>
              <a:rPr lang="en-US" dirty="0" smtClean="0"/>
              <a:t>using Windows</a:t>
            </a:r>
            <a:r>
              <a:rPr lang="en-US" dirty="0"/>
              <a:t>, via Remote Desktop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To power thin </a:t>
            </a:r>
            <a:r>
              <a:rPr lang="en-US" b="1" dirty="0" smtClean="0"/>
              <a:t>clients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To extend the life of existing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25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components to a Remote Desktop connection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Server</a:t>
            </a:r>
          </a:p>
          <a:p>
            <a:r>
              <a:rPr lang="en-US" b="1" dirty="0" smtClean="0"/>
              <a:t>Client</a:t>
            </a:r>
          </a:p>
          <a:p>
            <a:endParaRPr lang="en-US" b="1" dirty="0"/>
          </a:p>
          <a:p>
            <a:r>
              <a:rPr lang="en-US" b="1" dirty="0" smtClean="0"/>
              <a:t>Remote Desktop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2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EPEAT: </a:t>
            </a:r>
            <a:r>
              <a:rPr lang="en-US" dirty="0"/>
              <a:t>Electronic Product Environmental Assessment Tool (</a:t>
            </a:r>
            <a:r>
              <a:rPr lang="en-US" dirty="0" smtClean="0"/>
              <a:t>EPEAT)</a:t>
            </a:r>
          </a:p>
          <a:p>
            <a:pPr algn="just"/>
            <a:r>
              <a:rPr lang="en-US" dirty="0"/>
              <a:t>There aren’t a lot of machines out there that have been EPEAT certified; however, </a:t>
            </a:r>
            <a:r>
              <a:rPr lang="en-US" dirty="0" smtClean="0"/>
              <a:t>because this </a:t>
            </a:r>
            <a:r>
              <a:rPr lang="en-US" dirty="0"/>
              <a:t>is a mandate for U.S. government procurement—and because the government </a:t>
            </a:r>
            <a:r>
              <a:rPr lang="en-US" dirty="0" smtClean="0"/>
              <a:t>buys a </a:t>
            </a:r>
            <a:r>
              <a:rPr lang="en-US" dirty="0"/>
              <a:t>lot of computers each year—look for manufacturers to kick up their production </a:t>
            </a:r>
            <a:r>
              <a:rPr lang="en-US" dirty="0" smtClean="0"/>
              <a:t>of EPEAT-certified machines.</a:t>
            </a:r>
          </a:p>
          <a:p>
            <a:pPr algn="just"/>
            <a:r>
              <a:rPr lang="en-US" dirty="0" smtClean="0"/>
              <a:t>EPEAT </a:t>
            </a:r>
            <a:r>
              <a:rPr lang="en-US" dirty="0"/>
              <a:t>evaluates electronic products according to three tiers of </a:t>
            </a:r>
            <a:r>
              <a:rPr lang="en-US" dirty="0" smtClean="0"/>
              <a:t>environmental performance</a:t>
            </a:r>
            <a:r>
              <a:rPr lang="en-US" dirty="0"/>
              <a:t>: bronze, silver, and gold.</a:t>
            </a:r>
          </a:p>
        </p:txBody>
      </p:sp>
    </p:spTree>
    <p:extLst>
      <p:ext uri="{BB962C8B-B14F-4D97-AF65-F5344CB8AC3E}">
        <p14:creationId xmlns:p14="http://schemas.microsoft.com/office/powerpoint/2010/main" val="4167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RoHS : </a:t>
            </a:r>
          </a:p>
          <a:p>
            <a:r>
              <a:rPr lang="en-US" dirty="0" smtClean="0"/>
              <a:t>European </a:t>
            </a:r>
            <a:r>
              <a:rPr lang="en-US" dirty="0"/>
              <a:t>businesses are already required to be environmentally </a:t>
            </a:r>
            <a:r>
              <a:rPr lang="en-US" dirty="0" smtClean="0"/>
              <a:t>responsible because </a:t>
            </a:r>
            <a:r>
              <a:rPr lang="en-US" dirty="0"/>
              <a:t>of Restriction of Hazardous Substances (RoHS) </a:t>
            </a:r>
            <a:r>
              <a:rPr lang="en-US" dirty="0" smtClean="0"/>
              <a:t>laws.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Biggest </a:t>
            </a:r>
            <a:r>
              <a:rPr lang="en-US" dirty="0"/>
              <a:t>and most well-known program for certifying </a:t>
            </a:r>
            <a:r>
              <a:rPr lang="en-US" dirty="0" smtClean="0"/>
              <a:t>energy-efficient electronics </a:t>
            </a:r>
            <a:r>
              <a:rPr lang="en-US" dirty="0"/>
              <a:t>in the United States is the Environmental Protection Agency’s (EPA’s) </a:t>
            </a:r>
            <a:r>
              <a:rPr lang="en-US" dirty="0" smtClean="0"/>
              <a:t>Energy Star </a:t>
            </a:r>
            <a:r>
              <a:rPr lang="en-US" dirty="0"/>
              <a:t>program. Like EPEAT, hardware must meet specific standards in order to be </a:t>
            </a:r>
            <a:r>
              <a:rPr lang="en-US" dirty="0" smtClean="0"/>
              <a:t>Energy Star </a:t>
            </a:r>
            <a:r>
              <a:rPr lang="en-US" dirty="0"/>
              <a:t>certified. In this case, however, those standards are based on power consumption.</a:t>
            </a:r>
          </a:p>
        </p:txBody>
      </p:sp>
    </p:spTree>
    <p:extLst>
      <p:ext uri="{BB962C8B-B14F-4D97-AF65-F5344CB8AC3E}">
        <p14:creationId xmlns:p14="http://schemas.microsoft.com/office/powerpoint/2010/main" val="13912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534400" cy="576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63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order to achieve an Energy Star certification, monitors must meet the following criteria:</a:t>
            </a:r>
          </a:p>
          <a:p>
            <a:r>
              <a:rPr lang="en-US" dirty="0"/>
              <a:t>• In On mode, the maximum allowed power varies based on the computer </a:t>
            </a:r>
            <a:r>
              <a:rPr lang="en-US" dirty="0" smtClean="0"/>
              <a:t>monitor’s resolution</a:t>
            </a:r>
            <a:r>
              <a:rPr lang="en-US" dirty="0"/>
              <a:t>.</a:t>
            </a:r>
          </a:p>
          <a:p>
            <a:r>
              <a:rPr lang="en-US" dirty="0"/>
              <a:t>• </a:t>
            </a:r>
            <a:r>
              <a:rPr lang="en-US" b="1" dirty="0"/>
              <a:t>In Sleep mo</a:t>
            </a:r>
            <a:r>
              <a:rPr lang="en-US" dirty="0"/>
              <a:t>de, computer monitor models must </a:t>
            </a:r>
            <a:r>
              <a:rPr lang="en-US" b="1" dirty="0"/>
              <a:t>consume 2 watts or less.</a:t>
            </a:r>
          </a:p>
          <a:p>
            <a:r>
              <a:rPr lang="en-US" dirty="0"/>
              <a:t>•</a:t>
            </a:r>
            <a:r>
              <a:rPr lang="en-US" b="1" dirty="0"/>
              <a:t> In Off mode, </a:t>
            </a:r>
            <a:r>
              <a:rPr lang="en-US" dirty="0"/>
              <a:t>computer monitor models must </a:t>
            </a:r>
            <a:r>
              <a:rPr lang="en-US" b="1" dirty="0"/>
              <a:t>consume 1 watt or less.</a:t>
            </a:r>
          </a:p>
        </p:txBody>
      </p:sp>
    </p:spTree>
    <p:extLst>
      <p:ext uri="{BB962C8B-B14F-4D97-AF65-F5344CB8AC3E}">
        <p14:creationId xmlns:p14="http://schemas.microsoft.com/office/powerpoint/2010/main" val="43851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business will save money by using Energy Star–certified monitors. Consider </a:t>
            </a:r>
            <a:r>
              <a:rPr lang="en-US" dirty="0" smtClean="0"/>
              <a:t>the following </a:t>
            </a:r>
            <a:r>
              <a:rPr lang="en-US" dirty="0"/>
              <a:t>issues</a:t>
            </a:r>
            <a:r>
              <a:rPr lang="en-US" dirty="0" smtClean="0"/>
              <a:t>:</a:t>
            </a:r>
          </a:p>
          <a:p>
            <a:r>
              <a:rPr lang="en-US" b="1" dirty="0"/>
              <a:t>Electricity usage cut in </a:t>
            </a:r>
            <a:r>
              <a:rPr lang="en-US" b="1" dirty="0" smtClean="0"/>
              <a:t>half</a:t>
            </a:r>
          </a:p>
          <a:p>
            <a:r>
              <a:rPr lang="en-US" b="1" dirty="0"/>
              <a:t>Cooling loads </a:t>
            </a:r>
            <a:r>
              <a:rPr lang="en-US" b="1" dirty="0" smtClean="0"/>
              <a:t>reduced</a:t>
            </a:r>
          </a:p>
          <a:p>
            <a:r>
              <a:rPr lang="en-US" b="1" dirty="0"/>
              <a:t>Reduction in peak load demand </a:t>
            </a:r>
            <a:r>
              <a:rPr lang="en-US" b="1" dirty="0" smtClean="0"/>
              <a:t>charges</a:t>
            </a:r>
          </a:p>
          <a:p>
            <a:r>
              <a:rPr lang="en-US" b="1" dirty="0"/>
              <a:t>Faster boot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Printers, Scanners, All-in-Ones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 laser printer to earn the Energy Star certification, it must:</a:t>
            </a:r>
          </a:p>
          <a:p>
            <a:pPr marL="0" indent="0">
              <a:buNone/>
            </a:pPr>
            <a:r>
              <a:rPr lang="en-US" dirty="0"/>
              <a:t>• Use at least 25 percent less energy than regular printers.</a:t>
            </a:r>
          </a:p>
          <a:p>
            <a:pPr marL="0" indent="0">
              <a:buNone/>
            </a:pPr>
            <a:r>
              <a:rPr lang="en-US" dirty="0"/>
              <a:t>• Be able to print on both sides of a page, thus saving paper.</a:t>
            </a:r>
          </a:p>
          <a:p>
            <a:pPr marL="0" indent="0">
              <a:buNone/>
            </a:pPr>
            <a:r>
              <a:rPr lang="en-US" dirty="0"/>
              <a:t>• Run cooler and last longer, thus reducing the cost of air conditioning </a:t>
            </a:r>
            <a:r>
              <a:rPr lang="en-US" dirty="0" smtClean="0"/>
              <a:t>and maintenance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66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Thin clients </a:t>
            </a:r>
            <a:r>
              <a:rPr lang="en-US" dirty="0" smtClean="0"/>
              <a:t>usually run </a:t>
            </a:r>
            <a:r>
              <a:rPr lang="en-US" dirty="0"/>
              <a:t>web browsers or remote desktop software.</a:t>
            </a:r>
          </a:p>
          <a:p>
            <a:r>
              <a:rPr lang="en-US" dirty="0"/>
              <a:t>Advantages to using thin clients include the following</a:t>
            </a:r>
            <a:r>
              <a:rPr lang="en-US" dirty="0" smtClean="0"/>
              <a:t>:</a:t>
            </a:r>
          </a:p>
          <a:p>
            <a:r>
              <a:rPr lang="en-US" b="1" dirty="0"/>
              <a:t>Lower administration </a:t>
            </a:r>
            <a:r>
              <a:rPr lang="en-US" b="1" dirty="0" smtClean="0"/>
              <a:t>costs</a:t>
            </a:r>
          </a:p>
          <a:p>
            <a:r>
              <a:rPr lang="en-US" b="1" dirty="0" smtClean="0"/>
              <a:t>Security</a:t>
            </a:r>
          </a:p>
          <a:p>
            <a:r>
              <a:rPr lang="en-US" b="1" dirty="0"/>
              <a:t>Lower hardware </a:t>
            </a:r>
            <a:r>
              <a:rPr lang="en-US" b="1" dirty="0" smtClean="0"/>
              <a:t>costs</a:t>
            </a:r>
          </a:p>
          <a:p>
            <a:r>
              <a:rPr lang="en-US" b="1" dirty="0" smtClean="0"/>
              <a:t>Efficiency</a:t>
            </a:r>
          </a:p>
          <a:p>
            <a:r>
              <a:rPr lang="en-US" b="1" dirty="0"/>
              <a:t>Lower energy </a:t>
            </a:r>
            <a:r>
              <a:rPr lang="en-US" b="1" dirty="0" smtClean="0"/>
              <a:t>consumption</a:t>
            </a:r>
          </a:p>
          <a:p>
            <a:r>
              <a:rPr lang="en-US" b="1" dirty="0"/>
              <a:t>Easy hardware failure </a:t>
            </a:r>
            <a:r>
              <a:rPr lang="en-US" b="1" dirty="0" smtClean="0"/>
              <a:t>management</a:t>
            </a:r>
          </a:p>
          <a:p>
            <a:r>
              <a:rPr lang="en-US" b="1" dirty="0"/>
              <a:t>Hostile </a:t>
            </a:r>
            <a:r>
              <a:rPr lang="en-US" b="1" dirty="0" smtClean="0"/>
              <a:t>environments</a:t>
            </a:r>
          </a:p>
          <a:p>
            <a:r>
              <a:rPr lang="en-US" b="1" dirty="0"/>
              <a:t>Ease of </a:t>
            </a:r>
            <a:r>
              <a:rPr lang="en-US" b="1" dirty="0" smtClean="0"/>
              <a:t>upgrade</a:t>
            </a:r>
          </a:p>
          <a:p>
            <a:r>
              <a:rPr lang="en-US" b="1" dirty="0"/>
              <a:t>Less </a:t>
            </a:r>
            <a:r>
              <a:rPr lang="en-US" b="1" dirty="0" smtClean="0"/>
              <a:t>noise</a:t>
            </a:r>
          </a:p>
          <a:p>
            <a:r>
              <a:rPr lang="en-US" b="1" dirty="0"/>
              <a:t>Less disposed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2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722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 IV- Chapter 2</vt:lpstr>
      <vt:lpstr>Certification Programs</vt:lpstr>
      <vt:lpstr>PowerPoint Presentation</vt:lpstr>
      <vt:lpstr>Energy Star</vt:lpstr>
      <vt:lpstr>Computers </vt:lpstr>
      <vt:lpstr>Monitors</vt:lpstr>
      <vt:lpstr>Benefits</vt:lpstr>
      <vt:lpstr>Printers, Scanners, All-in-Ones</vt:lpstr>
      <vt:lpstr>Thin Clients</vt:lpstr>
      <vt:lpstr>PowerPoint Presentation</vt:lpstr>
      <vt:lpstr>Servers</vt:lpstr>
      <vt:lpstr>PowerPoint Presentation</vt:lpstr>
      <vt:lpstr>PowerPoint Presentation</vt:lpstr>
      <vt:lpstr>Hardware Considerations</vt:lpstr>
      <vt:lpstr>Packaging</vt:lpstr>
      <vt:lpstr>Toxins</vt:lpstr>
      <vt:lpstr>Remote Desktop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IV- Chapter 2</dc:title>
  <dc:creator>123</dc:creator>
  <cp:lastModifiedBy>123</cp:lastModifiedBy>
  <cp:revision>26</cp:revision>
  <dcterms:created xsi:type="dcterms:W3CDTF">2017-02-18T12:52:41Z</dcterms:created>
  <dcterms:modified xsi:type="dcterms:W3CDTF">2017-02-21T13:34:19Z</dcterms:modified>
</cp:coreProperties>
</file>