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76" r:id="rId5"/>
    <p:sldId id="277" r:id="rId6"/>
    <p:sldId id="281" r:id="rId7"/>
    <p:sldId id="279" r:id="rId8"/>
    <p:sldId id="280" r:id="rId9"/>
    <p:sldId id="259" r:id="rId10"/>
    <p:sldId id="260" r:id="rId11"/>
    <p:sldId id="261" r:id="rId12"/>
    <p:sldId id="262" r:id="rId13"/>
    <p:sldId id="282" r:id="rId14"/>
    <p:sldId id="263" r:id="rId15"/>
    <p:sldId id="264" r:id="rId16"/>
    <p:sldId id="266" r:id="rId17"/>
    <p:sldId id="267" r:id="rId18"/>
    <p:sldId id="268" r:id="rId19"/>
    <p:sldId id="269" r:id="rId20"/>
    <p:sldId id="270" r:id="rId21"/>
    <p:sldId id="275"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5AB17-D639-48D0-897F-838028059652}" type="datetimeFigureOut">
              <a:rPr lang="en-US" smtClean="0"/>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B76B4-7EAF-42BD-AF0D-4AAFADD66E4B}" type="slidenum">
              <a:rPr lang="en-US" smtClean="0"/>
              <a:t>‹#›</a:t>
            </a:fld>
            <a:endParaRPr lang="en-US"/>
          </a:p>
        </p:txBody>
      </p:sp>
    </p:spTree>
    <p:extLst>
      <p:ext uri="{BB962C8B-B14F-4D97-AF65-F5344CB8AC3E}">
        <p14:creationId xmlns:p14="http://schemas.microsoft.com/office/powerpoint/2010/main" val="69380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550863" y="4343400"/>
            <a:ext cx="5756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ko-KR" smtClean="0">
                <a:ea typeface="Gulim" pitchFamily="34" charset="-127"/>
              </a:rPr>
              <a:t>  </a:t>
            </a:r>
          </a:p>
          <a:p>
            <a:pPr marL="223838" indent="-223838"/>
            <a:endParaRPr lang="en-US" altLang="ko-KR" smtClean="0">
              <a:ea typeface="Gulim" pitchFamily="34" charset="-127"/>
            </a:endParaRPr>
          </a:p>
          <a:p>
            <a:pPr marL="223838" indent="-223838">
              <a:buFontTx/>
              <a:buAutoNum type="arabicPeriod"/>
            </a:pPr>
            <a:r>
              <a:rPr lang="en-US" altLang="ko-KR" smtClean="0">
                <a:ea typeface="Gulim" pitchFamily="34" charset="-127"/>
              </a:rPr>
              <a:t>Grid Computing</a:t>
            </a:r>
          </a:p>
          <a:p>
            <a:pPr marL="223838" indent="-223838"/>
            <a:r>
              <a:rPr lang="en-US" altLang="ko-KR" smtClean="0">
                <a:ea typeface="Gulim" pitchFamily="34" charset="-127"/>
              </a:rPr>
              <a:t>2.  Utility Computing :</a:t>
            </a:r>
          </a:p>
          <a:p>
            <a:pPr marL="223838" indent="-223838"/>
            <a:r>
              <a:rPr lang="en-US" altLang="ko-KR" smtClean="0">
                <a:ea typeface="Gulim" pitchFamily="34" charset="-127"/>
              </a:rPr>
              <a:t>3. Virtualization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550863" y="4343400"/>
            <a:ext cx="5756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buFontTx/>
              <a:buAutoNum type="arabicPeriod"/>
            </a:pPr>
            <a:endParaRPr lang="en-US" altLang="ko-KR" smtClean="0">
              <a:ea typeface="Gulim" pitchFamily="34" charset="-127"/>
            </a:endParaRPr>
          </a:p>
          <a:p>
            <a:pPr marL="223838" indent="-223838">
              <a:buFontTx/>
              <a:buAutoNum type="arabicPeriod"/>
            </a:pPr>
            <a:r>
              <a:rPr lang="en-US" altLang="ko-KR" smtClean="0">
                <a:ea typeface="Gulim" pitchFamily="34" charset="-127"/>
              </a:rPr>
              <a:t>SasS = Sales Force.com, Google Dods</a:t>
            </a:r>
          </a:p>
          <a:p>
            <a:pPr marL="223838" indent="-223838">
              <a:buFontTx/>
              <a:buAutoNum type="arabicPeriod"/>
            </a:pPr>
            <a:endParaRPr lang="en-US" altLang="ko-KR" smtClean="0">
              <a:ea typeface="Gulim" pitchFamily="34" charset="-127"/>
            </a:endParaRPr>
          </a:p>
          <a:p>
            <a:pPr marL="223838" indent="-223838">
              <a:buFontTx/>
              <a:buAutoNum type="arabicPeriod"/>
            </a:pPr>
            <a:r>
              <a:rPr lang="en-US" altLang="ko-KR" smtClean="0">
                <a:ea typeface="Gulim" pitchFamily="34" charset="-127"/>
              </a:rPr>
              <a:t>PasS = Citrix Xen, VMware vSphare, MS Hyper-V</a:t>
            </a:r>
          </a:p>
          <a:p>
            <a:pPr marL="223838" indent="-223838">
              <a:buFontTx/>
              <a:buAutoNum type="arabicPeriod"/>
            </a:pPr>
            <a:endParaRPr lang="en-US" altLang="ko-KR" smtClean="0">
              <a:ea typeface="Gulim" pitchFamily="34" charset="-127"/>
            </a:endParaRPr>
          </a:p>
          <a:p>
            <a:pPr marL="223838" indent="-223838">
              <a:buFontTx/>
              <a:buAutoNum type="arabicPeriod"/>
            </a:pPr>
            <a:r>
              <a:rPr lang="en-US" altLang="ko-KR" smtClean="0">
                <a:ea typeface="Gulim" pitchFamily="34" charset="-127"/>
              </a:rPr>
              <a:t>IasS =  Google </a:t>
            </a:r>
            <a:r>
              <a:rPr lang="en-US" altLang="ko-KR" smtClean="0">
                <a:solidFill>
                  <a:srgbClr val="003B58"/>
                </a:solidFill>
                <a:latin typeface="Arial" pitchFamily="34" charset="0"/>
                <a:ea typeface="ＭＳ Ｐゴシック" pitchFamily="34" charset="-128"/>
              </a:rPr>
              <a:t>AppEngine</a:t>
            </a:r>
          </a:p>
          <a:p>
            <a:pPr marL="223838" indent="-223838">
              <a:buFontTx/>
              <a:buAutoNum type="arabicPeriod"/>
            </a:pPr>
            <a:endParaRPr lang="en-US" altLang="ko-KR" smtClean="0">
              <a:ea typeface="Gulim" pitchFamily="34" charset="-127"/>
            </a:endParaRPr>
          </a:p>
          <a:p>
            <a:pPr marL="223838" indent="-223838">
              <a:buFontTx/>
              <a:buAutoNum type="arabicPeriod"/>
            </a:pPr>
            <a:r>
              <a:rPr lang="en-US" altLang="ko-KR" smtClean="0">
                <a:ea typeface="Gulim" pitchFamily="34" charset="-127"/>
              </a:rPr>
              <a:t>DaaS = Google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31C74-3FC3-4B1F-9A38-A228E94C609C}"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347821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1C74-3FC3-4B1F-9A38-A228E94C609C}"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278522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1C74-3FC3-4B1F-9A38-A228E94C609C}"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65906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14400" y="66294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a:defRPr/>
            </a:pPr>
            <a:endParaRPr lang="en-GB" altLang="en-US" smtClean="0">
              <a:solidFill>
                <a:schemeClr val="bg2"/>
              </a:solidFill>
            </a:endParaRPr>
          </a:p>
        </p:txBody>
      </p:sp>
      <p:sp>
        <p:nvSpPr>
          <p:cNvPr id="3" name="Text Box 6"/>
          <p:cNvSpPr txBox="1">
            <a:spLocks noChangeArrowheads="1"/>
          </p:cNvSpPr>
          <p:nvPr userDrawn="1"/>
        </p:nvSpPr>
        <p:spPr bwMode="auto">
          <a:xfrm>
            <a:off x="914400" y="66294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pitchFamily="34" charset="0"/>
                <a:cs typeface="Arial" pitchFamily="34" charset="0"/>
              </a:defRPr>
            </a:lvl1pPr>
            <a:lvl2pPr marL="742950" indent="-285750" eaLnBrk="0" hangingPunct="0">
              <a:defRPr sz="900">
                <a:solidFill>
                  <a:schemeClr val="tx1"/>
                </a:solidFill>
                <a:latin typeface="Arial" pitchFamily="34" charset="0"/>
                <a:cs typeface="Arial" pitchFamily="34" charset="0"/>
              </a:defRPr>
            </a:lvl2pPr>
            <a:lvl3pPr marL="1143000" indent="-228600" eaLnBrk="0" hangingPunct="0">
              <a:defRPr sz="900">
                <a:solidFill>
                  <a:schemeClr val="tx1"/>
                </a:solidFill>
                <a:latin typeface="Arial" pitchFamily="34" charset="0"/>
                <a:cs typeface="Arial" pitchFamily="34" charset="0"/>
              </a:defRPr>
            </a:lvl3pPr>
            <a:lvl4pPr marL="1600200" indent="-228600" eaLnBrk="0" hangingPunct="0">
              <a:defRPr sz="900">
                <a:solidFill>
                  <a:schemeClr val="tx1"/>
                </a:solidFill>
                <a:latin typeface="Arial" pitchFamily="34" charset="0"/>
                <a:cs typeface="Arial" pitchFamily="34" charset="0"/>
              </a:defRPr>
            </a:lvl4pPr>
            <a:lvl5pPr marL="2057400" indent="-228600" eaLnBrk="0" hangingPunct="0">
              <a:defRPr sz="9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cs typeface="Arial" pitchFamily="34" charset="0"/>
              </a:defRPr>
            </a:lvl9pPr>
          </a:lstStyle>
          <a:p>
            <a:pPr>
              <a:defRPr/>
            </a:pPr>
            <a:endParaRPr lang="en-GB" altLang="en-US" smtClean="0">
              <a:solidFill>
                <a:schemeClr val="bg2"/>
              </a:solidFill>
            </a:endParaRPr>
          </a:p>
        </p:txBody>
      </p:sp>
    </p:spTree>
    <p:extLst>
      <p:ext uri="{BB962C8B-B14F-4D97-AF65-F5344CB8AC3E}">
        <p14:creationId xmlns:p14="http://schemas.microsoft.com/office/powerpoint/2010/main" val="26306092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1C74-3FC3-4B1F-9A38-A228E94C609C}"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24106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31C74-3FC3-4B1F-9A38-A228E94C609C}"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114813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31C74-3FC3-4B1F-9A38-A228E94C609C}"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179424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31C74-3FC3-4B1F-9A38-A228E94C609C}"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152170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31C74-3FC3-4B1F-9A38-A228E94C609C}"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347441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31C74-3FC3-4B1F-9A38-A228E94C609C}"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393176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31C74-3FC3-4B1F-9A38-A228E94C609C}"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154724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31C74-3FC3-4B1F-9A38-A228E94C609C}"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BF74-5259-465B-B72E-55460744DCD7}" type="slidenum">
              <a:rPr lang="en-US" smtClean="0"/>
              <a:t>‹#›</a:t>
            </a:fld>
            <a:endParaRPr lang="en-US"/>
          </a:p>
        </p:txBody>
      </p:sp>
    </p:spTree>
    <p:extLst>
      <p:ext uri="{BB962C8B-B14F-4D97-AF65-F5344CB8AC3E}">
        <p14:creationId xmlns:p14="http://schemas.microsoft.com/office/powerpoint/2010/main" val="296786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31C74-3FC3-4B1F-9A38-A228E94C609C}" type="datetimeFigureOut">
              <a:rPr lang="en-US" smtClean="0"/>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ABF74-5259-465B-B72E-55460744DCD7}" type="slidenum">
              <a:rPr lang="en-US" smtClean="0"/>
              <a:t>‹#›</a:t>
            </a:fld>
            <a:endParaRPr lang="en-US"/>
          </a:p>
        </p:txBody>
      </p:sp>
    </p:spTree>
    <p:extLst>
      <p:ext uri="{BB962C8B-B14F-4D97-AF65-F5344CB8AC3E}">
        <p14:creationId xmlns:p14="http://schemas.microsoft.com/office/powerpoint/2010/main" val="1519233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clickso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archservervirtualization.techtarget.com/definition/virtual-mach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Dependency_hel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archdatacenter.techtarget.in/news/2240148462/Server-virtualization-architecture-case-study-Mahindra-Vehicle-Manufactu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Unit IV: Virtualization </a:t>
            </a:r>
            <a:r>
              <a:rPr lang="en-US" b="1" dirty="0"/>
              <a:t>and </a:t>
            </a:r>
            <a:r>
              <a:rPr lang="en-US" b="1" dirty="0" smtClean="0"/>
              <a:t>Cloud</a:t>
            </a:r>
            <a:r>
              <a:rPr lang="en-US" dirty="0"/>
              <a:t>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128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41337"/>
          </a:xfrm>
        </p:spPr>
        <p:txBody>
          <a:bodyPr>
            <a:normAutofit fontScale="90000"/>
          </a:bodyPr>
          <a:lstStyle/>
          <a:p>
            <a:pPr>
              <a:defRPr/>
            </a:pPr>
            <a:r>
              <a:rPr lang="en-US" dirty="0" smtClean="0">
                <a:solidFill>
                  <a:schemeClr val="tx1"/>
                </a:solidFill>
              </a:rPr>
              <a:t>After Virtualization</a:t>
            </a:r>
            <a:endParaRPr lang="en-US" dirty="0">
              <a:solidFill>
                <a:schemeClr val="tx1"/>
              </a:solidFill>
            </a:endParaRPr>
          </a:p>
        </p:txBody>
      </p:sp>
      <p:sp>
        <p:nvSpPr>
          <p:cNvPr id="24579" name="Content Placeholder 5"/>
          <p:cNvSpPr>
            <a:spLocks noGrp="1"/>
          </p:cNvSpPr>
          <p:nvPr>
            <p:ph sz="quarter" idx="2"/>
          </p:nvPr>
        </p:nvSpPr>
        <p:spPr>
          <a:xfrm>
            <a:off x="4270375" y="1906588"/>
            <a:ext cx="4300538" cy="3789362"/>
          </a:xfrm>
        </p:spPr>
        <p:txBody>
          <a:bodyPr>
            <a:normAutofit fontScale="92500" lnSpcReduction="10000"/>
          </a:bodyPr>
          <a:lstStyle/>
          <a:p>
            <a:r>
              <a:rPr lang="en-US" altLang="en-US" smtClean="0"/>
              <a:t>Hardware-independence of operating system and applications</a:t>
            </a:r>
          </a:p>
          <a:p>
            <a:r>
              <a:rPr lang="en-US" altLang="en-US" smtClean="0"/>
              <a:t> Virtual machines can be provisioned to any system</a:t>
            </a:r>
          </a:p>
          <a:p>
            <a:r>
              <a:rPr lang="en-US" altLang="en-US" smtClean="0"/>
              <a:t>Can manage OS and application as a single unit by encapsulating them into virtual Machines</a:t>
            </a:r>
          </a:p>
        </p:txBody>
      </p:sp>
      <p:pic>
        <p:nvPicPr>
          <p:cNvPr id="24580" name="Content Placeholder 6"/>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7325" y="1806575"/>
            <a:ext cx="4098925" cy="4308475"/>
          </a:xfrm>
        </p:spPr>
      </p:pic>
    </p:spTree>
    <p:extLst>
      <p:ext uri="{BB962C8B-B14F-4D97-AF65-F5344CB8AC3E}">
        <p14:creationId xmlns:p14="http://schemas.microsoft.com/office/powerpoint/2010/main" val="1186178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ilsookim\AppData\Local\Microsoft\Windows\Temporary Internet Files\Content.IE5\MUSJ00XB\MM90023632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544513"/>
            <a:ext cx="7969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C:\Users\ilsookim\AppData\Local\Microsoft\Windows\Temporary Internet Files\Content.IE5\14G68QEF\MC9003045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963" y="490538"/>
            <a:ext cx="838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직사각형 12"/>
          <p:cNvSpPr/>
          <p:nvPr/>
        </p:nvSpPr>
        <p:spPr>
          <a:xfrm>
            <a:off x="474134" y="1554431"/>
            <a:ext cx="3824088" cy="3970318"/>
          </a:xfrm>
          <a:prstGeom prst="rect">
            <a:avLst/>
          </a:prstGeom>
          <a:effectLst>
            <a:outerShdw blurRad="76200" dir="13500000" sy="23000" kx="1200000" algn="br" rotWithShape="0">
              <a:prstClr val="black">
                <a:alpha val="20000"/>
              </a:prstClr>
            </a:outerShdw>
          </a:effectLst>
          <a:scene3d>
            <a:camera prst="perspectiveAbove"/>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spAutoFit/>
          </a:bodyPr>
          <a:lstStyle/>
          <a:p>
            <a:pPr>
              <a:lnSpc>
                <a:spcPct val="150000"/>
              </a:lnSpc>
              <a:buFont typeface="Wingdings" pitchFamily="2" charset="2"/>
              <a:buChar char="ü"/>
              <a:defRPr/>
            </a:pPr>
            <a:r>
              <a:rPr lang="en-US" altLang="ko-KR" sz="2400" dirty="0">
                <a:solidFill>
                  <a:srgbClr val="0000FF"/>
                </a:solidFill>
              </a:rPr>
              <a:t> Software Developing</a:t>
            </a:r>
          </a:p>
          <a:p>
            <a:pPr>
              <a:lnSpc>
                <a:spcPct val="150000"/>
              </a:lnSpc>
              <a:buFont typeface="Wingdings" pitchFamily="2" charset="2"/>
              <a:buChar char="ü"/>
              <a:defRPr/>
            </a:pPr>
            <a:r>
              <a:rPr lang="en-US" altLang="ko-KR" sz="2400" dirty="0">
                <a:solidFill>
                  <a:srgbClr val="0000FF"/>
                </a:solidFill>
              </a:rPr>
              <a:t> Application Monitoring</a:t>
            </a:r>
          </a:p>
          <a:p>
            <a:pPr>
              <a:lnSpc>
                <a:spcPct val="150000"/>
              </a:lnSpc>
              <a:buFont typeface="Wingdings" pitchFamily="2" charset="2"/>
              <a:buChar char="ü"/>
              <a:defRPr/>
            </a:pPr>
            <a:r>
              <a:rPr lang="en-US" altLang="ko-KR" sz="2400" dirty="0">
                <a:solidFill>
                  <a:srgbClr val="0000FF"/>
                </a:solidFill>
              </a:rPr>
              <a:t> Server Management</a:t>
            </a:r>
          </a:p>
          <a:p>
            <a:pPr>
              <a:lnSpc>
                <a:spcPct val="150000"/>
              </a:lnSpc>
              <a:buFont typeface="Wingdings" pitchFamily="2" charset="2"/>
              <a:buChar char="ü"/>
              <a:defRPr/>
            </a:pPr>
            <a:r>
              <a:rPr lang="en-US" altLang="ko-KR" sz="2400" dirty="0">
                <a:solidFill>
                  <a:srgbClr val="0000FF"/>
                </a:solidFill>
              </a:rPr>
              <a:t> Network Management</a:t>
            </a:r>
          </a:p>
          <a:p>
            <a:pPr>
              <a:lnSpc>
                <a:spcPct val="150000"/>
              </a:lnSpc>
              <a:buFont typeface="Wingdings" pitchFamily="2" charset="2"/>
              <a:buChar char="ü"/>
              <a:defRPr/>
            </a:pPr>
            <a:r>
              <a:rPr lang="en-US" altLang="ko-KR" sz="2400" dirty="0">
                <a:solidFill>
                  <a:srgbClr val="0000FF"/>
                </a:solidFill>
              </a:rPr>
              <a:t> Security Management</a:t>
            </a:r>
          </a:p>
          <a:p>
            <a:pPr>
              <a:lnSpc>
                <a:spcPct val="150000"/>
              </a:lnSpc>
              <a:buFont typeface="Wingdings" pitchFamily="2" charset="2"/>
              <a:buChar char="ü"/>
              <a:defRPr/>
            </a:pPr>
            <a:r>
              <a:rPr lang="en-US" altLang="ko-KR" sz="2400" dirty="0">
                <a:solidFill>
                  <a:srgbClr val="0000FF"/>
                </a:solidFill>
              </a:rPr>
              <a:t> Data Management</a:t>
            </a:r>
          </a:p>
          <a:p>
            <a:pPr>
              <a:lnSpc>
                <a:spcPct val="150000"/>
              </a:lnSpc>
              <a:buFont typeface="Wingdings" pitchFamily="2" charset="2"/>
              <a:buChar char="ü"/>
              <a:defRPr/>
            </a:pPr>
            <a:r>
              <a:rPr lang="en-US" altLang="ko-KR" sz="2400" b="1" dirty="0">
                <a:solidFill>
                  <a:srgbClr val="0000FF"/>
                </a:solidFill>
              </a:rPr>
              <a:t> </a:t>
            </a:r>
            <a:r>
              <a:rPr lang="en-US" altLang="ko-KR" sz="2400" dirty="0">
                <a:solidFill>
                  <a:srgbClr val="0000FF"/>
                </a:solidFill>
              </a:rPr>
              <a:t>Too many CO</a:t>
            </a:r>
            <a:r>
              <a:rPr lang="en-US" altLang="ko-KR" sz="2400" baseline="30000" dirty="0">
                <a:solidFill>
                  <a:srgbClr val="0000FF"/>
                </a:solidFill>
              </a:rPr>
              <a:t>2</a:t>
            </a:r>
          </a:p>
        </p:txBody>
      </p:sp>
      <p:sp>
        <p:nvSpPr>
          <p:cNvPr id="14" name="직사각형 13"/>
          <p:cNvSpPr/>
          <p:nvPr/>
        </p:nvSpPr>
        <p:spPr>
          <a:xfrm>
            <a:off x="4628186" y="1648178"/>
            <a:ext cx="3815903" cy="3345147"/>
          </a:xfrm>
          <a:prstGeom prst="rect">
            <a:avLst/>
          </a:prstGeom>
          <a:effectLst>
            <a:outerShdw blurRad="76200" dir="18900000" sy="23000" kx="-1200000" algn="bl" rotWithShape="0">
              <a:prstClr val="black">
                <a:alpha val="20000"/>
              </a:prstClr>
            </a:outerShdw>
          </a:effectLst>
          <a:scene3d>
            <a:camera prst="perspectiveAbove"/>
            <a:lightRig rig="threePt" dir="t"/>
          </a:scene3d>
        </p:spPr>
        <p:style>
          <a:lnRef idx="1">
            <a:schemeClr val="accent2"/>
          </a:lnRef>
          <a:fillRef idx="2">
            <a:schemeClr val="accent2"/>
          </a:fillRef>
          <a:effectRef idx="1">
            <a:schemeClr val="accent2"/>
          </a:effectRef>
          <a:fontRef idx="minor">
            <a:schemeClr val="dk1"/>
          </a:fontRef>
        </p:style>
        <p:txBody>
          <a:bodyPr>
            <a:spAutoFit/>
          </a:bodyPr>
          <a:lstStyle/>
          <a:p>
            <a:pPr>
              <a:lnSpc>
                <a:spcPct val="150000"/>
              </a:lnSpc>
              <a:buFont typeface="Wingdings" pitchFamily="2" charset="2"/>
              <a:buChar char="ü"/>
              <a:defRPr/>
            </a:pPr>
            <a:r>
              <a:rPr lang="en-US" altLang="ko-KR" sz="2400" dirty="0">
                <a:solidFill>
                  <a:srgbClr val="FF0000"/>
                </a:solidFill>
              </a:rPr>
              <a:t> Software as a Service</a:t>
            </a:r>
          </a:p>
          <a:p>
            <a:pPr>
              <a:lnSpc>
                <a:spcPct val="150000"/>
              </a:lnSpc>
              <a:buFont typeface="Wingdings" pitchFamily="2" charset="2"/>
              <a:buChar char="ü"/>
              <a:defRPr/>
            </a:pPr>
            <a:r>
              <a:rPr lang="en-US" altLang="ko-KR" sz="2400" dirty="0">
                <a:solidFill>
                  <a:srgbClr val="FF0000"/>
                </a:solidFill>
              </a:rPr>
              <a:t> Platform as a Service</a:t>
            </a:r>
          </a:p>
          <a:p>
            <a:pPr>
              <a:lnSpc>
                <a:spcPct val="150000"/>
              </a:lnSpc>
              <a:buFont typeface="Wingdings" pitchFamily="2" charset="2"/>
              <a:buChar char="ü"/>
              <a:defRPr/>
            </a:pPr>
            <a:r>
              <a:rPr lang="en-US" altLang="ko-KR" sz="2400" b="1" dirty="0">
                <a:solidFill>
                  <a:srgbClr val="FF0000"/>
                </a:solidFill>
              </a:rPr>
              <a:t> Infra </a:t>
            </a:r>
            <a:r>
              <a:rPr lang="en-US" altLang="ko-KR" sz="2400" dirty="0">
                <a:solidFill>
                  <a:srgbClr val="FF0000"/>
                </a:solidFill>
              </a:rPr>
              <a:t>as a Service</a:t>
            </a:r>
          </a:p>
          <a:p>
            <a:pPr>
              <a:lnSpc>
                <a:spcPct val="150000"/>
              </a:lnSpc>
              <a:buFont typeface="Wingdings" pitchFamily="2" charset="2"/>
              <a:buChar char="ü"/>
              <a:defRPr/>
            </a:pPr>
            <a:r>
              <a:rPr lang="en-US" altLang="ko-KR" sz="2400" b="1" dirty="0">
                <a:solidFill>
                  <a:srgbClr val="FF0000"/>
                </a:solidFill>
              </a:rPr>
              <a:t> Data </a:t>
            </a:r>
            <a:r>
              <a:rPr lang="en-US" altLang="ko-KR" sz="2400" dirty="0">
                <a:solidFill>
                  <a:srgbClr val="FF0000"/>
                </a:solidFill>
              </a:rPr>
              <a:t>as a Service</a:t>
            </a:r>
            <a:endParaRPr lang="en-US" altLang="ko-KR" sz="2400" b="1" dirty="0">
              <a:solidFill>
                <a:srgbClr val="FF0000"/>
              </a:solidFill>
            </a:endParaRPr>
          </a:p>
          <a:p>
            <a:pPr>
              <a:lnSpc>
                <a:spcPct val="150000"/>
              </a:lnSpc>
              <a:buFont typeface="Wingdings" pitchFamily="2" charset="2"/>
              <a:buChar char="ü"/>
              <a:defRPr/>
            </a:pPr>
            <a:r>
              <a:rPr lang="en-US" altLang="ko-KR" sz="2400" b="1" dirty="0">
                <a:solidFill>
                  <a:srgbClr val="FF0000"/>
                </a:solidFill>
              </a:rPr>
              <a:t> IT as a Service</a:t>
            </a:r>
          </a:p>
          <a:p>
            <a:pPr>
              <a:lnSpc>
                <a:spcPct val="150000"/>
              </a:lnSpc>
              <a:buFont typeface="Wingdings" pitchFamily="2" charset="2"/>
              <a:buChar char="ü"/>
              <a:defRPr/>
            </a:pPr>
            <a:r>
              <a:rPr lang="en-US" altLang="ko-KR" sz="2400" b="1" dirty="0">
                <a:solidFill>
                  <a:srgbClr val="FF0000"/>
                </a:solidFill>
              </a:rPr>
              <a:t> Green IT </a:t>
            </a:r>
          </a:p>
        </p:txBody>
      </p:sp>
      <p:grpSp>
        <p:nvGrpSpPr>
          <p:cNvPr id="2" name="그룹 10"/>
          <p:cNvGrpSpPr>
            <a:grpSpLocks/>
          </p:cNvGrpSpPr>
          <p:nvPr/>
        </p:nvGrpSpPr>
        <p:grpSpPr bwMode="auto">
          <a:xfrm>
            <a:off x="466725" y="633413"/>
            <a:ext cx="3497263" cy="744537"/>
            <a:chOff x="325134" y="366209"/>
            <a:chExt cx="6284510" cy="745748"/>
          </a:xfrm>
        </p:grpSpPr>
        <p:sp>
          <p:nvSpPr>
            <p:cNvPr id="12" name="오각형 11"/>
            <p:cNvSpPr/>
            <p:nvPr/>
          </p:nvSpPr>
          <p:spPr>
            <a:xfrm>
              <a:off x="325134" y="366209"/>
              <a:ext cx="6284510" cy="745748"/>
            </a:xfrm>
            <a:prstGeom prst="homePlate">
              <a:avLst>
                <a:gd name="adj" fmla="val 3070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Rectangle 6"/>
            <p:cNvSpPr txBox="1">
              <a:spLocks noChangeArrowheads="1"/>
            </p:cNvSpPr>
            <p:nvPr/>
          </p:nvSpPr>
          <p:spPr bwMode="auto">
            <a:xfrm>
              <a:off x="484885" y="490235"/>
              <a:ext cx="5808107" cy="507236"/>
            </a:xfrm>
            <a:prstGeom prst="rect">
              <a:avLst/>
            </a:prstGeom>
            <a:noFill/>
            <a:ln w="9525">
              <a:noFill/>
              <a:miter lim="800000"/>
              <a:headEnd/>
              <a:tailEnd/>
            </a:ln>
          </p:spPr>
          <p:txBody>
            <a:bodyPr anchor="b"/>
            <a:lstStyle/>
            <a:p>
              <a:pPr algn="ctr" eaLnBrk="0" hangingPunct="0">
                <a:lnSpc>
                  <a:spcPct val="85000"/>
                </a:lnSpc>
                <a:defRPr/>
              </a:pPr>
              <a:r>
                <a:rPr lang="en-US" altLang="ko-KR" sz="3400" b="1" kern="0" dirty="0">
                  <a:solidFill>
                    <a:srgbClr val="0000FF"/>
                  </a:solidFill>
                  <a:latin typeface="HY헤드라인M" pitchFamily="18" charset="-127"/>
                  <a:ea typeface="HY헤드라인M" pitchFamily="18" charset="-127"/>
                  <a:cs typeface="+mj-cs"/>
                </a:rPr>
                <a:t>Good   Bye~~</a:t>
              </a:r>
              <a:endParaRPr lang="ko-KR" altLang="en-US" sz="3400" b="1" kern="0" dirty="0">
                <a:solidFill>
                  <a:srgbClr val="0000FF"/>
                </a:solidFill>
                <a:latin typeface="HY헤드라인M" pitchFamily="18" charset="-127"/>
                <a:ea typeface="HY헤드라인M" pitchFamily="18" charset="-127"/>
                <a:cs typeface="+mj-cs"/>
              </a:endParaRPr>
            </a:p>
          </p:txBody>
        </p:sp>
      </p:grpSp>
      <p:grpSp>
        <p:nvGrpSpPr>
          <p:cNvPr id="3" name="그룹 15"/>
          <p:cNvGrpSpPr>
            <a:grpSpLocks/>
          </p:cNvGrpSpPr>
          <p:nvPr/>
        </p:nvGrpSpPr>
        <p:grpSpPr bwMode="auto">
          <a:xfrm flipH="1">
            <a:off x="5145088" y="658813"/>
            <a:ext cx="3162300" cy="744537"/>
            <a:chOff x="325134" y="366209"/>
            <a:chExt cx="6284510" cy="745748"/>
          </a:xfrm>
        </p:grpSpPr>
        <p:sp>
          <p:nvSpPr>
            <p:cNvPr id="17" name="오각형 16"/>
            <p:cNvSpPr/>
            <p:nvPr/>
          </p:nvSpPr>
          <p:spPr>
            <a:xfrm>
              <a:off x="325134" y="366209"/>
              <a:ext cx="6284510" cy="745748"/>
            </a:xfrm>
            <a:prstGeom prst="homePlate">
              <a:avLst>
                <a:gd name="adj" fmla="val 3070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611" name="Rectangle 6"/>
            <p:cNvSpPr txBox="1">
              <a:spLocks noChangeArrowheads="1"/>
            </p:cNvSpPr>
            <p:nvPr/>
          </p:nvSpPr>
          <p:spPr bwMode="auto">
            <a:xfrm>
              <a:off x="485203" y="490538"/>
              <a:ext cx="580778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pPr>
              <a:r>
                <a:rPr lang="en-US" altLang="ko-KR" sz="3600">
                  <a:solidFill>
                    <a:srgbClr val="C00000"/>
                  </a:solidFill>
                  <a:latin typeface="휴먼둥근헤드라인"/>
                  <a:ea typeface="휴먼둥근헤드라인"/>
                  <a:cs typeface="휴먼둥근헤드라인"/>
                </a:rPr>
                <a:t>   Hello ^^</a:t>
              </a:r>
              <a:endParaRPr lang="ko-KR" altLang="en-US" sz="3600">
                <a:solidFill>
                  <a:srgbClr val="C00000"/>
                </a:solidFill>
                <a:latin typeface="Arial" pitchFamily="34" charset="0"/>
                <a:cs typeface="휴먼매직체"/>
              </a:endParaRPr>
            </a:p>
          </p:txBody>
        </p:sp>
      </p:grpSp>
    </p:spTree>
    <p:extLst>
      <p:ext uri="{BB962C8B-B14F-4D97-AF65-F5344CB8AC3E}">
        <p14:creationId xmlns:p14="http://schemas.microsoft.com/office/powerpoint/2010/main" val="681788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5538"/>
                                        </p:tgtEl>
                                        <p:attrNameLst>
                                          <p:attrName>style.visibility</p:attrName>
                                        </p:attrNameLst>
                                      </p:cBhvr>
                                      <p:to>
                                        <p:strVal val="visible"/>
                                      </p:to>
                                    </p:set>
                                    <p:animEffect transition="in" filter="fade">
                                      <p:cBhvr>
                                        <p:cTn id="11" dur="2000"/>
                                        <p:tgtEl>
                                          <p:spTgt spid="655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8" fill="hold" nodeType="clickEffect">
                                  <p:stCondLst>
                                    <p:cond delay="0"/>
                                  </p:stCondLst>
                                  <p:childTnLst>
                                    <p:anim calcmode="lin" valueType="num">
                                      <p:cBhvr additive="base">
                                        <p:cTn id="20" dur="500"/>
                                        <p:tgtEl>
                                          <p:spTgt spid="65538"/>
                                        </p:tgtEl>
                                        <p:attrNameLst>
                                          <p:attrName>ppt_x</p:attrName>
                                        </p:attrNameLst>
                                      </p:cBhvr>
                                      <p:tavLst>
                                        <p:tav tm="0">
                                          <p:val>
                                            <p:strVal val="ppt_x"/>
                                          </p:val>
                                        </p:tav>
                                        <p:tav tm="100000">
                                          <p:val>
                                            <p:strVal val="0-ppt_w/2"/>
                                          </p:val>
                                        </p:tav>
                                      </p:tavLst>
                                    </p:anim>
                                    <p:anim calcmode="lin" valueType="num">
                                      <p:cBhvr additive="base">
                                        <p:cTn id="21" dur="500"/>
                                        <p:tgtEl>
                                          <p:spTgt spid="65538"/>
                                        </p:tgtEl>
                                        <p:attrNameLst>
                                          <p:attrName>ppt_y</p:attrName>
                                        </p:attrNameLst>
                                      </p:cBhvr>
                                      <p:tavLst>
                                        <p:tav tm="0">
                                          <p:val>
                                            <p:strVal val="ppt_y"/>
                                          </p:val>
                                        </p:tav>
                                        <p:tav tm="100000">
                                          <p:val>
                                            <p:strVal val="ppt_y"/>
                                          </p:val>
                                        </p:tav>
                                      </p:tavLst>
                                    </p:anim>
                                    <p:set>
                                      <p:cBhvr>
                                        <p:cTn id="22" dur="1" fill="hold">
                                          <p:stCondLst>
                                            <p:cond delay="499"/>
                                          </p:stCondLst>
                                        </p:cTn>
                                        <p:tgtEl>
                                          <p:spTgt spid="65538"/>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0-ppt_w/2"/>
                                          </p:val>
                                        </p:tav>
                                      </p:tavLst>
                                    </p:anim>
                                    <p:anim calcmode="lin" valueType="num">
                                      <p:cBhvr additive="base">
                                        <p:cTn id="25" dur="500"/>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0-ppt_w/2"/>
                                          </p:val>
                                        </p:tav>
                                      </p:tavLst>
                                    </p:anim>
                                    <p:anim calcmode="lin" valueType="num">
                                      <p:cBhvr additive="base">
                                        <p:cTn id="29" dur="500"/>
                                        <p:tgtEl>
                                          <p:spTgt spid="13"/>
                                        </p:tgtEl>
                                        <p:attrNameLst>
                                          <p:attrName>ppt_y</p:attrName>
                                        </p:attrNameLst>
                                      </p:cBhvr>
                                      <p:tavLst>
                                        <p:tav tm="0">
                                          <p:val>
                                            <p:strVal val="ppt_y"/>
                                          </p:val>
                                        </p:tav>
                                        <p:tav tm="100000">
                                          <p:val>
                                            <p:strVal val="ppt_y"/>
                                          </p:val>
                                        </p:tav>
                                      </p:tavLst>
                                    </p:anim>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65541"/>
                                        </p:tgtEl>
                                        <p:attrNameLst>
                                          <p:attrName>style.visibility</p:attrName>
                                        </p:attrNameLst>
                                      </p:cBhvr>
                                      <p:to>
                                        <p:strVal val="visible"/>
                                      </p:to>
                                    </p:set>
                                    <p:animEffect transition="in" filter="fade">
                                      <p:cBhvr>
                                        <p:cTn id="39" dur="1000"/>
                                        <p:tgtEl>
                                          <p:spTgt spid="65541"/>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1"/>
                </a:solidFill>
              </a:rPr>
              <a:t>Hosted Architecture</a:t>
            </a:r>
            <a:r>
              <a:rPr lang="en-US" dirty="0" smtClean="0"/>
              <a:t/>
            </a:r>
            <a:br>
              <a:rPr lang="en-US" dirty="0" smtClean="0"/>
            </a:br>
            <a:endParaRPr lang="en-US" dirty="0"/>
          </a:p>
        </p:txBody>
      </p:sp>
      <p:pic>
        <p:nvPicPr>
          <p:cNvPr id="26627"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2625" y="1200150"/>
            <a:ext cx="6864350" cy="4518025"/>
          </a:xfrm>
        </p:spPr>
      </p:pic>
    </p:spTree>
    <p:extLst>
      <p:ext uri="{BB962C8B-B14F-4D97-AF65-F5344CB8AC3E}">
        <p14:creationId xmlns:p14="http://schemas.microsoft.com/office/powerpoint/2010/main" val="112511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 Metal &amp; Hypervisor</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bare metal</a:t>
            </a:r>
            <a:r>
              <a:rPr lang="en-US" dirty="0"/>
              <a:t> environment is a computer system or network in which a virtual machine is installed directly on hardware rather than within the host operating system (OS). The term "</a:t>
            </a:r>
            <a:r>
              <a:rPr lang="en-US" b="1" dirty="0"/>
              <a:t>bare metal</a:t>
            </a:r>
            <a:r>
              <a:rPr lang="en-US" dirty="0"/>
              <a:t>" refers to a hard disk, the usual medium on which a computer's OS is installed</a:t>
            </a:r>
            <a:r>
              <a:rPr lang="en-US" dirty="0" smtClean="0"/>
              <a:t>.</a:t>
            </a:r>
          </a:p>
          <a:p>
            <a:r>
              <a:rPr lang="en-US" dirty="0"/>
              <a:t>A </a:t>
            </a:r>
            <a:r>
              <a:rPr lang="en-US" b="1" dirty="0"/>
              <a:t>hypervisor</a:t>
            </a:r>
            <a:r>
              <a:rPr lang="en-US" dirty="0"/>
              <a:t>, also called a virtual machine manager, is a program that allows multiple operating systems to share a single hardware host. Each operating system appears to have the host's processor, memory, and other resources all to itself.</a:t>
            </a:r>
          </a:p>
        </p:txBody>
      </p:sp>
    </p:spTree>
    <p:extLst>
      <p:ext uri="{BB962C8B-B14F-4D97-AF65-F5344CB8AC3E}">
        <p14:creationId xmlns:p14="http://schemas.microsoft.com/office/powerpoint/2010/main" val="23180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213"/>
            <a:ext cx="7467600" cy="561975"/>
          </a:xfrm>
        </p:spPr>
        <p:txBody>
          <a:bodyPr>
            <a:normAutofit fontScale="90000"/>
          </a:bodyPr>
          <a:lstStyle/>
          <a:p>
            <a:pPr>
              <a:defRPr/>
            </a:pPr>
            <a:r>
              <a:rPr lang="en-US" dirty="0" smtClean="0">
                <a:solidFill>
                  <a:schemeClr val="tx1"/>
                </a:solidFill>
              </a:rPr>
              <a:t>Bare-Metal (Hypervisor) Architecture</a:t>
            </a:r>
            <a:endParaRPr lang="en-US" dirty="0">
              <a:solidFill>
                <a:schemeClr val="tx1"/>
              </a:solidFill>
            </a:endParaRPr>
          </a:p>
        </p:txBody>
      </p:sp>
      <p:pic>
        <p:nvPicPr>
          <p:cNvPr id="27651"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5500" y="1311275"/>
            <a:ext cx="7205663" cy="4803775"/>
          </a:xfrm>
        </p:spPr>
      </p:pic>
    </p:spTree>
    <p:extLst>
      <p:ext uri="{BB962C8B-B14F-4D97-AF65-F5344CB8AC3E}">
        <p14:creationId xmlns:p14="http://schemas.microsoft.com/office/powerpoint/2010/main" val="323229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bwMode="auto">
          <a:xfrm>
            <a:off x="244475" y="255588"/>
            <a:ext cx="8899525" cy="1274762"/>
          </a:xfrm>
          <a:ln>
            <a:miter lim="800000"/>
            <a:headEnd/>
            <a:tailEnd/>
          </a:ln>
        </p:spPr>
        <p:txBody>
          <a:bodyPr/>
          <a:lstStyle/>
          <a:p>
            <a:pPr eaLnBrk="1" fontAlgn="auto" hangingPunct="1">
              <a:spcAft>
                <a:spcPts val="0"/>
              </a:spcAft>
              <a:defRPr/>
            </a:pPr>
            <a:r>
              <a:rPr lang="en-US" sz="2200" dirty="0" smtClean="0">
                <a:solidFill>
                  <a:schemeClr val="tx1"/>
                </a:solidFill>
                <a:effectLst>
                  <a:outerShdw blurRad="38100" dist="38100" dir="2700000" algn="tl">
                    <a:srgbClr val="C0C0C0"/>
                  </a:outerShdw>
                </a:effectLst>
                <a:latin typeface="Arial Rounded MT Bold" pitchFamily="-65" charset="0"/>
              </a:rPr>
              <a:t>A virtual infrastructure offers the systematic ability to control a complex system consisting of several x86-based servers into several different execution environment</a:t>
            </a:r>
          </a:p>
        </p:txBody>
      </p:sp>
      <p:pic>
        <p:nvPicPr>
          <p:cNvPr id="112644" name="Picture 4" descr="Server Consolidation_diagram"/>
          <p:cNvPicPr>
            <a:picLocks noGrp="1" noChangeAspect="1" noChangeArrowheads="1"/>
          </p:cNvPicPr>
          <p:nvPr>
            <p:ph type="body" idx="4294967295"/>
          </p:nvPr>
        </p:nvPicPr>
        <p:blipFill>
          <a:blip r:embed="rId2"/>
          <a:srcRect/>
          <a:stretch>
            <a:fillRect/>
          </a:stretch>
        </p:blipFill>
        <p:spPr bwMode="gray">
          <a:xfrm>
            <a:off x="5556250" y="2428875"/>
            <a:ext cx="3587750" cy="2619375"/>
          </a:xfrm>
          <a:effectLst>
            <a:softEdge rad="112500"/>
          </a:effectLst>
        </p:spPr>
      </p:pic>
      <p:sp>
        <p:nvSpPr>
          <p:cNvPr id="28676" name="Rectangle 5"/>
          <p:cNvSpPr>
            <a:spLocks noChangeArrowheads="1"/>
          </p:cNvSpPr>
          <p:nvPr/>
        </p:nvSpPr>
        <p:spPr bwMode="gray">
          <a:xfrm>
            <a:off x="522288" y="1520825"/>
            <a:ext cx="5573712" cy="35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285750" indent="-166688"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75000"/>
              </a:spcBef>
              <a:buClr>
                <a:srgbClr val="7F7F7F"/>
              </a:buClr>
              <a:buSzTx/>
              <a:buFontTx/>
              <a:buChar char="•"/>
            </a:pPr>
            <a:r>
              <a:rPr lang="en-US" altLang="en-US" sz="1800" dirty="0">
                <a:solidFill>
                  <a:srgbClr val="7F7F7F"/>
                </a:solidFill>
                <a:latin typeface="Arial Rounded MT Bold" pitchFamily="34" charset="0"/>
                <a:ea typeface="ＭＳ Ｐゴシック" pitchFamily="34" charset="-128"/>
              </a:rPr>
              <a:t> </a:t>
            </a:r>
            <a:r>
              <a:rPr lang="en-US" altLang="en-US" sz="1800" dirty="0">
                <a:latin typeface="Arial Rounded MT Bold" pitchFamily="34" charset="0"/>
                <a:ea typeface="ＭＳ Ｐゴシック" pitchFamily="34" charset="-128"/>
              </a:rPr>
              <a:t>Consolidation</a:t>
            </a:r>
            <a:endParaRPr lang="en-US" altLang="en-US" sz="1800" dirty="0">
              <a:latin typeface="Arial Rounded MT Bold" pitchFamily="34" charset="0"/>
              <a:ea typeface="ＭＳ Ｐゴシック" pitchFamily="34" charset="-128"/>
              <a:cs typeface="Times New Roman" pitchFamily="18" charset="0"/>
            </a:endParaRPr>
          </a:p>
          <a:p>
            <a:pPr lvl="1" eaLnBrk="1" hangingPunct="1">
              <a:lnSpc>
                <a:spcPct val="85000"/>
              </a:lnSpc>
              <a:buClr>
                <a:srgbClr val="7F7F7F"/>
              </a:buClr>
              <a:buSzPct val="70000"/>
              <a:buFont typeface="Wingdings" pitchFamily="2" charset="2"/>
              <a:buChar char=""/>
            </a:pPr>
            <a:r>
              <a:rPr lang="en-US" altLang="en-US" sz="1800" dirty="0">
                <a:latin typeface="Arial Rounded MT Bold" pitchFamily="34" charset="0"/>
                <a:ea typeface="ＭＳ Ｐゴシック" pitchFamily="34" charset="-128"/>
              </a:rPr>
              <a:t>Operate different OS and applications on one single server</a:t>
            </a:r>
          </a:p>
          <a:p>
            <a:pPr lvl="1" eaLnBrk="1" hangingPunct="1">
              <a:lnSpc>
                <a:spcPct val="85000"/>
              </a:lnSpc>
              <a:spcBef>
                <a:spcPct val="50000"/>
              </a:spcBef>
              <a:buClr>
                <a:srgbClr val="7F7F7F"/>
              </a:buClr>
              <a:buSzPct val="70000"/>
              <a:buFont typeface="Wingdings" pitchFamily="2" charset="2"/>
              <a:buChar char=""/>
            </a:pPr>
            <a:r>
              <a:rPr lang="en-US" altLang="en-US" sz="1800" dirty="0">
                <a:latin typeface="Arial Rounded MT Bold" pitchFamily="34" charset="0"/>
                <a:ea typeface="ＭＳ Ｐゴシック" pitchFamily="34" charset="-128"/>
              </a:rPr>
              <a:t>Support existing applications on a new hardware</a:t>
            </a:r>
          </a:p>
          <a:p>
            <a:pPr lvl="1" eaLnBrk="1" hangingPunct="1">
              <a:lnSpc>
                <a:spcPct val="85000"/>
              </a:lnSpc>
              <a:spcBef>
                <a:spcPct val="50000"/>
              </a:spcBef>
              <a:buClr>
                <a:srgbClr val="7F7F7F"/>
              </a:buClr>
              <a:buSzPct val="70000"/>
              <a:buFont typeface="Wingdings" pitchFamily="2" charset="2"/>
              <a:buChar char=""/>
            </a:pPr>
            <a:r>
              <a:rPr lang="en-US" altLang="en-US" sz="1800" dirty="0">
                <a:latin typeface="Arial Rounded MT Bold" pitchFamily="34" charset="0"/>
                <a:ea typeface="ＭＳ Ｐゴシック" pitchFamily="34" charset="-128"/>
              </a:rPr>
              <a:t>Replace the old hardware in the data center</a:t>
            </a:r>
          </a:p>
          <a:p>
            <a:pPr lvl="1" eaLnBrk="1" hangingPunct="1">
              <a:lnSpc>
                <a:spcPct val="85000"/>
              </a:lnSpc>
              <a:spcBef>
                <a:spcPct val="50000"/>
              </a:spcBef>
              <a:buClr>
                <a:srgbClr val="7F7F7F"/>
              </a:buClr>
              <a:buSzPct val="70000"/>
              <a:buFont typeface="Wingdings" pitchFamily="2" charset="2"/>
              <a:buChar char=""/>
            </a:pPr>
            <a:endParaRPr lang="en-US" altLang="en-US" sz="1800" dirty="0">
              <a:latin typeface="Arial Rounded MT Bold" pitchFamily="34" charset="0"/>
              <a:ea typeface="ＭＳ Ｐゴシック" pitchFamily="34" charset="-128"/>
            </a:endParaRPr>
          </a:p>
          <a:p>
            <a:pPr eaLnBrk="1" hangingPunct="1">
              <a:spcBef>
                <a:spcPct val="75000"/>
              </a:spcBef>
              <a:buClr>
                <a:srgbClr val="7F7F7F"/>
              </a:buClr>
              <a:buSzTx/>
              <a:buFontTx/>
              <a:buChar char="•"/>
            </a:pPr>
            <a:r>
              <a:rPr lang="en-US" altLang="en-US" sz="1800" dirty="0">
                <a:latin typeface="Arial Rounded MT Bold" pitchFamily="34" charset="0"/>
                <a:ea typeface="ＭＳ Ｐゴシック" pitchFamily="34" charset="-128"/>
              </a:rPr>
              <a:t> Utilize your Existing Servers</a:t>
            </a:r>
          </a:p>
          <a:p>
            <a:pPr lvl="1" eaLnBrk="1" hangingPunct="1">
              <a:lnSpc>
                <a:spcPct val="90000"/>
              </a:lnSpc>
              <a:buClr>
                <a:srgbClr val="7F7F7F"/>
              </a:buClr>
              <a:buSzPct val="70000"/>
              <a:buFont typeface="Wingdings" pitchFamily="2" charset="2"/>
              <a:buChar char=""/>
            </a:pPr>
            <a:r>
              <a:rPr lang="en-US" altLang="en-US" sz="1800" dirty="0">
                <a:latin typeface="Arial Rounded MT Bold" pitchFamily="34" charset="0"/>
                <a:ea typeface="ＭＳ Ｐゴシック" pitchFamily="34" charset="-128"/>
              </a:rPr>
              <a:t>Realize instantly new projects with virtual infrastructure</a:t>
            </a:r>
          </a:p>
          <a:p>
            <a:pPr lvl="1" eaLnBrk="1" hangingPunct="1">
              <a:lnSpc>
                <a:spcPct val="90000"/>
              </a:lnSpc>
              <a:spcBef>
                <a:spcPct val="50000"/>
              </a:spcBef>
              <a:buClr>
                <a:srgbClr val="7F7F7F"/>
              </a:buClr>
              <a:buSzPct val="70000"/>
              <a:buFont typeface="Wingdings" pitchFamily="2" charset="2"/>
              <a:buChar char=""/>
            </a:pPr>
            <a:r>
              <a:rPr lang="en-US" altLang="en-US" sz="1800" dirty="0">
                <a:latin typeface="Arial Rounded MT Bold" pitchFamily="34" charset="0"/>
                <a:ea typeface="ＭＳ Ｐゴシック" pitchFamily="34" charset="-128"/>
              </a:rPr>
              <a:t>Postpone new physical hardware purchase</a:t>
            </a:r>
          </a:p>
        </p:txBody>
      </p:sp>
    </p:spTree>
    <p:extLst>
      <p:ext uri="{BB962C8B-B14F-4D97-AF65-F5344CB8AC3E}">
        <p14:creationId xmlns:p14="http://schemas.microsoft.com/office/powerpoint/2010/main" val="9848287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457200" y="128588"/>
            <a:ext cx="8229600" cy="1143000"/>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3200" dirty="0" smtClean="0">
                <a:solidFill>
                  <a:schemeClr val="tx1"/>
                </a:solidFill>
                <a:effectLst>
                  <a:outerShdw blurRad="38100" dist="38100" dir="2700000" algn="tl">
                    <a:srgbClr val="C0C0C0"/>
                  </a:outerShdw>
                </a:effectLst>
                <a:latin typeface="Arial Rounded MT Bold" pitchFamily="-65" charset="0"/>
              </a:rPr>
              <a:t>Reduce Energy Costs and Go Green with VMware Virtualization</a:t>
            </a:r>
          </a:p>
        </p:txBody>
      </p:sp>
      <p:sp>
        <p:nvSpPr>
          <p:cNvPr id="30723" name="Rectangle 4"/>
          <p:cNvSpPr>
            <a:spLocks noChangeArrowheads="1"/>
          </p:cNvSpPr>
          <p:nvPr/>
        </p:nvSpPr>
        <p:spPr bwMode="auto">
          <a:xfrm>
            <a:off x="457200" y="1632466"/>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600"/>
              </a:spcBef>
              <a:buClr>
                <a:schemeClr val="accent1"/>
              </a:buClr>
              <a:buSzPct val="70000"/>
              <a:buFont typeface="Wingdings" pitchFamily="2" charset="2"/>
              <a:buChar char=""/>
              <a:tabLst>
                <a:tab pos="457200" algn="l"/>
              </a:tabLst>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tabLst>
                <a:tab pos="457200" algn="l"/>
              </a:tabLst>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tabLst>
                <a:tab pos="457200" algn="l"/>
              </a:tabLst>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tabLst>
                <a:tab pos="457200" algn="l"/>
              </a:tabLst>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tabLst>
                <a:tab pos="457200" algn="l"/>
              </a:tabLst>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tabLst>
                <a:tab pos="457200" algn="l"/>
              </a:tabLst>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tabLst>
                <a:tab pos="457200" algn="l"/>
              </a:tabLst>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tabLst>
                <a:tab pos="457200" algn="l"/>
              </a:tabLst>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tabLst>
                <a:tab pos="457200" algn="l"/>
              </a:tabLst>
              <a:defRPr sz="1600">
                <a:solidFill>
                  <a:schemeClr val="tx1"/>
                </a:solidFill>
                <a:latin typeface="Century Schoolbook" pitchFamily="18" charset="0"/>
              </a:defRPr>
            </a:lvl9pPr>
          </a:lstStyle>
          <a:p>
            <a:pPr eaLnBrk="1" hangingPunct="1">
              <a:spcBef>
                <a:spcPct val="0"/>
              </a:spcBef>
              <a:buClrTx/>
              <a:buSzTx/>
              <a:buFontTx/>
              <a:buNone/>
            </a:pPr>
            <a:r>
              <a:rPr lang="en-US" altLang="en-US" dirty="0">
                <a:latin typeface="Arial Rounded MT Bold" pitchFamily="34" charset="0"/>
              </a:rPr>
              <a:t>Reduce the energy demands of your datacenter by dynamic management of computer capacity across a pool of servers. </a:t>
            </a:r>
          </a:p>
          <a:p>
            <a:pPr eaLnBrk="1" hangingPunct="1">
              <a:spcBef>
                <a:spcPct val="0"/>
              </a:spcBef>
              <a:buClrTx/>
              <a:buSzTx/>
              <a:buFontTx/>
              <a:buNone/>
            </a:pPr>
            <a:endParaRPr lang="en-US" altLang="en-US" dirty="0">
              <a:latin typeface="Arial Rounded MT Bold" pitchFamily="34" charset="0"/>
            </a:endParaRPr>
          </a:p>
          <a:p>
            <a:pPr eaLnBrk="1" hangingPunct="1">
              <a:spcBef>
                <a:spcPct val="0"/>
              </a:spcBef>
              <a:buClrTx/>
              <a:buSzTx/>
              <a:buFontTx/>
              <a:buNone/>
            </a:pPr>
            <a:r>
              <a:rPr lang="en-US" altLang="en-US" dirty="0">
                <a:latin typeface="Arial Rounded MT Bold" pitchFamily="34" charset="0"/>
              </a:rPr>
              <a:t>VMware infrastructure delivers the resources your infrastructure needs and enables you to:</a:t>
            </a:r>
          </a:p>
          <a:p>
            <a:pPr eaLnBrk="1" hangingPunct="1">
              <a:spcBef>
                <a:spcPct val="0"/>
              </a:spcBef>
              <a:buClrTx/>
              <a:buSzTx/>
              <a:buFontTx/>
              <a:buNone/>
            </a:pPr>
            <a:endParaRPr lang="en-US" altLang="en-US" dirty="0">
              <a:latin typeface="Arial Rounded MT Bold" pitchFamily="34" charset="0"/>
            </a:endParaRPr>
          </a:p>
          <a:p>
            <a:pPr eaLnBrk="1" hangingPunct="1">
              <a:spcBef>
                <a:spcPct val="0"/>
              </a:spcBef>
              <a:buClrTx/>
              <a:buSzTx/>
              <a:buFontTx/>
              <a:buNone/>
            </a:pPr>
            <a:r>
              <a:rPr lang="en-US" altLang="en-US" dirty="0">
                <a:latin typeface="Arial Rounded MT Bold" pitchFamily="34" charset="0"/>
              </a:rPr>
              <a:t>-Reduce energy costs by 80%. </a:t>
            </a:r>
          </a:p>
          <a:p>
            <a:pPr eaLnBrk="1" hangingPunct="1">
              <a:spcBef>
                <a:spcPct val="0"/>
              </a:spcBef>
              <a:buClrTx/>
              <a:buSzTx/>
              <a:buFontTx/>
              <a:buNone/>
            </a:pPr>
            <a:r>
              <a:rPr lang="en-US" altLang="en-US" dirty="0">
                <a:latin typeface="Arial Rounded MT Bold" pitchFamily="34" charset="0"/>
              </a:rPr>
              <a:t>-Power down servers without affecting applications or users. </a:t>
            </a:r>
          </a:p>
          <a:p>
            <a:pPr eaLnBrk="1" hangingPunct="1">
              <a:spcBef>
                <a:spcPct val="0"/>
              </a:spcBef>
              <a:buClrTx/>
              <a:buSzTx/>
              <a:buFontTx/>
              <a:buNone/>
            </a:pPr>
            <a:r>
              <a:rPr lang="en-US" altLang="en-US" dirty="0">
                <a:latin typeface="Arial Rounded MT Bold" pitchFamily="34" charset="0"/>
              </a:rPr>
              <a:t>-Green your datacenter while decreasing costs and improving service levels.</a:t>
            </a:r>
          </a:p>
        </p:txBody>
      </p:sp>
    </p:spTree>
    <p:extLst>
      <p:ext uri="{BB962C8B-B14F-4D97-AF65-F5344CB8AC3E}">
        <p14:creationId xmlns:p14="http://schemas.microsoft.com/office/powerpoint/2010/main" val="17675549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2400" dirty="0" smtClean="0">
                <a:solidFill>
                  <a:schemeClr val="tx1"/>
                </a:solidFill>
                <a:latin typeface="Arial Rounded MT Bold" pitchFamily="-65" charset="0"/>
              </a:rPr>
              <a:t>K</a:t>
            </a:r>
            <a:r>
              <a:rPr lang="en-US" sz="2400" dirty="0" smtClean="0">
                <a:solidFill>
                  <a:schemeClr val="tx1"/>
                </a:solidFill>
                <a:effectLst>
                  <a:outerShdw blurRad="38100" dist="38100" dir="2700000" algn="tl">
                    <a:srgbClr val="C0C0C0"/>
                  </a:outerShdw>
                </a:effectLst>
                <a:latin typeface="Arial Rounded MT Bold" pitchFamily="-65" charset="0"/>
              </a:rPr>
              <a:t>ey features of the </a:t>
            </a:r>
            <a:r>
              <a:rPr lang="en-US" sz="2400" dirty="0" smtClean="0">
                <a:solidFill>
                  <a:schemeClr val="tx1"/>
                </a:solidFill>
                <a:latin typeface="Arial Rounded MT Bold" pitchFamily="-65" charset="0"/>
              </a:rPr>
              <a:t>VM</a:t>
            </a:r>
            <a:r>
              <a:rPr lang="en-US" sz="2400" dirty="0" smtClean="0">
                <a:solidFill>
                  <a:schemeClr val="tx1"/>
                </a:solidFill>
                <a:effectLst>
                  <a:outerShdw blurRad="38100" dist="38100" dir="2700000" algn="tl">
                    <a:srgbClr val="C0C0C0"/>
                  </a:outerShdw>
                </a:effectLst>
                <a:latin typeface="Arial Rounded MT Bold" pitchFamily="-65" charset="0"/>
              </a:rPr>
              <a:t>ware server virtualization</a:t>
            </a:r>
          </a:p>
        </p:txBody>
      </p:sp>
      <p:graphicFrame>
        <p:nvGraphicFramePr>
          <p:cNvPr id="31747" name="Object 2"/>
          <p:cNvGraphicFramePr>
            <a:graphicFrameLocks noGrp="1" noChangeAspect="1"/>
          </p:cNvGraphicFramePr>
          <p:nvPr>
            <p:ph idx="4294967295"/>
          </p:nvPr>
        </p:nvGraphicFramePr>
        <p:xfrm>
          <a:off x="452438" y="1138238"/>
          <a:ext cx="1590675" cy="1495425"/>
        </p:xfrm>
        <a:graphic>
          <a:graphicData uri="http://schemas.openxmlformats.org/presentationml/2006/ole">
            <mc:AlternateContent xmlns:mc="http://schemas.openxmlformats.org/markup-compatibility/2006">
              <mc:Choice xmlns:v="urn:schemas-microsoft-com:vml" Requires="v">
                <p:oleObj spid="_x0000_s1086" name="Image" r:id="rId3" imgW="2866667" imgH="2695238" progId="Photoshop.Image.7">
                  <p:embed/>
                </p:oleObj>
              </mc:Choice>
              <mc:Fallback>
                <p:oleObj name="Image" r:id="rId3" imgW="2866667" imgH="2695238" progId="Photoshop.Image.7">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1138238"/>
                        <a:ext cx="15906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48" name="Picture 7" descr="isolation_archite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06375" y="2900363"/>
            <a:ext cx="17319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encaps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65125" y="4397375"/>
            <a:ext cx="20050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9"/>
          <p:cNvSpPr>
            <a:spLocks noChangeArrowheads="1"/>
          </p:cNvSpPr>
          <p:nvPr/>
        </p:nvSpPr>
        <p:spPr bwMode="auto">
          <a:xfrm>
            <a:off x="2300288" y="1266825"/>
            <a:ext cx="6197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US" altLang="en-US" sz="2800" dirty="0">
                <a:latin typeface="Arial Rounded MT Bold" pitchFamily="34" charset="0"/>
              </a:rPr>
              <a:t>.</a:t>
            </a:r>
            <a:r>
              <a:rPr lang="en-US" altLang="en-US" sz="1800" dirty="0">
                <a:latin typeface="Arial Rounded MT Bold" pitchFamily="34" charset="0"/>
              </a:rPr>
              <a:t>Partitioning</a:t>
            </a:r>
          </a:p>
          <a:p>
            <a:pPr lvl="1" eaLnBrk="1" hangingPunct="1">
              <a:spcBef>
                <a:spcPct val="0"/>
              </a:spcBef>
              <a:buClrTx/>
              <a:buSzTx/>
              <a:buFontTx/>
              <a:buNone/>
            </a:pPr>
            <a:r>
              <a:rPr lang="en-US" altLang="en-US" sz="2800" dirty="0">
                <a:latin typeface="Arial Rounded MT Bold" pitchFamily="34" charset="0"/>
              </a:rPr>
              <a:t>.</a:t>
            </a:r>
            <a:r>
              <a:rPr lang="en-US" altLang="en-US" sz="1800" dirty="0">
                <a:latin typeface="Arial Rounded MT Bold" pitchFamily="34" charset="0"/>
              </a:rPr>
              <a:t>Different OS can run on one physical machine</a:t>
            </a:r>
          </a:p>
          <a:p>
            <a:pPr lvl="1" eaLnBrk="1" hangingPunct="1">
              <a:spcBef>
                <a:spcPct val="0"/>
              </a:spcBef>
              <a:buClrTx/>
              <a:buSzTx/>
              <a:buFontTx/>
              <a:buNone/>
            </a:pPr>
            <a:r>
              <a:rPr lang="en-US" altLang="en-US" sz="2800" dirty="0">
                <a:latin typeface="Arial Rounded MT Bold" pitchFamily="34" charset="0"/>
              </a:rPr>
              <a:t>.</a:t>
            </a:r>
            <a:r>
              <a:rPr lang="en-US" altLang="en-US" sz="1800" dirty="0">
                <a:latin typeface="Arial Rounded MT Bold" pitchFamily="34" charset="0"/>
              </a:rPr>
              <a:t>System resources can be divided between virtual machines</a:t>
            </a:r>
          </a:p>
        </p:txBody>
      </p:sp>
      <p:sp>
        <p:nvSpPr>
          <p:cNvPr id="31751" name="Rectangle 10"/>
          <p:cNvSpPr>
            <a:spLocks noChangeArrowheads="1"/>
          </p:cNvSpPr>
          <p:nvPr/>
        </p:nvSpPr>
        <p:spPr bwMode="gray">
          <a:xfrm>
            <a:off x="2346325" y="3017838"/>
            <a:ext cx="704056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285750" indent="-166688"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75000"/>
              </a:spcBef>
              <a:buClr>
                <a:srgbClr val="0D53BE"/>
              </a:buClr>
              <a:buFontTx/>
              <a:buChar char="•"/>
            </a:pPr>
            <a:r>
              <a:rPr lang="en-US" altLang="en-US" sz="2000" dirty="0">
                <a:latin typeface="Arial Rounded MT Bold" pitchFamily="34" charset="0"/>
                <a:ea typeface="ＭＳ Ｐゴシック" pitchFamily="34" charset="-128"/>
              </a:rPr>
              <a:t>Isolation</a:t>
            </a:r>
          </a:p>
          <a:p>
            <a:pPr lvl="1" eaLnBrk="1" hangingPunct="1">
              <a:buClr>
                <a:srgbClr val="0D53BE"/>
              </a:buClr>
              <a:buSzPct val="70000"/>
              <a:buFont typeface="Wingdings" pitchFamily="2" charset="2"/>
              <a:buChar char=""/>
            </a:pPr>
            <a:r>
              <a:rPr lang="en-US" altLang="en-US" sz="2000" dirty="0">
                <a:latin typeface="Arial Rounded MT Bold" pitchFamily="34" charset="0"/>
                <a:ea typeface="ＭＳ Ｐゴシック" pitchFamily="34" charset="-128"/>
              </a:rPr>
              <a:t>Fault and security isolation on a hardware level</a:t>
            </a:r>
          </a:p>
          <a:p>
            <a:pPr lvl="1" eaLnBrk="1" hangingPunct="1">
              <a:buClr>
                <a:srgbClr val="0D53BE"/>
              </a:buClr>
              <a:buSzPct val="70000"/>
              <a:buFont typeface="Wingdings" pitchFamily="2" charset="2"/>
              <a:buChar char=""/>
            </a:pPr>
            <a:r>
              <a:rPr lang="en-US" altLang="en-US" sz="2000" dirty="0">
                <a:latin typeface="Arial Rounded MT Bold" pitchFamily="34" charset="0"/>
                <a:ea typeface="ＭＳ Ｐゴシック" pitchFamily="34" charset="-128"/>
              </a:rPr>
              <a:t>Extended resource control for constant performance</a:t>
            </a:r>
          </a:p>
        </p:txBody>
      </p:sp>
      <p:sp>
        <p:nvSpPr>
          <p:cNvPr id="31752" name="Rectangle 11"/>
          <p:cNvSpPr>
            <a:spLocks noChangeArrowheads="1"/>
          </p:cNvSpPr>
          <p:nvPr/>
        </p:nvSpPr>
        <p:spPr bwMode="gray">
          <a:xfrm>
            <a:off x="2592388" y="4083050"/>
            <a:ext cx="6323012"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285750" indent="-166688"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75000"/>
              </a:spcBef>
              <a:buClr>
                <a:srgbClr val="0D53BE"/>
              </a:buClr>
              <a:buFontTx/>
              <a:buChar char="•"/>
            </a:pPr>
            <a:endParaRPr lang="en-US" altLang="en-US" sz="2000" dirty="0">
              <a:latin typeface="Arial Rounded MT Bold" pitchFamily="34" charset="0"/>
              <a:ea typeface="ＭＳ Ｐゴシック" pitchFamily="34" charset="-128"/>
            </a:endParaRPr>
          </a:p>
          <a:p>
            <a:pPr eaLnBrk="1" hangingPunct="1">
              <a:spcBef>
                <a:spcPct val="75000"/>
              </a:spcBef>
              <a:buClr>
                <a:srgbClr val="0D53BE"/>
              </a:buClr>
              <a:buFontTx/>
              <a:buChar char="•"/>
            </a:pPr>
            <a:r>
              <a:rPr lang="en-US" altLang="en-US" sz="2000" dirty="0">
                <a:latin typeface="Arial Rounded MT Bold" pitchFamily="34" charset="0"/>
                <a:ea typeface="ＭＳ Ｐゴシック" pitchFamily="34" charset="-128"/>
              </a:rPr>
              <a:t>Encapsulation</a:t>
            </a:r>
          </a:p>
          <a:p>
            <a:pPr lvl="1" eaLnBrk="1" hangingPunct="1">
              <a:lnSpc>
                <a:spcPct val="85000"/>
              </a:lnSpc>
              <a:spcBef>
                <a:spcPct val="30000"/>
              </a:spcBef>
              <a:buClr>
                <a:srgbClr val="0D53BE"/>
              </a:buClr>
              <a:buSzPct val="70000"/>
              <a:buFont typeface="Wingdings" pitchFamily="2" charset="2"/>
              <a:buChar char=""/>
            </a:pPr>
            <a:r>
              <a:rPr lang="en-US" altLang="en-US" sz="2000" dirty="0">
                <a:latin typeface="Arial Rounded MT Bold" pitchFamily="34" charset="0"/>
                <a:ea typeface="ＭＳ Ｐゴシック" pitchFamily="34" charset="-128"/>
              </a:rPr>
              <a:t>Complete status of a virtual machine can be stored in a file</a:t>
            </a:r>
          </a:p>
          <a:p>
            <a:pPr lvl="1" eaLnBrk="1" hangingPunct="1">
              <a:lnSpc>
                <a:spcPct val="85000"/>
              </a:lnSpc>
              <a:spcBef>
                <a:spcPct val="30000"/>
              </a:spcBef>
              <a:buClr>
                <a:srgbClr val="0D53BE"/>
              </a:buClr>
              <a:buSzPct val="70000"/>
              <a:buFont typeface="Wingdings" pitchFamily="2" charset="2"/>
              <a:buChar char=""/>
            </a:pPr>
            <a:r>
              <a:rPr lang="en-US" altLang="en-US" sz="2000" dirty="0">
                <a:latin typeface="Arial Rounded MT Bold" pitchFamily="34" charset="0"/>
                <a:ea typeface="ＭＳ Ｐゴシック" pitchFamily="34" charset="-128"/>
              </a:rPr>
              <a:t>Move and copy of a virtual machine is as easy as it is with files</a:t>
            </a:r>
          </a:p>
        </p:txBody>
      </p:sp>
    </p:spTree>
    <p:extLst>
      <p:ext uri="{BB962C8B-B14F-4D97-AF65-F5344CB8AC3E}">
        <p14:creationId xmlns:p14="http://schemas.microsoft.com/office/powerpoint/2010/main" val="3622957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dirty="0" smtClean="0">
                <a:solidFill>
                  <a:schemeClr val="tx1"/>
                </a:solidFill>
                <a:effectLst>
                  <a:outerShdw blurRad="38100" dist="38100" dir="2700000" algn="tl">
                    <a:srgbClr val="C0C0C0"/>
                  </a:outerShdw>
                </a:effectLst>
                <a:latin typeface="Arial Rounded MT Bold" pitchFamily="-65" charset="0"/>
              </a:rPr>
              <a:t>Servers Consolidation</a:t>
            </a:r>
          </a:p>
        </p:txBody>
      </p:sp>
      <p:pic>
        <p:nvPicPr>
          <p:cNvPr id="32771" name="Picture 8"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3582988"/>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3994150"/>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4397375"/>
            <a:ext cx="19716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4821238"/>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2" descr="R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1792288"/>
            <a:ext cx="196373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3"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5140325"/>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4"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5576888"/>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5" descr="dl3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1397000"/>
            <a:ext cx="1971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4"/>
          <p:cNvSpPr>
            <a:spLocks noChangeArrowheads="1"/>
          </p:cNvSpPr>
          <p:nvPr/>
        </p:nvSpPr>
        <p:spPr bwMode="auto">
          <a:xfrm>
            <a:off x="509588" y="2071688"/>
            <a:ext cx="4800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lnSpc>
                <a:spcPct val="87000"/>
              </a:lnSpc>
              <a:spcBef>
                <a:spcPct val="0"/>
              </a:spcBef>
              <a:buClr>
                <a:schemeClr val="tx2"/>
              </a:buClr>
              <a:buSzPct val="80000"/>
              <a:buFontTx/>
              <a:buNone/>
            </a:pPr>
            <a:r>
              <a:rPr lang="en-US" altLang="en-US" sz="2800">
                <a:latin typeface="Arial Rounded MT Bold" pitchFamily="34" charset="0"/>
              </a:rPr>
              <a:t>110 Servers without VMware software</a:t>
            </a:r>
          </a:p>
        </p:txBody>
      </p:sp>
      <p:sp>
        <p:nvSpPr>
          <p:cNvPr id="32780" name="Rectangle 5"/>
          <p:cNvSpPr>
            <a:spLocks noChangeArrowheads="1"/>
          </p:cNvSpPr>
          <p:nvPr/>
        </p:nvSpPr>
        <p:spPr bwMode="auto">
          <a:xfrm>
            <a:off x="504825" y="3602038"/>
            <a:ext cx="4800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lnSpc>
                <a:spcPct val="87000"/>
              </a:lnSpc>
              <a:spcBef>
                <a:spcPct val="0"/>
              </a:spcBef>
              <a:buClr>
                <a:schemeClr val="tx2"/>
              </a:buClr>
              <a:buSzPct val="80000"/>
              <a:buFontTx/>
              <a:buNone/>
            </a:pPr>
            <a:r>
              <a:rPr lang="en-US" altLang="en-US" sz="2800">
                <a:latin typeface="Arial Rounded MT Bold" pitchFamily="34" charset="0"/>
              </a:rPr>
              <a:t>12 Servers, 1 rack with VMware software</a:t>
            </a:r>
          </a:p>
        </p:txBody>
      </p:sp>
    </p:spTree>
    <p:extLst>
      <p:ext uri="{BB962C8B-B14F-4D97-AF65-F5344CB8AC3E}">
        <p14:creationId xmlns:p14="http://schemas.microsoft.com/office/powerpoint/2010/main" val="41141805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74638"/>
            <a:ext cx="7467600" cy="738187"/>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3200" dirty="0" smtClean="0">
                <a:solidFill>
                  <a:schemeClr val="tx1"/>
                </a:solidFill>
                <a:effectLst>
                  <a:outerShdw blurRad="38100" dist="38100" dir="2700000" algn="tl">
                    <a:srgbClr val="C0C0C0"/>
                  </a:outerShdw>
                </a:effectLst>
                <a:latin typeface="Arial Rounded MT Bold" pitchFamily="-65" charset="0"/>
              </a:rPr>
              <a:t>VMware </a:t>
            </a:r>
            <a:r>
              <a:rPr lang="en-US" sz="3200" dirty="0" err="1" smtClean="0">
                <a:solidFill>
                  <a:schemeClr val="tx1"/>
                </a:solidFill>
                <a:effectLst>
                  <a:outerShdw blurRad="38100" dist="38100" dir="2700000" algn="tl">
                    <a:srgbClr val="C0C0C0"/>
                  </a:outerShdw>
                </a:effectLst>
                <a:latin typeface="Arial Rounded MT Bold" pitchFamily="-65" charset="0"/>
              </a:rPr>
              <a:t>VMotion</a:t>
            </a:r>
            <a:endParaRPr lang="en-US" sz="3200" dirty="0" smtClean="0">
              <a:solidFill>
                <a:schemeClr val="tx1"/>
              </a:solidFill>
              <a:effectLst>
                <a:outerShdw blurRad="38100" dist="38100" dir="2700000" algn="tl">
                  <a:srgbClr val="C0C0C0"/>
                </a:outerShdw>
              </a:effectLst>
              <a:latin typeface="Arial Rounded MT Bold" pitchFamily="-65" charset="0"/>
            </a:endParaRPr>
          </a:p>
        </p:txBody>
      </p:sp>
      <p:pic>
        <p:nvPicPr>
          <p:cNvPr id="33795" name="Picture 4" descr="VMotion tec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7538" y="3690938"/>
            <a:ext cx="7146925" cy="2720975"/>
          </a:xfrm>
        </p:spPr>
      </p:pic>
      <p:sp>
        <p:nvSpPr>
          <p:cNvPr id="33796" name="Rectangle 5"/>
          <p:cNvSpPr>
            <a:spLocks noChangeArrowheads="1"/>
          </p:cNvSpPr>
          <p:nvPr/>
        </p:nvSpPr>
        <p:spPr bwMode="auto">
          <a:xfrm>
            <a:off x="0" y="1079500"/>
            <a:ext cx="9144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lvl="1">
              <a:buClrTx/>
              <a:buFont typeface="Wingdings" pitchFamily="2" charset="2"/>
              <a:buChar char="§"/>
            </a:pPr>
            <a:r>
              <a:rPr lang="de-DE" altLang="en-US" sz="1800">
                <a:latin typeface="Arial Rounded MT Bold" pitchFamily="34" charset="0"/>
              </a:rPr>
              <a:t>The VMotion technology allows the live migration of virtual machines from one physical server to another and needs therefore no downtime for maintenance activities.</a:t>
            </a:r>
            <a:r>
              <a:rPr lang="en-US" altLang="en-US" sz="1800">
                <a:latin typeface="Arial Rounded MT Bold" pitchFamily="34" charset="0"/>
              </a:rPr>
              <a:t> </a:t>
            </a:r>
          </a:p>
          <a:p>
            <a:pPr lvl="1">
              <a:buClrTx/>
              <a:buFont typeface="Wingdings" pitchFamily="2" charset="2"/>
              <a:buChar char="§"/>
            </a:pPr>
            <a:r>
              <a:rPr lang="en-US" altLang="en-US" sz="1800">
                <a:latin typeface="Arial Rounded MT Bold" pitchFamily="34" charset="0"/>
              </a:rPr>
              <a:t>Move running applications to other servers without disruption. Zero downtime for hardware maintenance.</a:t>
            </a:r>
          </a:p>
          <a:p>
            <a:pPr lvl="1">
              <a:buClrTx/>
              <a:buFont typeface="Wingdings" pitchFamily="2" charset="2"/>
              <a:buChar char="§"/>
            </a:pPr>
            <a:r>
              <a:rPr lang="en-US" altLang="en-US" sz="1800">
                <a:latin typeface="Arial Rounded MT Bold" pitchFamily="34" charset="0"/>
              </a:rPr>
              <a:t>Automates moving virtual machines to other hosts and automates re-balancing </a:t>
            </a:r>
            <a:br>
              <a:rPr lang="en-US" altLang="en-US" sz="1800">
                <a:latin typeface="Arial Rounded MT Bold" pitchFamily="34" charset="0"/>
              </a:rPr>
            </a:br>
            <a:r>
              <a:rPr lang="en-US" altLang="en-US" sz="1800">
                <a:latin typeface="Arial Rounded MT Bold" pitchFamily="34" charset="0"/>
              </a:rPr>
              <a:t>after maintenance complete</a:t>
            </a:r>
          </a:p>
          <a:p>
            <a:pPr lvl="1">
              <a:buClrTx/>
              <a:buFont typeface="Wingdings" pitchFamily="2" charset="2"/>
              <a:buChar char="§"/>
            </a:pPr>
            <a:endParaRPr lang="en-US" altLang="en-US" sz="1600" b="1">
              <a:latin typeface="Arial Rounded MT Bold" pitchFamily="34" charset="0"/>
            </a:endParaRPr>
          </a:p>
        </p:txBody>
      </p:sp>
      <p:sp>
        <p:nvSpPr>
          <p:cNvPr id="33797" name="TextBox 4"/>
          <p:cNvSpPr txBox="1">
            <a:spLocks noChangeArrowheads="1"/>
          </p:cNvSpPr>
          <p:nvPr/>
        </p:nvSpPr>
        <p:spPr bwMode="auto">
          <a:xfrm>
            <a:off x="1697038" y="517525"/>
            <a:ext cx="184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n-US" altLang="en-US" sz="900">
              <a:latin typeface="Arial" pitchFamily="34" charset="0"/>
            </a:endParaRPr>
          </a:p>
        </p:txBody>
      </p:sp>
    </p:spTree>
    <p:extLst>
      <p:ext uri="{BB962C8B-B14F-4D97-AF65-F5344CB8AC3E}">
        <p14:creationId xmlns:p14="http://schemas.microsoft.com/office/powerpoint/2010/main" val="34449250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urric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p:nvSpPr>
        <p:spPr>
          <a:xfrm>
            <a:off x="1171687" y="3113589"/>
            <a:ext cx="6921124" cy="923330"/>
          </a:xfrm>
          <a:prstGeom prst="rect">
            <a:avLst/>
          </a:prstGeom>
          <a:effectLst>
            <a:outerShdw blurRad="50800" dist="38100" algn="l" rotWithShape="0">
              <a:prstClr val="black">
                <a:alpha val="40000"/>
              </a:prstClr>
            </a:outerShdw>
          </a:effectLst>
          <a:scene3d>
            <a:camera prst="orthographicFront"/>
            <a:lightRig rig="threePt" dir="t"/>
          </a:scene3d>
          <a:sp3d>
            <a:bevelT prst="relaxedInset"/>
          </a:sp3d>
        </p:spPr>
        <p:txBody>
          <a:bodyPr>
            <a:spAutoFit/>
          </a:bodyPr>
          <a:lstStyle/>
          <a:p>
            <a:pPr algn="ctr">
              <a:defRPr/>
            </a:pPr>
            <a:r>
              <a:rPr lang="en-US" altLang="ko-KR" sz="5400" dirty="0">
                <a:solidFill>
                  <a:srgbClr val="C00000"/>
                </a:solidFill>
                <a:latin typeface="휴먼둥근헤드라인" pitchFamily="18" charset="-127"/>
                <a:ea typeface="휴먼둥근헤드라인" pitchFamily="18" charset="-127"/>
              </a:rPr>
              <a:t>Cloud Computing </a:t>
            </a:r>
            <a:endParaRPr lang="ko-KR" altLang="en-US" sz="5400" dirty="0">
              <a:solidFill>
                <a:srgbClr val="C00000"/>
              </a:solidFill>
              <a:latin typeface="휴먼둥근헤드라인" pitchFamily="18" charset="-127"/>
              <a:ea typeface="휴먼둥근헤드라인" pitchFamily="18" charset="-127"/>
            </a:endParaRPr>
          </a:p>
        </p:txBody>
      </p:sp>
      <p:grpSp>
        <p:nvGrpSpPr>
          <p:cNvPr id="2" name="그룹 19"/>
          <p:cNvGrpSpPr>
            <a:grpSpLocks/>
          </p:cNvGrpSpPr>
          <p:nvPr/>
        </p:nvGrpSpPr>
        <p:grpSpPr bwMode="auto">
          <a:xfrm>
            <a:off x="3186113" y="1022350"/>
            <a:ext cx="2838450" cy="3514725"/>
            <a:chOff x="4247911" y="1021822"/>
            <a:chExt cx="3782264" cy="3515449"/>
          </a:xfrm>
        </p:grpSpPr>
        <p:sp>
          <p:nvSpPr>
            <p:cNvPr id="11" name="타원 10"/>
            <p:cNvSpPr/>
            <p:nvPr/>
          </p:nvSpPr>
          <p:spPr>
            <a:xfrm>
              <a:off x="4247911" y="1021822"/>
              <a:ext cx="3782264" cy="3515449"/>
            </a:xfrm>
            <a:prstGeom prst="ellipse">
              <a:avLst/>
            </a:prstGeom>
            <a:no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523" name="직사각형 16"/>
            <p:cNvSpPr>
              <a:spLocks noChangeArrowheads="1"/>
            </p:cNvSpPr>
            <p:nvPr/>
          </p:nvSpPr>
          <p:spPr bwMode="auto">
            <a:xfrm>
              <a:off x="4420656" y="1959547"/>
              <a:ext cx="3450256" cy="113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US" altLang="ko-KR" sz="3400" b="1">
                  <a:latin typeface="Arial" pitchFamily="34" charset="0"/>
                  <a:cs typeface="휴먼매직체"/>
                </a:rPr>
                <a:t>Grid Computing</a:t>
              </a:r>
              <a:endParaRPr lang="ko-KR" altLang="en-US" sz="3400" b="1">
                <a:latin typeface="Arial" pitchFamily="34" charset="0"/>
                <a:cs typeface="휴먼매직체"/>
              </a:endParaRPr>
            </a:p>
          </p:txBody>
        </p:sp>
      </p:grpSp>
      <p:grpSp>
        <p:nvGrpSpPr>
          <p:cNvPr id="3" name="그룹 20"/>
          <p:cNvGrpSpPr>
            <a:grpSpLocks/>
          </p:cNvGrpSpPr>
          <p:nvPr/>
        </p:nvGrpSpPr>
        <p:grpSpPr bwMode="auto">
          <a:xfrm>
            <a:off x="2097088" y="3140075"/>
            <a:ext cx="3163887" cy="3514725"/>
            <a:chOff x="2766350" y="3139995"/>
            <a:chExt cx="4216593" cy="3515449"/>
          </a:xfrm>
        </p:grpSpPr>
        <p:sp>
          <p:nvSpPr>
            <p:cNvPr id="15" name="타원 14"/>
            <p:cNvSpPr/>
            <p:nvPr/>
          </p:nvSpPr>
          <p:spPr>
            <a:xfrm>
              <a:off x="2766350" y="3139995"/>
              <a:ext cx="3782875" cy="3515449"/>
            </a:xfrm>
            <a:prstGeom prst="ellipse">
              <a:avLst/>
            </a:prstGeom>
            <a:no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521" name="직사각형 17"/>
            <p:cNvSpPr>
              <a:spLocks noChangeArrowheads="1"/>
            </p:cNvSpPr>
            <p:nvPr/>
          </p:nvSpPr>
          <p:spPr bwMode="auto">
            <a:xfrm>
              <a:off x="2884597" y="4554442"/>
              <a:ext cx="40983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r>
                <a:rPr lang="en-US" altLang="ko-KR" sz="3600" b="1">
                  <a:latin typeface="Arial" pitchFamily="34" charset="0"/>
                  <a:cs typeface="휴먼매직체"/>
                </a:rPr>
                <a:t>Virtualization</a:t>
              </a:r>
              <a:endParaRPr lang="ko-KR" altLang="en-US" sz="3600" b="1">
                <a:latin typeface="Arial" pitchFamily="34" charset="0"/>
                <a:cs typeface="휴먼매직체"/>
              </a:endParaRPr>
            </a:p>
          </p:txBody>
        </p:sp>
      </p:grpSp>
      <p:grpSp>
        <p:nvGrpSpPr>
          <p:cNvPr id="4" name="그룹 21"/>
          <p:cNvGrpSpPr>
            <a:grpSpLocks/>
          </p:cNvGrpSpPr>
          <p:nvPr/>
        </p:nvGrpSpPr>
        <p:grpSpPr bwMode="auto">
          <a:xfrm>
            <a:off x="4429125" y="3140075"/>
            <a:ext cx="2836863" cy="3514725"/>
            <a:chOff x="5903090" y="3139995"/>
            <a:chExt cx="3782028" cy="3515449"/>
          </a:xfrm>
        </p:grpSpPr>
        <p:sp>
          <p:nvSpPr>
            <p:cNvPr id="16" name="타원 15"/>
            <p:cNvSpPr/>
            <p:nvPr/>
          </p:nvSpPr>
          <p:spPr>
            <a:xfrm>
              <a:off x="5903090" y="3139995"/>
              <a:ext cx="3782028" cy="3515449"/>
            </a:xfrm>
            <a:prstGeom prst="ellipse">
              <a:avLst/>
            </a:prstGeom>
            <a:no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519" name="직사각형 18"/>
            <p:cNvSpPr>
              <a:spLocks noChangeArrowheads="1"/>
            </p:cNvSpPr>
            <p:nvPr/>
          </p:nvSpPr>
          <p:spPr bwMode="auto">
            <a:xfrm>
              <a:off x="6402003" y="4459666"/>
              <a:ext cx="3143101" cy="10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pPr>
              <a:r>
                <a:rPr lang="en-US" altLang="ko-KR" sz="3200" b="1">
                  <a:latin typeface="Arial" pitchFamily="34" charset="0"/>
                  <a:cs typeface="휴먼매직체"/>
                </a:rPr>
                <a:t>Utility </a:t>
              </a:r>
            </a:p>
            <a:p>
              <a:pPr algn="ctr" eaLnBrk="1" hangingPunct="1">
                <a:spcBef>
                  <a:spcPct val="0"/>
                </a:spcBef>
                <a:buClrTx/>
                <a:buSzTx/>
                <a:buFontTx/>
                <a:buNone/>
              </a:pPr>
              <a:r>
                <a:rPr lang="en-US" altLang="ko-KR" sz="3200" b="1">
                  <a:latin typeface="Arial" pitchFamily="34" charset="0"/>
                  <a:cs typeface="휴먼매직체"/>
                </a:rPr>
                <a:t>Computing</a:t>
              </a:r>
              <a:endParaRPr lang="ko-KR" altLang="en-US" sz="3200" b="1">
                <a:latin typeface="Arial" pitchFamily="34" charset="0"/>
                <a:cs typeface="휴먼매직체"/>
              </a:endParaRPr>
            </a:p>
          </p:txBody>
        </p:sp>
      </p:grpSp>
      <p:grpSp>
        <p:nvGrpSpPr>
          <p:cNvPr id="5" name="그룹 20"/>
          <p:cNvGrpSpPr>
            <a:grpSpLocks/>
          </p:cNvGrpSpPr>
          <p:nvPr/>
        </p:nvGrpSpPr>
        <p:grpSpPr bwMode="auto">
          <a:xfrm>
            <a:off x="2108200" y="3128963"/>
            <a:ext cx="3279775" cy="3514725"/>
            <a:chOff x="5452639" y="2390693"/>
            <a:chExt cx="4369476" cy="3515449"/>
          </a:xfrm>
        </p:grpSpPr>
        <p:sp>
          <p:nvSpPr>
            <p:cNvPr id="14" name="타원 13"/>
            <p:cNvSpPr/>
            <p:nvPr/>
          </p:nvSpPr>
          <p:spPr>
            <a:xfrm>
              <a:off x="5452639" y="2390693"/>
              <a:ext cx="3782029" cy="3515449"/>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p>
          </p:txBody>
        </p:sp>
        <p:sp>
          <p:nvSpPr>
            <p:cNvPr id="20" name="직사각형 19"/>
            <p:cNvSpPr/>
            <p:nvPr/>
          </p:nvSpPr>
          <p:spPr>
            <a:xfrm>
              <a:off x="5609145" y="3425956"/>
              <a:ext cx="4212970" cy="101620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endParaRPr lang="en-US" altLang="ko-KR" sz="2400" b="1" dirty="0">
                <a:solidFill>
                  <a:srgbClr val="C00000"/>
                </a:solidFill>
              </a:endParaRPr>
            </a:p>
            <a:p>
              <a:pPr>
                <a:defRPr/>
              </a:pPr>
              <a:r>
                <a:rPr lang="en-US" altLang="ko-KR" sz="3600" b="1" dirty="0">
                  <a:latin typeface="Arial" pitchFamily="34" charset="0"/>
                  <a:cs typeface="Arial" pitchFamily="34" charset="0"/>
                </a:rPr>
                <a:t>Virtualization</a:t>
              </a:r>
              <a:endParaRPr lang="ko-KR" altLang="en-US" sz="3600" b="1" dirty="0">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2410215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165100" y="338138"/>
            <a:ext cx="8843963" cy="1143000"/>
          </a:xfrm>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sz="2800" dirty="0" smtClean="0">
                <a:solidFill>
                  <a:schemeClr val="tx1"/>
                </a:solidFill>
                <a:effectLst>
                  <a:outerShdw blurRad="38100" dist="38100" dir="2700000" algn="tl">
                    <a:srgbClr val="C0C0C0"/>
                  </a:outerShdw>
                </a:effectLst>
                <a:latin typeface="Arial Rounded MT Bold" pitchFamily="-65" charset="0"/>
              </a:rPr>
              <a:t>Unplanned Downtime: Server Failure - VMware HA</a:t>
            </a:r>
          </a:p>
        </p:txBody>
      </p:sp>
      <p:sp>
        <p:nvSpPr>
          <p:cNvPr id="34819" name="Shape 1313794"/>
          <p:cNvSpPr>
            <a:spLocks noGrp="1" noChangeArrowheads="1"/>
          </p:cNvSpPr>
          <p:nvPr>
            <p:ph type="body" idx="4294967295"/>
          </p:nvPr>
        </p:nvSpPr>
        <p:spPr>
          <a:xfrm>
            <a:off x="0" y="2357438"/>
            <a:ext cx="4005263" cy="4192587"/>
          </a:xfrm>
        </p:spPr>
        <p:txBody>
          <a:bodyPr/>
          <a:lstStyle/>
          <a:p>
            <a:pPr lvl="1" eaLnBrk="1" hangingPunct="1"/>
            <a:r>
              <a:rPr lang="en-US" altLang="en-US" sz="2000" smtClean="0">
                <a:latin typeface="Arial Rounded MT Bold" pitchFamily="34" charset="0"/>
              </a:rPr>
              <a:t>Automatic restart of virtual machines in case of server failure</a:t>
            </a:r>
          </a:p>
          <a:p>
            <a:pPr lvl="1" eaLnBrk="1" hangingPunct="1"/>
            <a:r>
              <a:rPr lang="en-US" altLang="en-US" sz="2000" smtClean="0">
                <a:latin typeface="Arial Rounded MT Bold" pitchFamily="34" charset="0"/>
              </a:rPr>
              <a:t>No need for dedicated stand-by hardware</a:t>
            </a:r>
          </a:p>
          <a:p>
            <a:pPr lvl="1" eaLnBrk="1" hangingPunct="1"/>
            <a:r>
              <a:rPr lang="en-US" altLang="en-US" sz="2000" smtClean="0">
                <a:latin typeface="Arial Rounded MT Bold" pitchFamily="34" charset="0"/>
              </a:rPr>
              <a:t>None of the cost and complexity of clustering</a:t>
            </a:r>
          </a:p>
        </p:txBody>
      </p:sp>
      <p:sp>
        <p:nvSpPr>
          <p:cNvPr id="34820" name="Rounded Rectangle 37892"/>
          <p:cNvSpPr>
            <a:spLocks noChangeArrowheads="1"/>
          </p:cNvSpPr>
          <p:nvPr/>
        </p:nvSpPr>
        <p:spPr bwMode="auto">
          <a:xfrm>
            <a:off x="4092575" y="2141538"/>
            <a:ext cx="4705350" cy="3200400"/>
          </a:xfrm>
          <a:prstGeom prst="roundRect">
            <a:avLst>
              <a:gd name="adj" fmla="val 16245"/>
            </a:avLst>
          </a:prstGeom>
          <a:gradFill rotWithShape="1">
            <a:gsLst>
              <a:gs pos="0">
                <a:schemeClr val="bg1"/>
              </a:gs>
              <a:gs pos="100000">
                <a:srgbClr val="D1D1D1"/>
              </a:gs>
            </a:gsLst>
            <a:lin ang="5400000" scaled="1"/>
          </a:gradFill>
          <a:ln w="28575">
            <a:solidFill>
              <a:srgbClr val="FF9933"/>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endParaRPr lang="en-US" altLang="en-US" sz="1800">
              <a:solidFill>
                <a:srgbClr val="000000"/>
              </a:solidFill>
              <a:latin typeface="Arial" pitchFamily="34" charset="0"/>
            </a:endParaRPr>
          </a:p>
        </p:txBody>
      </p:sp>
      <p:pic>
        <p:nvPicPr>
          <p:cNvPr id="34821" name="Rectangle 378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2982913"/>
            <a:ext cx="1501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Rectangle 378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325" y="2341563"/>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3800" name="Rectangle 13137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0" y="2536825"/>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3801" name="Rectangle 1313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588" y="2732088"/>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37897"/>
          <p:cNvSpPr txBox="1">
            <a:spLocks noChangeArrowheads="1"/>
          </p:cNvSpPr>
          <p:nvPr/>
        </p:nvSpPr>
        <p:spPr bwMode="auto">
          <a:xfrm>
            <a:off x="4711700" y="4454525"/>
            <a:ext cx="3702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lnSpc>
                <a:spcPct val="87000"/>
              </a:lnSpc>
              <a:spcBef>
                <a:spcPct val="50000"/>
              </a:spcBef>
              <a:buClr>
                <a:schemeClr val="tx2"/>
              </a:buClr>
              <a:buSzPct val="80000"/>
              <a:buFontTx/>
              <a:buNone/>
            </a:pPr>
            <a:r>
              <a:rPr lang="en-US" altLang="en-US" sz="1400" b="1">
                <a:latin typeface="Arial" pitchFamily="34" charset="0"/>
              </a:rPr>
              <a:t>Resource Pool</a:t>
            </a:r>
          </a:p>
        </p:txBody>
      </p:sp>
      <p:pic>
        <p:nvPicPr>
          <p:cNvPr id="34826" name="Rectangle 378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2982913"/>
            <a:ext cx="1501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3804" name="Rectangle 13138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5" y="2341563"/>
            <a:ext cx="517525" cy="6985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313805" name="Rectangle 13138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100" y="2536825"/>
            <a:ext cx="517525" cy="698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13806" name="Rectangle 13138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438" y="2732088"/>
            <a:ext cx="517525" cy="6985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4830" name="Rectangle 37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982913"/>
            <a:ext cx="1501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Rectangle 379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2341563"/>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3809" name="Rectangle 13138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025" y="2536825"/>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3810" name="Rectangle 13138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363" y="2732088"/>
            <a:ext cx="517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3811" name="TextBox 1313810"/>
          <p:cNvSpPr txBox="1">
            <a:spLocks noChangeArrowheads="1"/>
          </p:cNvSpPr>
          <p:nvPr/>
        </p:nvSpPr>
        <p:spPr bwMode="auto">
          <a:xfrm>
            <a:off x="4446588" y="2974975"/>
            <a:ext cx="8207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2" rIns="92063" bIns="46032">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a:lnSpc>
                <a:spcPct val="85000"/>
              </a:lnSpc>
              <a:spcBef>
                <a:spcPct val="0"/>
              </a:spcBef>
              <a:buClrTx/>
              <a:buSzTx/>
              <a:buFontTx/>
              <a:buNone/>
            </a:pPr>
            <a:r>
              <a:rPr lang="en-US" altLang="en-US" sz="10600" b="1">
                <a:solidFill>
                  <a:srgbClr val="FF0000"/>
                </a:solidFill>
                <a:latin typeface="Arial" pitchFamily="34" charset="0"/>
              </a:rPr>
              <a:t>X</a:t>
            </a:r>
          </a:p>
        </p:txBody>
      </p:sp>
      <p:pic>
        <p:nvPicPr>
          <p:cNvPr id="1313812" name="Rectangle 1313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838" y="2684463"/>
            <a:ext cx="517525" cy="6985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313813" name="Rectangle 1313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2275" y="2790825"/>
            <a:ext cx="517525" cy="698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13814" name="Rectangle 13138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463" y="2794000"/>
            <a:ext cx="517525" cy="6985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4838" name="Rectangle 37891"/>
          <p:cNvSpPr>
            <a:spLocks noChangeArrowheads="1"/>
          </p:cNvSpPr>
          <p:nvPr/>
        </p:nvSpPr>
        <p:spPr bwMode="auto">
          <a:xfrm>
            <a:off x="566738" y="1393825"/>
            <a:ext cx="8023225" cy="400050"/>
          </a:xfrm>
          <a:prstGeom prst="rect">
            <a:avLst/>
          </a:prstGeom>
          <a:solidFill>
            <a:srgbClr val="CAD5E4"/>
          </a:solidFill>
          <a:ln w="38100">
            <a:solidFill>
              <a:srgbClr val="B1C0D7"/>
            </a:solidFill>
            <a:miter lim="800000"/>
            <a:headEnd/>
            <a:tailEnd/>
          </a:ln>
        </p:spPr>
        <p:txBody>
          <a:bodyPr anchor="ct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sz="2400">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sz="20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a:spcBef>
                <a:spcPct val="0"/>
              </a:spcBef>
              <a:buClrTx/>
              <a:buSzTx/>
              <a:buFontTx/>
              <a:buNone/>
            </a:pPr>
            <a:r>
              <a:rPr lang="en-US" altLang="en-US" sz="2000">
                <a:latin typeface="Arial Rounded MT Bold" pitchFamily="34" charset="0"/>
              </a:rPr>
              <a:t>Simple, Cost effective high availability for all servers</a:t>
            </a:r>
          </a:p>
        </p:txBody>
      </p:sp>
    </p:spTree>
    <p:extLst>
      <p:ext uri="{BB962C8B-B14F-4D97-AF65-F5344CB8AC3E}">
        <p14:creationId xmlns:p14="http://schemas.microsoft.com/office/powerpoint/2010/main" val="6143863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3811"/>
                                        </p:tgtEl>
                                        <p:attrNameLst>
                                          <p:attrName>style.visibility</p:attrName>
                                        </p:attrNameLst>
                                      </p:cBhvr>
                                      <p:to>
                                        <p:strVal val="visible"/>
                                      </p:to>
                                    </p:set>
                                    <p:animEffect transition="in" filter="fade">
                                      <p:cBhvr>
                                        <p:cTn id="7" dur="500"/>
                                        <p:tgtEl>
                                          <p:spTgt spid="1313811"/>
                                        </p:tgtEl>
                                      </p:cBhvr>
                                    </p:animEffect>
                                  </p:childTnLst>
                                </p:cTn>
                              </p:par>
                            </p:childTnLst>
                          </p:cTn>
                        </p:par>
                        <p:par>
                          <p:cTn id="8" fill="hold" nodeType="afterGroup">
                            <p:stCondLst>
                              <p:cond delay="500"/>
                            </p:stCondLst>
                            <p:childTnLst>
                              <p:par>
                                <p:cTn id="9" presetID="10" presetClass="exit" presetSubtype="0" fill="hold" nodeType="afterEffect">
                                  <p:stCondLst>
                                    <p:cond delay="2000"/>
                                  </p:stCondLst>
                                  <p:childTnLst>
                                    <p:animEffect transition="out" filter="fade">
                                      <p:cBhvr>
                                        <p:cTn id="10" dur="2000"/>
                                        <p:tgtEl>
                                          <p:spTgt spid="1313804"/>
                                        </p:tgtEl>
                                      </p:cBhvr>
                                    </p:animEffect>
                                    <p:set>
                                      <p:cBhvr>
                                        <p:cTn id="11" dur="1" fill="hold">
                                          <p:stCondLst>
                                            <p:cond delay="1999"/>
                                          </p:stCondLst>
                                        </p:cTn>
                                        <p:tgtEl>
                                          <p:spTgt spid="1313804"/>
                                        </p:tgtEl>
                                        <p:attrNameLst>
                                          <p:attrName>style.visibility</p:attrName>
                                        </p:attrNameLst>
                                      </p:cBhvr>
                                      <p:to>
                                        <p:strVal val="hidden"/>
                                      </p:to>
                                    </p:set>
                                  </p:childTnLst>
                                </p:cTn>
                              </p:par>
                              <p:par>
                                <p:cTn id="12" presetID="10" presetClass="exit" presetSubtype="0" fill="hold" nodeType="withEffect">
                                  <p:stCondLst>
                                    <p:cond delay="2000"/>
                                  </p:stCondLst>
                                  <p:childTnLst>
                                    <p:animEffect transition="out" filter="fade">
                                      <p:cBhvr>
                                        <p:cTn id="13" dur="2000"/>
                                        <p:tgtEl>
                                          <p:spTgt spid="1313805"/>
                                        </p:tgtEl>
                                      </p:cBhvr>
                                    </p:animEffect>
                                    <p:set>
                                      <p:cBhvr>
                                        <p:cTn id="14" dur="1" fill="hold">
                                          <p:stCondLst>
                                            <p:cond delay="1999"/>
                                          </p:stCondLst>
                                        </p:cTn>
                                        <p:tgtEl>
                                          <p:spTgt spid="1313805"/>
                                        </p:tgtEl>
                                        <p:attrNameLst>
                                          <p:attrName>style.visibility</p:attrName>
                                        </p:attrNameLst>
                                      </p:cBhvr>
                                      <p:to>
                                        <p:strVal val="hidden"/>
                                      </p:to>
                                    </p:set>
                                  </p:childTnLst>
                                </p:cTn>
                              </p:par>
                              <p:par>
                                <p:cTn id="15" presetID="10" presetClass="exit" presetSubtype="0" fill="hold" nodeType="withEffect">
                                  <p:stCondLst>
                                    <p:cond delay="2000"/>
                                  </p:stCondLst>
                                  <p:childTnLst>
                                    <p:animEffect transition="out" filter="fade">
                                      <p:cBhvr>
                                        <p:cTn id="16" dur="2000"/>
                                        <p:tgtEl>
                                          <p:spTgt spid="1313806"/>
                                        </p:tgtEl>
                                      </p:cBhvr>
                                    </p:animEffect>
                                    <p:set>
                                      <p:cBhvr>
                                        <p:cTn id="17" dur="1" fill="hold">
                                          <p:stCondLst>
                                            <p:cond delay="1999"/>
                                          </p:stCondLst>
                                        </p:cTn>
                                        <p:tgtEl>
                                          <p:spTgt spid="1313806"/>
                                        </p:tgtEl>
                                        <p:attrNameLst>
                                          <p:attrName>style.visibility</p:attrName>
                                        </p:attrNameLst>
                                      </p:cBhvr>
                                      <p:to>
                                        <p:strVal val="hidden"/>
                                      </p:to>
                                    </p:set>
                                  </p:childTnLst>
                                </p:cTn>
                              </p:par>
                            </p:childTnLst>
                          </p:cTn>
                        </p:par>
                        <p:par>
                          <p:cTn id="18" fill="hold" nodeType="afterGroup">
                            <p:stCondLst>
                              <p:cond delay="4500"/>
                            </p:stCondLst>
                            <p:childTnLst>
                              <p:par>
                                <p:cTn id="19" presetID="10" presetClass="entr" presetSubtype="0" fill="hold" nodeType="afterEffect">
                                  <p:stCondLst>
                                    <p:cond delay="0"/>
                                  </p:stCondLst>
                                  <p:childTnLst>
                                    <p:set>
                                      <p:cBhvr>
                                        <p:cTn id="20" dur="1" fill="hold">
                                          <p:stCondLst>
                                            <p:cond delay="0"/>
                                          </p:stCondLst>
                                        </p:cTn>
                                        <p:tgtEl>
                                          <p:spTgt spid="1313812"/>
                                        </p:tgtEl>
                                        <p:attrNameLst>
                                          <p:attrName>style.visibility</p:attrName>
                                        </p:attrNameLst>
                                      </p:cBhvr>
                                      <p:to>
                                        <p:strVal val="visible"/>
                                      </p:to>
                                    </p:set>
                                    <p:animEffect transition="in" filter="fade">
                                      <p:cBhvr>
                                        <p:cTn id="21" dur="3000"/>
                                        <p:tgtEl>
                                          <p:spTgt spid="1313812"/>
                                        </p:tgtEl>
                                      </p:cBhvr>
                                    </p:animEffect>
                                  </p:childTnLst>
                                </p:cTn>
                              </p:par>
                              <p:par>
                                <p:cTn id="22" presetID="10" presetClass="entr" presetSubtype="0" fill="hold" nodeType="withEffect">
                                  <p:stCondLst>
                                    <p:cond delay="0"/>
                                  </p:stCondLst>
                                  <p:childTnLst>
                                    <p:set>
                                      <p:cBhvr>
                                        <p:cTn id="23" dur="1" fill="hold">
                                          <p:stCondLst>
                                            <p:cond delay="0"/>
                                          </p:stCondLst>
                                        </p:cTn>
                                        <p:tgtEl>
                                          <p:spTgt spid="1313813"/>
                                        </p:tgtEl>
                                        <p:attrNameLst>
                                          <p:attrName>style.visibility</p:attrName>
                                        </p:attrNameLst>
                                      </p:cBhvr>
                                      <p:to>
                                        <p:strVal val="visible"/>
                                      </p:to>
                                    </p:set>
                                    <p:animEffect transition="in" filter="fade">
                                      <p:cBhvr>
                                        <p:cTn id="24" dur="3000"/>
                                        <p:tgtEl>
                                          <p:spTgt spid="1313813"/>
                                        </p:tgtEl>
                                      </p:cBhvr>
                                    </p:animEffect>
                                  </p:childTnLst>
                                </p:cTn>
                              </p:par>
                              <p:par>
                                <p:cTn id="25" presetID="10" presetClass="entr" presetSubtype="0" fill="hold" nodeType="withEffect">
                                  <p:stCondLst>
                                    <p:cond delay="0"/>
                                  </p:stCondLst>
                                  <p:childTnLst>
                                    <p:set>
                                      <p:cBhvr>
                                        <p:cTn id="26" dur="1" fill="hold">
                                          <p:stCondLst>
                                            <p:cond delay="0"/>
                                          </p:stCondLst>
                                        </p:cTn>
                                        <p:tgtEl>
                                          <p:spTgt spid="1313814"/>
                                        </p:tgtEl>
                                        <p:attrNameLst>
                                          <p:attrName>style.visibility</p:attrName>
                                        </p:attrNameLst>
                                      </p:cBhvr>
                                      <p:to>
                                        <p:strVal val="visible"/>
                                      </p:to>
                                    </p:set>
                                    <p:animEffect transition="in" filter="fade">
                                      <p:cBhvr>
                                        <p:cTn id="27" dur="3000"/>
                                        <p:tgtEl>
                                          <p:spTgt spid="1313814"/>
                                        </p:tgtEl>
                                      </p:cBhvr>
                                    </p:animEffect>
                                  </p:childTnLst>
                                </p:cTn>
                              </p:par>
                              <p:par>
                                <p:cTn id="28" presetID="0" presetClass="path" presetSubtype="0" accel="50000" decel="50000" fill="hold" nodeType="withEffect">
                                  <p:stCondLst>
                                    <p:cond delay="0"/>
                                  </p:stCondLst>
                                  <p:childTnLst>
                                    <p:animMotion origin="layout" path="M 3.88889E-6 -3.7037E-6 L -0.00834 -0.01435 " pathEditMode="relative" ptsTypes="AA">
                                      <p:cBhvr>
                                        <p:cTn id="29" dur="1000" fill="hold"/>
                                        <p:tgtEl>
                                          <p:spTgt spid="1313800"/>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1.38889E-6 3.33333E-6 L -0.0118 -0.01898 " pathEditMode="relative" rAng="0" ptsTypes="AA">
                                      <p:cBhvr>
                                        <p:cTn id="31" dur="1000" fill="hold"/>
                                        <p:tgtEl>
                                          <p:spTgt spid="1313801"/>
                                        </p:tgtEl>
                                        <p:attrNameLst>
                                          <p:attrName>ppt_x</p:attrName>
                                          <p:attrName>ppt_y</p:attrName>
                                        </p:attrNameLst>
                                      </p:cBhvr>
                                      <p:rCtr x="-600" y="-900"/>
                                    </p:animMotion>
                                  </p:childTnLst>
                                </p:cTn>
                              </p:par>
                              <p:par>
                                <p:cTn id="32" presetID="0" presetClass="path" presetSubtype="0" accel="50000" decel="50000" fill="hold" nodeType="withEffect">
                                  <p:stCondLst>
                                    <p:cond delay="0"/>
                                  </p:stCondLst>
                                  <p:childTnLst>
                                    <p:animMotion origin="layout" path="M 2.5E-6 -4.81481E-6 L -0.0158 -0.0155 " pathEditMode="relative" rAng="0" ptsTypes="AA">
                                      <p:cBhvr>
                                        <p:cTn id="33" dur="1000" fill="hold"/>
                                        <p:tgtEl>
                                          <p:spTgt spid="1313809"/>
                                        </p:tgtEl>
                                        <p:attrNameLst>
                                          <p:attrName>ppt_x</p:attrName>
                                          <p:attrName>ppt_y</p:attrName>
                                        </p:attrNameLst>
                                      </p:cBhvr>
                                      <p:rCtr x="-800" y="-800"/>
                                    </p:animMotion>
                                  </p:childTnLst>
                                </p:cTn>
                              </p:par>
                              <p:par>
                                <p:cTn id="34" presetID="0" presetClass="path" presetSubtype="0" accel="50000" decel="50000" fill="hold" nodeType="withEffect">
                                  <p:stCondLst>
                                    <p:cond delay="0"/>
                                  </p:stCondLst>
                                  <p:childTnLst>
                                    <p:animMotion origin="layout" path="M 5.55556E-7 -4.44444E-6 L -0.02743 -0.02523 " pathEditMode="relative" rAng="0" ptsTypes="AA">
                                      <p:cBhvr>
                                        <p:cTn id="35" dur="1000" fill="hold"/>
                                        <p:tgtEl>
                                          <p:spTgt spid="1313810"/>
                                        </p:tgtEl>
                                        <p:attrNameLst>
                                          <p:attrName>ppt_x</p:attrName>
                                          <p:attrName>ppt_y</p:attrName>
                                        </p:attrNameLst>
                                      </p:cBhvr>
                                      <p:rCtr x="-1400" y="-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normAutofit fontScale="90000"/>
          </a:bodyPr>
          <a:lstStyle/>
          <a:p>
            <a:pPr eaLnBrk="1" fontAlgn="auto" hangingPunct="1">
              <a:spcAft>
                <a:spcPts val="0"/>
              </a:spcAft>
              <a:defRPr/>
            </a:pPr>
            <a:r>
              <a:rPr lang="en-US" dirty="0" smtClean="0">
                <a:solidFill>
                  <a:schemeClr val="tx1"/>
                </a:solidFill>
                <a:effectLst>
                  <a:outerShdw blurRad="38100" dist="38100" dir="2700000" algn="tl">
                    <a:srgbClr val="C0C0C0"/>
                  </a:outerShdw>
                </a:effectLst>
                <a:latin typeface="Arial Rounded MT Bold" pitchFamily="-65" charset="0"/>
              </a:rPr>
              <a:t>Benefits of VMware Virtualization</a:t>
            </a:r>
          </a:p>
        </p:txBody>
      </p:sp>
      <p:sp>
        <p:nvSpPr>
          <p:cNvPr id="38915" name="Rectangle 3"/>
          <p:cNvSpPr>
            <a:spLocks noGrp="1" noChangeArrowheads="1"/>
          </p:cNvSpPr>
          <p:nvPr>
            <p:ph type="body" idx="4294967295"/>
          </p:nvPr>
        </p:nvSpPr>
        <p:spPr>
          <a:xfrm>
            <a:off x="685800" y="1600200"/>
            <a:ext cx="7327900" cy="4525963"/>
          </a:xfrm>
        </p:spPr>
        <p:txBody>
          <a:bodyPr>
            <a:noAutofit/>
          </a:bodyPr>
          <a:lstStyle/>
          <a:p>
            <a:pPr eaLnBrk="1" hangingPunct="1"/>
            <a:r>
              <a:rPr lang="en-US" altLang="en-US" sz="2800" b="1" dirty="0" smtClean="0"/>
              <a:t>Easier Manageability </a:t>
            </a:r>
          </a:p>
          <a:p>
            <a:pPr eaLnBrk="1" hangingPunct="1"/>
            <a:r>
              <a:rPr lang="en-US" altLang="en-US" sz="2800" b="1" dirty="0" smtClean="0"/>
              <a:t>File, Server, OS, Data manage</a:t>
            </a:r>
            <a:endParaRPr lang="en-US" altLang="en-US" sz="2800" dirty="0" smtClean="0"/>
          </a:p>
          <a:p>
            <a:pPr eaLnBrk="1" hangingPunct="1"/>
            <a:r>
              <a:rPr lang="en-US" altLang="en-US" sz="2800" b="1" dirty="0" smtClean="0"/>
              <a:t>Fault Isolation </a:t>
            </a:r>
            <a:endParaRPr lang="en-US" altLang="en-US" sz="2800" dirty="0" smtClean="0"/>
          </a:p>
          <a:p>
            <a:pPr eaLnBrk="1" hangingPunct="1"/>
            <a:r>
              <a:rPr lang="en-US" altLang="en-US" sz="2800" b="1" dirty="0" smtClean="0"/>
              <a:t>Efficient use of Resources </a:t>
            </a:r>
            <a:endParaRPr lang="en-US" altLang="en-US" sz="2800" dirty="0" smtClean="0"/>
          </a:p>
          <a:p>
            <a:pPr eaLnBrk="1" hangingPunct="1"/>
            <a:r>
              <a:rPr lang="en-US" altLang="en-US" sz="2800" b="1" dirty="0" smtClean="0"/>
              <a:t>Portability</a:t>
            </a:r>
          </a:p>
          <a:p>
            <a:pPr eaLnBrk="1" hangingPunct="1"/>
            <a:r>
              <a:rPr lang="en-US" altLang="en-US" sz="2800" b="1" dirty="0" smtClean="0"/>
              <a:t>Problem-Free Testing </a:t>
            </a:r>
            <a:endParaRPr lang="en-US" altLang="en-US" sz="2800" dirty="0" smtClean="0"/>
          </a:p>
          <a:p>
            <a:pPr eaLnBrk="1" hangingPunct="1"/>
            <a:r>
              <a:rPr lang="en-US" altLang="en-US" sz="2800" b="1" dirty="0" smtClean="0"/>
              <a:t>Reduced Costs </a:t>
            </a:r>
            <a:endParaRPr lang="en-US" altLang="en-US" sz="2800" dirty="0" smtClean="0"/>
          </a:p>
          <a:p>
            <a:pPr eaLnBrk="1" hangingPunct="1"/>
            <a:r>
              <a:rPr lang="en-US" altLang="en-US" sz="2800" b="1" dirty="0" smtClean="0"/>
              <a:t>The Ability to Separate Applications </a:t>
            </a:r>
            <a:endParaRPr lang="en-US" altLang="en-US" sz="2800" dirty="0" smtClean="0"/>
          </a:p>
          <a:p>
            <a:pPr eaLnBrk="1" hangingPunct="1"/>
            <a:r>
              <a:rPr lang="en-US" altLang="en-US" sz="2800" b="1" dirty="0" smtClean="0"/>
              <a:t>Easier Manageability</a:t>
            </a:r>
            <a:endParaRPr lang="en-US" altLang="en-US" sz="2800" dirty="0" smtClean="0">
              <a:solidFill>
                <a:srgbClr val="7F7F7F"/>
              </a:solidFill>
              <a:latin typeface="Arial Rounded MT Bold" pitchFamily="34" charset="0"/>
            </a:endParaRPr>
          </a:p>
        </p:txBody>
      </p:sp>
    </p:spTree>
    <p:extLst>
      <p:ext uri="{BB962C8B-B14F-4D97-AF65-F5344CB8AC3E}">
        <p14:creationId xmlns:p14="http://schemas.microsoft.com/office/powerpoint/2010/main" val="12746953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Hypervisor?</a:t>
            </a:r>
            <a:br>
              <a:rPr lang="en-US" b="1" dirty="0"/>
            </a:br>
            <a:endParaRPr lang="en-US" dirty="0"/>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r>
              <a:rPr lang="en-US" dirty="0"/>
              <a:t>A Hypervisor also known as Virtual Machine Monitor (VMM) can be a piece of software, firmware or hardware that gives an impression to the guest machines(virtual machines) as if they were operating on a physical hardware. It allows </a:t>
            </a:r>
            <a:r>
              <a:rPr lang="en-US" dirty="0" smtClean="0"/>
              <a:t>multiple </a:t>
            </a:r>
            <a:r>
              <a:rPr lang="en-US" u="sng" dirty="0" smtClean="0">
                <a:hlinkClick r:id="rId2"/>
              </a:rPr>
              <a:t>operating </a:t>
            </a:r>
            <a:r>
              <a:rPr lang="en-US" u="sng" dirty="0">
                <a:hlinkClick r:id="rId2"/>
              </a:rPr>
              <a:t>system</a:t>
            </a:r>
            <a:r>
              <a:rPr lang="en-US" dirty="0"/>
              <a:t> to share a single host and its hardware. The hypervisor manages requests by virtual machines to access to the hardware resources (RAM, CPU, NIC </a:t>
            </a:r>
            <a:r>
              <a:rPr lang="en-US" dirty="0" err="1"/>
              <a:t>etc</a:t>
            </a:r>
            <a:r>
              <a:rPr lang="en-US" dirty="0"/>
              <a:t>) acting as an independent machine.</a:t>
            </a:r>
            <a:br>
              <a:rPr lang="en-US" dirty="0"/>
            </a:br>
            <a:r>
              <a:rPr lang="en-US" dirty="0"/>
              <a:t/>
            </a:r>
            <a:br>
              <a:rPr lang="en-US" dirty="0"/>
            </a:br>
            <a:r>
              <a:rPr lang="en-US" b="1" dirty="0"/>
              <a:t>Now the Hypervisor is mainly divided into two types namely</a:t>
            </a:r>
            <a:r>
              <a:rPr lang="en-US" dirty="0"/>
              <a:t/>
            </a:r>
            <a:br>
              <a:rPr lang="en-US" dirty="0"/>
            </a:br>
            <a:r>
              <a:rPr lang="en-US" dirty="0"/>
              <a:t>Type </a:t>
            </a:r>
            <a:r>
              <a:rPr lang="en-US" dirty="0" smtClean="0"/>
              <a:t>1. Native/</a:t>
            </a:r>
            <a:r>
              <a:rPr lang="en-US" u="sng" dirty="0" smtClean="0"/>
              <a:t>Bare</a:t>
            </a:r>
            <a:r>
              <a:rPr lang="en-US" dirty="0"/>
              <a:t> Metal Hypervisor</a:t>
            </a:r>
            <a:br>
              <a:rPr lang="en-US" dirty="0"/>
            </a:br>
            <a:r>
              <a:rPr lang="en-US" dirty="0"/>
              <a:t>Type </a:t>
            </a:r>
            <a:r>
              <a:rPr lang="en-US" dirty="0" smtClean="0"/>
              <a:t>2. Hosted </a:t>
            </a:r>
            <a:r>
              <a:rPr lang="en-US" dirty="0"/>
              <a:t>Hypervisor</a:t>
            </a:r>
          </a:p>
        </p:txBody>
      </p:sp>
    </p:spTree>
    <p:extLst>
      <p:ext uri="{BB962C8B-B14F-4D97-AF65-F5344CB8AC3E}">
        <p14:creationId xmlns:p14="http://schemas.microsoft.com/office/powerpoint/2010/main" val="373762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 1 Hypervisor</a:t>
            </a:r>
          </a:p>
        </p:txBody>
      </p:sp>
      <p:sp>
        <p:nvSpPr>
          <p:cNvPr id="3" name="Content Placeholder 2"/>
          <p:cNvSpPr>
            <a:spLocks noGrp="1"/>
          </p:cNvSpPr>
          <p:nvPr>
            <p:ph idx="1"/>
          </p:nvPr>
        </p:nvSpPr>
        <p:spPr/>
        <p:txBody>
          <a:bodyPr>
            <a:normAutofit fontScale="77500" lnSpcReduction="20000"/>
          </a:bodyPr>
          <a:lstStyle/>
          <a:p>
            <a:r>
              <a:rPr lang="en-US" dirty="0"/>
              <a:t>This is also known as Bare Metal or Embedded or Native Hypervisor.</a:t>
            </a:r>
          </a:p>
          <a:p>
            <a:r>
              <a:rPr lang="en-US" dirty="0"/>
              <a:t>It works directly on the hardware of the host and can monitor operating systems that run above the hypervisor.</a:t>
            </a:r>
          </a:p>
          <a:p>
            <a:r>
              <a:rPr lang="en-US" dirty="0"/>
              <a:t>It is completely independent from the Operating System. </a:t>
            </a:r>
          </a:p>
          <a:p>
            <a:r>
              <a:rPr lang="en-US" dirty="0"/>
              <a:t>The hypervisor is small as its main task is sharing and managing hardware resources between different operating systems.</a:t>
            </a:r>
          </a:p>
          <a:p>
            <a:r>
              <a:rPr lang="en-US" dirty="0"/>
              <a:t>A major advantage is that any problems in one virtual machine or guest operating system do not affect the other guest operating systems running on the hypervisor.</a:t>
            </a:r>
          </a:p>
          <a:p>
            <a:endParaRPr lang="en-US" dirty="0"/>
          </a:p>
        </p:txBody>
      </p:sp>
    </p:spTree>
    <p:extLst>
      <p:ext uri="{BB962C8B-B14F-4D97-AF65-F5344CB8AC3E}">
        <p14:creationId xmlns:p14="http://schemas.microsoft.com/office/powerpoint/2010/main" val="59059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Examples:</a:t>
            </a:r>
            <a:endParaRPr lang="en-US" dirty="0"/>
          </a:p>
          <a:p>
            <a:r>
              <a:rPr lang="en-US" dirty="0"/>
              <a:t>          VMware </a:t>
            </a:r>
            <a:r>
              <a:rPr lang="en-US" u="sng" dirty="0" err="1"/>
              <a:t>ESXi</a:t>
            </a:r>
            <a:r>
              <a:rPr lang="en-US" u="sng" dirty="0"/>
              <a:t> Server</a:t>
            </a:r>
            <a:r>
              <a:rPr lang="en-US" dirty="0"/>
              <a:t/>
            </a:r>
            <a:br>
              <a:rPr lang="en-US" dirty="0"/>
            </a:br>
            <a:r>
              <a:rPr lang="en-US" dirty="0"/>
              <a:t>          Microsoft Hyper-V</a:t>
            </a:r>
            <a:br>
              <a:rPr lang="en-US" dirty="0"/>
            </a:br>
            <a:r>
              <a:rPr lang="en-US" dirty="0"/>
              <a:t>          Citrix/</a:t>
            </a:r>
            <a:r>
              <a:rPr lang="en-US" dirty="0" err="1"/>
              <a:t>Xen</a:t>
            </a:r>
            <a:r>
              <a:rPr lang="en-US" dirty="0"/>
              <a:t> Server</a:t>
            </a:r>
          </a:p>
        </p:txBody>
      </p:sp>
      <p:pic>
        <p:nvPicPr>
          <p:cNvPr id="2050" name="Picture 2" descr="http://4.bp.blogspot.com/-kUftu3Cj6xQ/U7EmHwRPPEI/AAAAAAAADpo/uKCf-K8MjiI/s1600/Typ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38600"/>
            <a:ext cx="56388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3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2 Hypervisor</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This is also known as Hosted Hypervisor.</a:t>
            </a:r>
          </a:p>
          <a:p>
            <a:r>
              <a:rPr lang="en-US" dirty="0"/>
              <a:t>In this case, the hypervisor is installed on </a:t>
            </a:r>
            <a:r>
              <a:rPr lang="en-US" u="sng" dirty="0"/>
              <a:t>an operating system</a:t>
            </a:r>
            <a:r>
              <a:rPr lang="en-US" dirty="0"/>
              <a:t> and then supports other operating systems above it.</a:t>
            </a:r>
          </a:p>
          <a:p>
            <a:r>
              <a:rPr lang="en-US" dirty="0"/>
              <a:t>It is completely dependent on host Operating System for its operations</a:t>
            </a:r>
          </a:p>
          <a:p>
            <a:r>
              <a:rPr lang="en-US" dirty="0"/>
              <a:t>While having a base operating system allows better specification of policies, any problems in the base operating system </a:t>
            </a:r>
            <a:r>
              <a:rPr lang="en-US" dirty="0" smtClean="0"/>
              <a:t>affects </a:t>
            </a:r>
            <a:r>
              <a:rPr lang="en-US" dirty="0"/>
              <a:t>the entire system as well even if the hypervisor running above the base OS is secure.</a:t>
            </a:r>
          </a:p>
          <a:p>
            <a:endParaRPr lang="en-US" dirty="0"/>
          </a:p>
        </p:txBody>
      </p:sp>
    </p:spTree>
    <p:extLst>
      <p:ext uri="{BB962C8B-B14F-4D97-AF65-F5344CB8AC3E}">
        <p14:creationId xmlns:p14="http://schemas.microsoft.com/office/powerpoint/2010/main" val="408525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 Examples:</a:t>
            </a:r>
            <a:r>
              <a:rPr lang="en-US" dirty="0"/>
              <a:t/>
            </a:r>
            <a:br>
              <a:rPr lang="en-US" dirty="0"/>
            </a:br>
            <a:r>
              <a:rPr lang="en-US" dirty="0"/>
              <a:t>         VMware Workstation</a:t>
            </a:r>
            <a:br>
              <a:rPr lang="en-US" dirty="0"/>
            </a:br>
            <a:r>
              <a:rPr lang="en-US" dirty="0"/>
              <a:t>         Microsoft </a:t>
            </a:r>
            <a:r>
              <a:rPr lang="en-US" u="sng" dirty="0"/>
              <a:t>Virtual PC</a:t>
            </a:r>
            <a:r>
              <a:rPr lang="en-US" dirty="0"/>
              <a:t/>
            </a:r>
            <a:br>
              <a:rPr lang="en-US" dirty="0"/>
            </a:br>
            <a:r>
              <a:rPr lang="en-US" dirty="0"/>
              <a:t>         Oracle Virtual Box</a:t>
            </a:r>
          </a:p>
        </p:txBody>
      </p:sp>
      <p:pic>
        <p:nvPicPr>
          <p:cNvPr id="3074" name="Picture 2" descr="http://1.bp.blogspot.com/-TAp4yf1aZcE/U7EmHGIKpwI/AAAAAAAADpk/vmY0UgOtzTo/s1600/typ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55816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9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T</a:t>
            </a:r>
            <a:r>
              <a:rPr lang="en-US" dirty="0" smtClean="0"/>
              <a:t>echniques </a:t>
            </a:r>
            <a:r>
              <a:rPr lang="en-US" dirty="0"/>
              <a:t>for efficient virtualization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t>
            </a:r>
            <a:r>
              <a:rPr lang="en-US" dirty="0"/>
              <a:t>Guest Operating System Virtualization</a:t>
            </a:r>
          </a:p>
          <a:p>
            <a:pPr marL="0" indent="0">
              <a:buNone/>
            </a:pPr>
            <a:endParaRPr lang="en-US" dirty="0"/>
          </a:p>
        </p:txBody>
      </p:sp>
      <p:pic>
        <p:nvPicPr>
          <p:cNvPr id="4" name="Picture 2" descr="Guest os 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80983"/>
            <a:ext cx="6172200" cy="469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3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Shared Kernel Virtualization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Shared kernel 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32164"/>
            <a:ext cx="7391400" cy="561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Level Virtualization</a:t>
            </a:r>
          </a:p>
        </p:txBody>
      </p:sp>
      <p:sp>
        <p:nvSpPr>
          <p:cNvPr id="3" name="Content Placeholder 2"/>
          <p:cNvSpPr>
            <a:spLocks noGrp="1"/>
          </p:cNvSpPr>
          <p:nvPr>
            <p:ph idx="1"/>
          </p:nvPr>
        </p:nvSpPr>
        <p:spPr/>
        <p:txBody>
          <a:bodyPr/>
          <a:lstStyle/>
          <a:p>
            <a:endParaRPr lang="en-US" dirty="0"/>
          </a:p>
        </p:txBody>
      </p:sp>
      <p:pic>
        <p:nvPicPr>
          <p:cNvPr id="4098" name="Picture 2" descr="Kernel Level Virtualiza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2382"/>
            <a:ext cx="6781800" cy="515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9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fontAlgn="auto" hangingPunct="1">
              <a:spcAft>
                <a:spcPts val="0"/>
              </a:spcAft>
              <a:defRPr/>
            </a:pPr>
            <a:r>
              <a:rPr lang="en-US" dirty="0" smtClean="0">
                <a:solidFill>
                  <a:schemeClr val="tx1"/>
                </a:solidFill>
                <a:effectLst>
                  <a:outerShdw blurRad="38100" dist="38100" dir="2700000" algn="tl">
                    <a:srgbClr val="C0C0C0"/>
                  </a:outerShdw>
                </a:effectLst>
                <a:latin typeface="Arial Rounded MT Bold" pitchFamily="-65" charset="0"/>
              </a:rPr>
              <a:t>What is Virtualization</a:t>
            </a:r>
          </a:p>
        </p:txBody>
      </p:sp>
      <p:sp>
        <p:nvSpPr>
          <p:cNvPr id="120835" name="Rectangle 3"/>
          <p:cNvSpPr>
            <a:spLocks noGrp="1" noChangeArrowheads="1"/>
          </p:cNvSpPr>
          <p:nvPr>
            <p:ph sz="quarter" idx="1"/>
          </p:nvPr>
        </p:nvSpPr>
        <p:spPr>
          <a:xfrm>
            <a:off x="457200" y="1600200"/>
            <a:ext cx="6624638" cy="4525963"/>
          </a:xfrm>
        </p:spPr>
        <p:txBody>
          <a:bodyPr>
            <a:normAutofit fontScale="62500" lnSpcReduction="20000"/>
          </a:bodyPr>
          <a:lstStyle/>
          <a:p>
            <a:pPr marL="274320" indent="-274320" algn="just" eaLnBrk="1" fontAlgn="auto" hangingPunct="1">
              <a:spcAft>
                <a:spcPts val="0"/>
              </a:spcAft>
              <a:buClr>
                <a:srgbClr val="7F7F7F"/>
              </a:buClr>
              <a:buFont typeface="Wingdings"/>
              <a:buChar char=""/>
              <a:defRPr/>
            </a:pPr>
            <a:r>
              <a:rPr lang="en-US" dirty="0" smtClean="0">
                <a:latin typeface="Arial Rounded MT Bold" pitchFamily="-65" charset="0"/>
              </a:rPr>
              <a:t>Virtualization is one of the hardware reducing, cost saving and energy saving technology that is rapidly transforming the IT landscape and fundamentally changing the way that people compute. </a:t>
            </a:r>
          </a:p>
          <a:p>
            <a:pPr marL="274320" indent="-274320" algn="just" eaLnBrk="1" fontAlgn="auto" hangingPunct="1">
              <a:spcAft>
                <a:spcPts val="0"/>
              </a:spcAft>
              <a:buClr>
                <a:srgbClr val="7F7F7F"/>
              </a:buClr>
              <a:buFont typeface="Wingdings"/>
              <a:buChar char=""/>
              <a:defRPr/>
            </a:pPr>
            <a:endParaRPr lang="en-US" dirty="0" smtClean="0">
              <a:latin typeface="Arial Rounded MT Bold" pitchFamily="-65" charset="0"/>
            </a:endParaRPr>
          </a:p>
          <a:p>
            <a:pPr marL="274320" indent="-274320" algn="just" eaLnBrk="1" fontAlgn="auto" hangingPunct="1">
              <a:spcAft>
                <a:spcPts val="0"/>
              </a:spcAft>
              <a:buClr>
                <a:srgbClr val="7F7F7F"/>
              </a:buClr>
              <a:buFont typeface="Wingdings"/>
              <a:buChar char=""/>
              <a:defRPr/>
            </a:pPr>
            <a:r>
              <a:rPr lang="en-US" dirty="0" smtClean="0">
                <a:latin typeface="Arial Rounded MT Bold" pitchFamily="-65" charset="0"/>
              </a:rPr>
              <a:t>With VMware virtualization solutions you can reduce IT costs while increasing the efficiency, utilization and flexibility of their existing computer hardware.</a:t>
            </a:r>
          </a:p>
          <a:p>
            <a:pPr marL="274320" indent="-274320" algn="just" eaLnBrk="1" fontAlgn="auto" hangingPunct="1">
              <a:spcAft>
                <a:spcPts val="0"/>
              </a:spcAft>
              <a:buClr>
                <a:srgbClr val="7F7F7F"/>
              </a:buClr>
              <a:buFont typeface="Wingdings"/>
              <a:buChar char=""/>
              <a:defRPr/>
            </a:pPr>
            <a:endParaRPr lang="en-US" dirty="0" smtClean="0">
              <a:latin typeface="Arial Rounded MT Bold" pitchFamily="-65" charset="0"/>
            </a:endParaRPr>
          </a:p>
          <a:p>
            <a:pPr marL="274320" indent="-274320" algn="just" eaLnBrk="1" fontAlgn="auto" hangingPunct="1">
              <a:spcAft>
                <a:spcPts val="0"/>
              </a:spcAft>
              <a:buClr>
                <a:srgbClr val="7F7F7F"/>
              </a:buClr>
              <a:buFont typeface="Wingdings"/>
              <a:buChar char=""/>
              <a:defRPr/>
            </a:pPr>
            <a:r>
              <a:rPr lang="en-US" dirty="0" smtClean="0">
                <a:latin typeface="Arial Rounded MT Bold" pitchFamily="-65" charset="0"/>
              </a:rPr>
              <a:t>With Virtualization it is possible to run multiple operating systems and multiple applications on the same SERVER at the same time, increasing the utilization and flexibility of hardware. </a:t>
            </a:r>
          </a:p>
        </p:txBody>
      </p:sp>
      <p:pic>
        <p:nvPicPr>
          <p:cNvPr id="120837" name="Picture 5" descr="wv_chart_pserver"/>
          <p:cNvPicPr>
            <a:picLocks noChangeAspect="1" noChangeArrowheads="1"/>
          </p:cNvPicPr>
          <p:nvPr/>
        </p:nvPicPr>
        <p:blipFill>
          <a:blip r:embed="rId2"/>
          <a:srcRect/>
          <a:stretch>
            <a:fillRect/>
          </a:stretch>
        </p:blipFill>
        <p:spPr bwMode="auto">
          <a:xfrm>
            <a:off x="7158913" y="1684065"/>
            <a:ext cx="1476375" cy="2951162"/>
          </a:xfrm>
          <a:prstGeom prst="rect">
            <a:avLst/>
          </a:prstGeom>
          <a:ln>
            <a:noFill/>
          </a:ln>
          <a:effectLst>
            <a:softEdge rad="112500"/>
          </a:effectLst>
        </p:spPr>
      </p:pic>
    </p:spTree>
    <p:extLst>
      <p:ext uri="{BB962C8B-B14F-4D97-AF65-F5344CB8AC3E}">
        <p14:creationId xmlns:p14="http://schemas.microsoft.com/office/powerpoint/2010/main" val="36378164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Hypervisor Virtualization</a:t>
            </a:r>
            <a:br>
              <a:rPr lang="en-US" dirty="0"/>
            </a:br>
            <a:endParaRPr lang="en-US" dirty="0"/>
          </a:p>
        </p:txBody>
      </p:sp>
      <p:sp>
        <p:nvSpPr>
          <p:cNvPr id="3" name="Content Placeholder 2"/>
          <p:cNvSpPr>
            <a:spLocks noGrp="1"/>
          </p:cNvSpPr>
          <p:nvPr>
            <p:ph idx="1"/>
          </p:nvPr>
        </p:nvSpPr>
        <p:spPr/>
        <p:txBody>
          <a:bodyPr/>
          <a:lstStyle/>
          <a:p>
            <a:r>
              <a:rPr lang="en-US" b="1" dirty="0" err="1"/>
              <a:t>Paravirtualization</a:t>
            </a:r>
            <a:endParaRPr lang="en-US" b="1" dirty="0"/>
          </a:p>
          <a:p>
            <a:r>
              <a:rPr lang="en-US" b="1" dirty="0"/>
              <a:t>Full Virtualization</a:t>
            </a:r>
          </a:p>
          <a:p>
            <a:r>
              <a:rPr lang="en-US" b="1" dirty="0"/>
              <a:t>Hardware Virtualization</a:t>
            </a:r>
          </a:p>
          <a:p>
            <a:endParaRPr lang="en-US" dirty="0" smtClean="0"/>
          </a:p>
        </p:txBody>
      </p:sp>
    </p:spTree>
    <p:extLst>
      <p:ext uri="{BB962C8B-B14F-4D97-AF65-F5344CB8AC3E}">
        <p14:creationId xmlns:p14="http://schemas.microsoft.com/office/powerpoint/2010/main" val="89580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Paravitualization</a:t>
            </a:r>
            <a:r>
              <a:rPr lang="en-US" dirty="0" smtClean="0"/>
              <a:t>: </a:t>
            </a:r>
            <a:r>
              <a:rPr lang="en-US" dirty="0" err="1" smtClean="0"/>
              <a:t>Xen</a:t>
            </a:r>
            <a:r>
              <a:rPr lang="en-US" dirty="0" smtClean="0"/>
              <a:t> Server</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profesores.elo.utfsm.cl/~agv/elo330/2s07/projects/CristhoperJana/fig/paravirtualiza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219200" y="1600200"/>
            <a:ext cx="5757863"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Virtualization	</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http://itmanagement.earthweb.com/img/2010/05/virtualization-fig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858000" cy="513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74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virtualization</a:t>
            </a:r>
            <a:endParaRPr lang="en-US" dirty="0"/>
          </a:p>
        </p:txBody>
      </p:sp>
      <p:sp>
        <p:nvSpPr>
          <p:cNvPr id="3" name="Content Placeholder 2"/>
          <p:cNvSpPr>
            <a:spLocks noGrp="1"/>
          </p:cNvSpPr>
          <p:nvPr>
            <p:ph idx="1"/>
          </p:nvPr>
        </p:nvSpPr>
        <p:spPr/>
        <p:txBody>
          <a:bodyPr/>
          <a:lstStyle/>
          <a:p>
            <a:endParaRPr lang="en-US"/>
          </a:p>
        </p:txBody>
      </p:sp>
      <p:pic>
        <p:nvPicPr>
          <p:cNvPr id="8194" name="Picture 2" descr="https://media.licdn.com/mpr/mpr/shrinknp_800_800/p/8/005/082/1c5/1ba5d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001954"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3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Microkernels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microkernel is a piece of software or even code that contains the near-minimum amount of functions and features required to implement an operating system. </a:t>
            </a:r>
            <a:br>
              <a:rPr lang="en-US" dirty="0"/>
            </a:br>
            <a:endParaRPr lang="en-US" dirty="0"/>
          </a:p>
          <a:p>
            <a:r>
              <a:rPr lang="en-US" dirty="0"/>
              <a:t>It provides the minimal number of mechanisms, just enough to run the most basic functions of a system, in order to maximize the implementation flexibility so it allows for other parts of the OS to be implemented efficiently since it does not impose a lot of policies.</a:t>
            </a:r>
          </a:p>
        </p:txBody>
      </p:sp>
    </p:spTree>
    <p:extLst>
      <p:ext uri="{BB962C8B-B14F-4D97-AF65-F5344CB8AC3E}">
        <p14:creationId xmlns:p14="http://schemas.microsoft.com/office/powerpoint/2010/main" val="3598329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s://upload.wikimedia.org/wikipedia/commons/thumb/6/67/OS-structure.svg/450px-OS-struc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00099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6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Content Placeholder 2"/>
          <p:cNvSpPr>
            <a:spLocks noGrp="1"/>
          </p:cNvSpPr>
          <p:nvPr>
            <p:ph idx="1"/>
          </p:nvPr>
        </p:nvSpPr>
        <p:spPr>
          <a:xfrm>
            <a:off x="152400" y="1600200"/>
            <a:ext cx="8839200" cy="5105400"/>
          </a:xfrm>
        </p:spPr>
        <p:txBody>
          <a:bodyPr>
            <a:normAutofit fontScale="77500" lnSpcReduction="20000"/>
          </a:bodyPr>
          <a:lstStyle/>
          <a:p>
            <a:r>
              <a:rPr lang="en-US" dirty="0"/>
              <a:t>Memory Virtualization, like server and storage virtualization, offers the benefits of consolidation and compelling cost savings. </a:t>
            </a:r>
            <a:endParaRPr lang="en-US" dirty="0" smtClean="0"/>
          </a:p>
          <a:p>
            <a:r>
              <a:rPr lang="en-US" dirty="0"/>
              <a:t>Memory is required in every digital machine; switches, routers, appliances and servers.  Each contains physical memory alongside the logic that manipulates the 1’s and 0’s.   Memory is closely coupled with compute logic, and when performance gains are needed enterprises typically add more memory, which can be very expensive.</a:t>
            </a:r>
            <a:br>
              <a:rPr lang="en-US" dirty="0"/>
            </a:br>
            <a:r>
              <a:rPr lang="en-US" dirty="0"/>
              <a:t> </a:t>
            </a:r>
            <a:br>
              <a:rPr lang="en-US" dirty="0"/>
            </a:br>
            <a:r>
              <a:rPr lang="en-US" dirty="0"/>
              <a:t>For the first time, Memory Virtualization introduces a way to decouple memory from the processor, AND, from the server to provide a shared, distributed or networked function.  This is not more addressable memory but virtualized memory shared between multiple machines.</a:t>
            </a:r>
          </a:p>
        </p:txBody>
      </p:sp>
    </p:spTree>
    <p:extLst>
      <p:ext uri="{BB962C8B-B14F-4D97-AF65-F5344CB8AC3E}">
        <p14:creationId xmlns:p14="http://schemas.microsoft.com/office/powerpoint/2010/main" val="1195816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Memory Virtualization can be immediately applied across IT infrastructures.</a:t>
            </a:r>
          </a:p>
          <a:p>
            <a:r>
              <a:rPr lang="en-US" dirty="0"/>
              <a:t>Extending memory beyond a physical server’s capacity.</a:t>
            </a:r>
          </a:p>
          <a:p>
            <a:r>
              <a:rPr lang="en-US" dirty="0"/>
              <a:t>Implementing shared memory for clustered or grid computing environments.</a:t>
            </a:r>
          </a:p>
          <a:p>
            <a:r>
              <a:rPr lang="en-US" dirty="0"/>
              <a:t>Enabling Cloud Computing and Real-Time Infrastructure (RTI) in the enterprise data center.</a:t>
            </a:r>
          </a:p>
          <a:p>
            <a:endParaRPr lang="en-US" dirty="0"/>
          </a:p>
        </p:txBody>
      </p:sp>
    </p:spTree>
    <p:extLst>
      <p:ext uri="{BB962C8B-B14F-4D97-AF65-F5344CB8AC3E}">
        <p14:creationId xmlns:p14="http://schemas.microsoft.com/office/powerpoint/2010/main" val="311820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Autofit/>
          </a:bodyPr>
          <a:lstStyle/>
          <a:p>
            <a:r>
              <a:rPr lang="en-US" sz="2300" dirty="0"/>
              <a:t>I/O virtualization addresses various problems related to performance bottlenecks. Virtual I/O machines that consists of Quality of service (QoS) controls can assign I/O bandwidth to a </a:t>
            </a:r>
            <a:r>
              <a:rPr lang="en-US" sz="2300" dirty="0" smtClean="0"/>
              <a:t>particular </a:t>
            </a:r>
            <a:r>
              <a:rPr lang="en-US" sz="2300" dirty="0"/>
              <a:t>virtual device thereby allowing critical applications to deliver better performance. </a:t>
            </a:r>
            <a:r>
              <a:rPr lang="en-US" sz="2300" dirty="0" smtClean="0"/>
              <a:t> Some </a:t>
            </a:r>
            <a:r>
              <a:rPr lang="en-US" sz="2300" dirty="0"/>
              <a:t>of the major advantages of I/O Virtualization are listed below: </a:t>
            </a:r>
            <a:br>
              <a:rPr lang="en-US" sz="2300" dirty="0"/>
            </a:br>
            <a:endParaRPr lang="en-US" sz="2300" dirty="0" smtClean="0"/>
          </a:p>
          <a:p>
            <a:r>
              <a:rPr lang="en-US" sz="2300" dirty="0" smtClean="0"/>
              <a:t>Flexibility: Since </a:t>
            </a:r>
            <a:r>
              <a:rPr lang="en-US" sz="2300" dirty="0"/>
              <a:t>I/O virtualization involves abstracting the upper layer </a:t>
            </a:r>
            <a:r>
              <a:rPr lang="en-US" sz="2300" dirty="0" smtClean="0"/>
              <a:t>protocols </a:t>
            </a:r>
            <a:r>
              <a:rPr lang="en-US" sz="2300" dirty="0"/>
              <a:t>from the underlying physical connections, it offers greater </a:t>
            </a:r>
            <a:r>
              <a:rPr lang="en-US" sz="2300" dirty="0" smtClean="0"/>
              <a:t>flexibility, </a:t>
            </a:r>
            <a:r>
              <a:rPr lang="en-US" sz="2300" dirty="0"/>
              <a:t>utilization and faster provisioning in comparison with normal NIC and HBA cards.</a:t>
            </a:r>
          </a:p>
          <a:p>
            <a:r>
              <a:rPr lang="en-US" sz="2300" dirty="0"/>
              <a:t>cost minimization: I/O virtualization methodology </a:t>
            </a:r>
            <a:r>
              <a:rPr lang="en-US" sz="2300" dirty="0" smtClean="0"/>
              <a:t>involves </a:t>
            </a:r>
            <a:r>
              <a:rPr lang="en-US" sz="2300" dirty="0"/>
              <a:t>using fewer cables, cards and switch ports without compromising on network I/O performance.</a:t>
            </a:r>
          </a:p>
          <a:p>
            <a:r>
              <a:rPr lang="en-US" sz="2300" dirty="0"/>
              <a:t>Increased density: I/O virtualization increases the practical density of I/O by allowing more connections to exist in a given space.</a:t>
            </a:r>
          </a:p>
          <a:p>
            <a:r>
              <a:rPr lang="en-US" sz="2300" dirty="0"/>
              <a:t>Minimizing cables: The I/O virtualization helps to reduce the multiple cables needed to connect servers to storage and network. </a:t>
            </a:r>
          </a:p>
          <a:p>
            <a:endParaRPr lang="en-US" sz="2300" dirty="0"/>
          </a:p>
        </p:txBody>
      </p:sp>
    </p:spTree>
    <p:extLst>
      <p:ext uri="{BB962C8B-B14F-4D97-AF65-F5344CB8AC3E}">
        <p14:creationId xmlns:p14="http://schemas.microsoft.com/office/powerpoint/2010/main" val="902308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Appliances</a:t>
            </a:r>
            <a:endParaRPr lang="en-US" dirty="0"/>
          </a:p>
        </p:txBody>
      </p:sp>
      <p:sp>
        <p:nvSpPr>
          <p:cNvPr id="3" name="Content Placeholder 2"/>
          <p:cNvSpPr>
            <a:spLocks noGrp="1"/>
          </p:cNvSpPr>
          <p:nvPr>
            <p:ph idx="1"/>
          </p:nvPr>
        </p:nvSpPr>
        <p:spPr>
          <a:xfrm>
            <a:off x="304800" y="1295400"/>
            <a:ext cx="8610600" cy="5105400"/>
          </a:xfrm>
        </p:spPr>
        <p:txBody>
          <a:bodyPr>
            <a:normAutofit fontScale="92500" lnSpcReduction="20000"/>
          </a:bodyPr>
          <a:lstStyle/>
          <a:p>
            <a:pPr algn="just"/>
            <a:r>
              <a:rPr lang="en-US" dirty="0"/>
              <a:t>A virtual appliance (VA) is a virtual machine (</a:t>
            </a:r>
            <a:r>
              <a:rPr lang="en-US" u="sng" dirty="0">
                <a:hlinkClick r:id="rId2"/>
              </a:rPr>
              <a:t>VM</a:t>
            </a:r>
            <a:r>
              <a:rPr lang="en-US" dirty="0"/>
              <a:t>) image file consisting of a pre-configured operating system (OS) environment and a single application. The purpose of a virtual appliance is to simplify delivery and operation of an application. To this end, only necessary operating system components are </a:t>
            </a:r>
            <a:r>
              <a:rPr lang="en-US" dirty="0" smtClean="0"/>
              <a:t>included.</a:t>
            </a:r>
          </a:p>
          <a:p>
            <a:pPr algn="just"/>
            <a:r>
              <a:rPr lang="en-US" dirty="0"/>
              <a:t>A </a:t>
            </a:r>
            <a:r>
              <a:rPr lang="en-US" b="1" dirty="0"/>
              <a:t>virtual appliance</a:t>
            </a:r>
            <a:r>
              <a:rPr lang="en-US" dirty="0"/>
              <a:t> is a </a:t>
            </a:r>
            <a:r>
              <a:rPr lang="en-US" i="1" dirty="0"/>
              <a:t>pre-integrated, self contained</a:t>
            </a:r>
            <a:r>
              <a:rPr lang="en-US" dirty="0"/>
              <a:t> system that is made by combining a software application (e.g., server software) with just enough operating system for it to run optimally on industry standard hardware or a virtual machine (e.g., </a:t>
            </a:r>
            <a:r>
              <a:rPr lang="en-US" dirty="0" err="1"/>
              <a:t>VMWare</a:t>
            </a:r>
            <a:r>
              <a:rPr lang="en-US" dirty="0"/>
              <a:t>, </a:t>
            </a:r>
            <a:r>
              <a:rPr lang="en-US" dirty="0" err="1"/>
              <a:t>VirtualBox</a:t>
            </a:r>
            <a:r>
              <a:rPr lang="en-US" dirty="0"/>
              <a:t>, </a:t>
            </a:r>
            <a:r>
              <a:rPr lang="en-US" dirty="0" err="1"/>
              <a:t>Xen</a:t>
            </a:r>
            <a:r>
              <a:rPr lang="en-US" dirty="0"/>
              <a:t> HVM, KVM).</a:t>
            </a:r>
            <a:endParaRPr lang="en-US" dirty="0" smtClean="0"/>
          </a:p>
        </p:txBody>
      </p:sp>
    </p:spTree>
    <p:extLst>
      <p:ext uri="{BB962C8B-B14F-4D97-AF65-F5344CB8AC3E}">
        <p14:creationId xmlns:p14="http://schemas.microsoft.com/office/powerpoint/2010/main" val="383728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Virtualization's roots go back to the 1960s and IBM, where programmer Jim </a:t>
            </a:r>
            <a:r>
              <a:rPr lang="en-US" dirty="0" err="1"/>
              <a:t>Rymarczyk</a:t>
            </a:r>
            <a:r>
              <a:rPr lang="en-US" dirty="0"/>
              <a:t> was deeply involved in the first mainframe virtualization effort.</a:t>
            </a:r>
            <a:endParaRPr lang="en-US" dirty="0" smtClean="0"/>
          </a:p>
          <a:p>
            <a:r>
              <a:rPr lang="en-US" dirty="0" smtClean="0"/>
              <a:t>In </a:t>
            </a:r>
            <a:r>
              <a:rPr lang="en-US" dirty="0"/>
              <a:t>the late </a:t>
            </a:r>
            <a:r>
              <a:rPr lang="en-US" dirty="0" smtClean="0"/>
              <a:t>1990s VMware </a:t>
            </a:r>
            <a:r>
              <a:rPr lang="en-US" dirty="0"/>
              <a:t>step in and begin to apply its own virtualization model.  </a:t>
            </a:r>
            <a:endParaRPr lang="en-US" dirty="0" smtClean="0"/>
          </a:p>
          <a:p>
            <a:r>
              <a:rPr lang="en-US" dirty="0"/>
              <a:t>These included low x86-platform server utilization, where perhaps 10-15% of server capacity was used, and rising costs associated with electrical power use, cooling and a fast-growing server and storage footprint.</a:t>
            </a:r>
          </a:p>
        </p:txBody>
      </p:sp>
    </p:spTree>
    <p:extLst>
      <p:ext uri="{BB962C8B-B14F-4D97-AF65-F5344CB8AC3E}">
        <p14:creationId xmlns:p14="http://schemas.microsoft.com/office/powerpoint/2010/main" val="20207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229600" cy="5638800"/>
          </a:xfrm>
        </p:spPr>
        <p:txBody>
          <a:bodyPr>
            <a:normAutofit fontScale="92500" lnSpcReduction="20000"/>
          </a:bodyPr>
          <a:lstStyle/>
          <a:p>
            <a:pPr algn="just"/>
            <a:r>
              <a:rPr lang="en-US" b="1" dirty="0"/>
              <a:t>Simplified deployment</a:t>
            </a:r>
            <a:r>
              <a:rPr lang="en-US" dirty="0"/>
              <a:t>: A software appliance encapsulates an application's dependencies in a pre-integrated, self-contained unit. This can dramatically simplify software deployment by freeing users from having to worry about resolving </a:t>
            </a:r>
            <a:r>
              <a:rPr lang="en-US" dirty="0">
                <a:hlinkClick r:id="rId2" tooltip="Dependency hell"/>
              </a:rPr>
              <a:t>potentially complex</a:t>
            </a:r>
            <a:r>
              <a:rPr lang="en-US" dirty="0"/>
              <a:t> OS compatibility issues, library dependencies or undesirable interactions with other applications.</a:t>
            </a:r>
          </a:p>
          <a:p>
            <a:pPr algn="just"/>
            <a:r>
              <a:rPr lang="en-US" b="1" dirty="0"/>
              <a:t>Improved isolation</a:t>
            </a:r>
            <a:r>
              <a:rPr lang="en-US" dirty="0"/>
              <a:t>: virtual appliances are typically used to run applications in isolation from one another. If the security of a virtual appliance is compromised, or if the virtual appliance crashes, other isolated virtual appliances will not be affected.</a:t>
            </a:r>
          </a:p>
        </p:txBody>
      </p:sp>
    </p:spTree>
    <p:extLst>
      <p:ext uri="{BB962C8B-B14F-4D97-AF65-F5344CB8AC3E}">
        <p14:creationId xmlns:p14="http://schemas.microsoft.com/office/powerpoint/2010/main" val="2154348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VIRTUAL MACHINES ON MULTICORE CPUS</a:t>
            </a:r>
            <a:endParaRPr lang="en-US" dirty="0"/>
          </a:p>
        </p:txBody>
      </p:sp>
      <p:sp>
        <p:nvSpPr>
          <p:cNvPr id="3" name="Content Placeholder 2"/>
          <p:cNvSpPr>
            <a:spLocks noGrp="1"/>
          </p:cNvSpPr>
          <p:nvPr>
            <p:ph idx="1"/>
          </p:nvPr>
        </p:nvSpPr>
        <p:spPr>
          <a:xfrm>
            <a:off x="228600" y="1600200"/>
            <a:ext cx="8686800" cy="4525963"/>
          </a:xfrm>
        </p:spPr>
        <p:txBody>
          <a:bodyPr>
            <a:normAutofit fontScale="92500" lnSpcReduction="20000"/>
          </a:bodyPr>
          <a:lstStyle/>
          <a:p>
            <a:pPr algn="just"/>
            <a:r>
              <a:rPr lang="en-US" dirty="0"/>
              <a:t>The combination of virtual machines and multicore CPUs creates a whole </a:t>
            </a:r>
            <a:r>
              <a:rPr lang="en-US" dirty="0" smtClean="0"/>
              <a:t>new world </a:t>
            </a:r>
            <a:r>
              <a:rPr lang="en-US" dirty="0"/>
              <a:t>in which the number of CPUs available can be set by the software. If </a:t>
            </a:r>
            <a:r>
              <a:rPr lang="en-US" dirty="0" smtClean="0"/>
              <a:t>there are</a:t>
            </a:r>
            <a:r>
              <a:rPr lang="en-US" dirty="0"/>
              <a:t>, say, four cores, and each can run, for example, up to eight virtual machines, </a:t>
            </a:r>
            <a:r>
              <a:rPr lang="en-US" dirty="0" smtClean="0"/>
              <a:t>a single </a:t>
            </a:r>
            <a:r>
              <a:rPr lang="en-US" dirty="0"/>
              <a:t>(desktop) CPU can be configured as a 32-node multicomputer if need </a:t>
            </a:r>
            <a:r>
              <a:rPr lang="en-US" dirty="0" smtClean="0"/>
              <a:t>be, but </a:t>
            </a:r>
            <a:r>
              <a:rPr lang="en-US" dirty="0"/>
              <a:t>it can also have fewer CPUs, depending on </a:t>
            </a:r>
            <a:r>
              <a:rPr lang="en-US" dirty="0" smtClean="0"/>
              <a:t>the software</a:t>
            </a:r>
            <a:r>
              <a:rPr lang="en-US" dirty="0"/>
              <a:t>. Never before has </a:t>
            </a:r>
            <a:r>
              <a:rPr lang="en-US" dirty="0" smtClean="0"/>
              <a:t>it been </a:t>
            </a:r>
            <a:r>
              <a:rPr lang="en-US" dirty="0"/>
              <a:t>possible for an application designer to first choose how many CPUs he </a:t>
            </a:r>
            <a:r>
              <a:rPr lang="en-US" dirty="0" smtClean="0"/>
              <a:t>wants and </a:t>
            </a:r>
            <a:r>
              <a:rPr lang="en-US" dirty="0"/>
              <a:t>then write the software accordingly.</a:t>
            </a:r>
            <a:endParaRPr lang="en-US" dirty="0"/>
          </a:p>
        </p:txBody>
      </p:sp>
    </p:spTree>
    <p:extLst>
      <p:ext uri="{BB962C8B-B14F-4D97-AF65-F5344CB8AC3E}">
        <p14:creationId xmlns:p14="http://schemas.microsoft.com/office/powerpoint/2010/main" val="209172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534400" cy="4525963"/>
          </a:xfrm>
        </p:spPr>
        <p:txBody>
          <a:bodyPr>
            <a:normAutofit/>
          </a:bodyPr>
          <a:lstStyle/>
          <a:p>
            <a:pPr algn="just"/>
            <a:r>
              <a:rPr lang="en-US" dirty="0"/>
              <a:t>Moreover, virtual machines can share memory. A typical example where </a:t>
            </a:r>
            <a:r>
              <a:rPr lang="en-US" dirty="0" smtClean="0"/>
              <a:t>this is </a:t>
            </a:r>
            <a:r>
              <a:rPr lang="en-US" dirty="0"/>
              <a:t>useful is a single server hosting multiple instances of the same operating systems</a:t>
            </a:r>
            <a:r>
              <a:rPr lang="en-US" dirty="0" smtClean="0"/>
              <a:t>. All </a:t>
            </a:r>
            <a:r>
              <a:rPr lang="en-US" dirty="0"/>
              <a:t>that has to be done is map physical pages into the address spaces of </a:t>
            </a:r>
            <a:r>
              <a:rPr lang="en-US" dirty="0" smtClean="0"/>
              <a:t>multiple virtual </a:t>
            </a:r>
            <a:r>
              <a:rPr lang="en-US" dirty="0"/>
              <a:t>machines. Memory sharing is already </a:t>
            </a:r>
            <a:r>
              <a:rPr lang="en-US" dirty="0" smtClean="0"/>
              <a:t>available </a:t>
            </a:r>
            <a:r>
              <a:rPr lang="en-US" dirty="0"/>
              <a:t>in </a:t>
            </a:r>
            <a:r>
              <a:rPr lang="en-US" dirty="0" err="1"/>
              <a:t>deduplication</a:t>
            </a:r>
            <a:r>
              <a:rPr lang="en-US" dirty="0"/>
              <a:t> </a:t>
            </a:r>
            <a:r>
              <a:rPr lang="en-US" dirty="0" smtClean="0"/>
              <a:t>solutions. </a:t>
            </a:r>
            <a:r>
              <a:rPr lang="en-US" b="1" dirty="0" err="1" smtClean="0"/>
              <a:t>Deduplication</a:t>
            </a:r>
            <a:r>
              <a:rPr lang="en-US" b="1" dirty="0" smtClean="0"/>
              <a:t> </a:t>
            </a:r>
            <a:r>
              <a:rPr lang="en-US" dirty="0"/>
              <a:t>does exactly what you think it does: avoids storing the </a:t>
            </a:r>
            <a:r>
              <a:rPr lang="en-US" dirty="0" smtClean="0"/>
              <a:t>same data </a:t>
            </a:r>
            <a:r>
              <a:rPr lang="en-US" dirty="0"/>
              <a:t>twice.</a:t>
            </a:r>
            <a:endParaRPr lang="en-US" dirty="0"/>
          </a:p>
        </p:txBody>
      </p:sp>
    </p:spTree>
    <p:extLst>
      <p:ext uri="{BB962C8B-B14F-4D97-AF65-F5344CB8AC3E}">
        <p14:creationId xmlns:p14="http://schemas.microsoft.com/office/powerpoint/2010/main" val="2719855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algn="just"/>
            <a:r>
              <a:rPr lang="en-US" dirty="0"/>
              <a:t>If virtual machines can share memory, a single computer becomes a </a:t>
            </a:r>
            <a:r>
              <a:rPr lang="en-US" dirty="0" smtClean="0"/>
              <a:t>virtual multiprocessor</a:t>
            </a:r>
            <a:r>
              <a:rPr lang="en-US" dirty="0"/>
              <a:t>. Since all the cores in a multicore chip share the same RAM, a </a:t>
            </a:r>
            <a:r>
              <a:rPr lang="en-US" dirty="0" smtClean="0"/>
              <a:t>single quad-core </a:t>
            </a:r>
            <a:r>
              <a:rPr lang="en-US" dirty="0"/>
              <a:t>chip could easily be configured as a 32-node multiprocessor or </a:t>
            </a:r>
            <a:r>
              <a:rPr lang="en-US" dirty="0" smtClean="0"/>
              <a:t>a 32-node </a:t>
            </a:r>
            <a:r>
              <a:rPr lang="en-US" dirty="0"/>
              <a:t>multicomputer, as needed.</a:t>
            </a:r>
          </a:p>
          <a:p>
            <a:pPr algn="just"/>
            <a:r>
              <a:rPr lang="en-US" dirty="0"/>
              <a:t>The combination of multicore, virtual machines, hypervisor, and </a:t>
            </a:r>
            <a:r>
              <a:rPr lang="en-US" dirty="0" smtClean="0"/>
              <a:t>microkernels is </a:t>
            </a:r>
            <a:r>
              <a:rPr lang="en-US" dirty="0"/>
              <a:t>going to radically change the way people think about computer systems. </a:t>
            </a:r>
            <a:r>
              <a:rPr lang="en-US" dirty="0" smtClean="0"/>
              <a:t>Current software </a:t>
            </a:r>
            <a:r>
              <a:rPr lang="en-US" dirty="0"/>
              <a:t>cannot deal with the idea of the programmer determining how many</a:t>
            </a:r>
          </a:p>
          <a:p>
            <a:pPr algn="just"/>
            <a:r>
              <a:rPr lang="en-US" dirty="0"/>
              <a:t>CPUs are needed, whether they should be a multicomputer or a </a:t>
            </a:r>
            <a:r>
              <a:rPr lang="en-US" dirty="0" smtClean="0"/>
              <a:t>multiprocessor, and </a:t>
            </a:r>
            <a:r>
              <a:rPr lang="en-US" dirty="0"/>
              <a:t>how minimal kernels of one kind or another fit into the picture.</a:t>
            </a:r>
            <a:endParaRPr lang="en-US" dirty="0"/>
          </a:p>
        </p:txBody>
      </p:sp>
    </p:spTree>
    <p:extLst>
      <p:ext uri="{BB962C8B-B14F-4D97-AF65-F5344CB8AC3E}">
        <p14:creationId xmlns:p14="http://schemas.microsoft.com/office/powerpoint/2010/main" val="3174056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fontScale="77500" lnSpcReduction="20000"/>
          </a:bodyPr>
          <a:lstStyle/>
          <a:p>
            <a:pPr marL="0" indent="0" algn="just">
              <a:buNone/>
            </a:pPr>
            <a:r>
              <a:rPr lang="en-US" b="1" u="sng" dirty="0"/>
              <a:t>What is Cloud Computing</a:t>
            </a:r>
          </a:p>
          <a:p>
            <a:pPr algn="just"/>
            <a:r>
              <a:rPr lang="en-US" b="1" dirty="0"/>
              <a:t>Cloud computing</a:t>
            </a:r>
            <a:r>
              <a:rPr lang="en-US" dirty="0"/>
              <a:t> means </a:t>
            </a:r>
            <a:r>
              <a:rPr lang="en-US" i="1" dirty="0"/>
              <a:t>on demand delivery of IT resources</a:t>
            </a:r>
            <a:r>
              <a:rPr lang="en-US" dirty="0"/>
              <a:t> via the internet with pay-as-you-go pricing. It provides a solution of IT infrastructure in low cost</a:t>
            </a:r>
            <a:r>
              <a:rPr lang="en-US" dirty="0" smtClean="0"/>
              <a:t>.</a:t>
            </a:r>
          </a:p>
          <a:p>
            <a:pPr algn="just"/>
            <a:endParaRPr lang="en-US" dirty="0"/>
          </a:p>
          <a:p>
            <a:pPr marL="0" indent="0" algn="just">
              <a:buNone/>
            </a:pPr>
            <a:r>
              <a:rPr lang="en-US" b="1" u="sng" dirty="0"/>
              <a:t>Why Cloud Computing?</a:t>
            </a:r>
          </a:p>
          <a:p>
            <a:pPr algn="just"/>
            <a:r>
              <a:rPr lang="en-US" dirty="0"/>
              <a:t>Actually, Small as well as some large IT companies follows the traditional methods to provide the IT infrastructure. That means </a:t>
            </a:r>
            <a:r>
              <a:rPr lang="en-US" b="1" dirty="0"/>
              <a:t>for any IT company, we need a Server Room that is the basic need of IT companies</a:t>
            </a:r>
            <a:r>
              <a:rPr lang="en-US" dirty="0"/>
              <a:t>.</a:t>
            </a:r>
          </a:p>
          <a:p>
            <a:pPr algn="just"/>
            <a:r>
              <a:rPr lang="en-US" dirty="0"/>
              <a:t>In that server room, there should be a </a:t>
            </a:r>
            <a:r>
              <a:rPr lang="en-US" i="1" dirty="0"/>
              <a:t>database server</a:t>
            </a:r>
            <a:r>
              <a:rPr lang="en-US" dirty="0"/>
              <a:t>, </a:t>
            </a:r>
            <a:r>
              <a:rPr lang="en-US" i="1" dirty="0"/>
              <a:t>mail server</a:t>
            </a:r>
            <a:r>
              <a:rPr lang="en-US" dirty="0"/>
              <a:t>, </a:t>
            </a:r>
            <a:r>
              <a:rPr lang="en-US" i="1" dirty="0"/>
              <a:t>networking</a:t>
            </a:r>
            <a:r>
              <a:rPr lang="en-US" dirty="0"/>
              <a:t>, </a:t>
            </a:r>
            <a:r>
              <a:rPr lang="en-US" i="1" dirty="0"/>
              <a:t>firewalls</a:t>
            </a:r>
            <a:r>
              <a:rPr lang="en-US" dirty="0"/>
              <a:t>,</a:t>
            </a:r>
            <a:r>
              <a:rPr lang="en-US" i="1" dirty="0"/>
              <a:t> routers</a:t>
            </a:r>
            <a:r>
              <a:rPr lang="en-US" dirty="0"/>
              <a:t>, </a:t>
            </a:r>
            <a:r>
              <a:rPr lang="en-US" i="1" dirty="0"/>
              <a:t>modem</a:t>
            </a:r>
            <a:r>
              <a:rPr lang="en-US" dirty="0"/>
              <a:t>, </a:t>
            </a:r>
            <a:r>
              <a:rPr lang="en-US" i="1" dirty="0"/>
              <a:t>switches</a:t>
            </a:r>
            <a:r>
              <a:rPr lang="en-US" dirty="0"/>
              <a:t>, </a:t>
            </a:r>
            <a:r>
              <a:rPr lang="en-US" i="1" dirty="0"/>
              <a:t>QPS</a:t>
            </a:r>
            <a:r>
              <a:rPr lang="en-US" dirty="0"/>
              <a:t> (Query Per Second means how much queries or load will be handled by the server) , configurable system, </a:t>
            </a:r>
            <a:r>
              <a:rPr lang="en-US" i="1" dirty="0"/>
              <a:t>high net speed</a:t>
            </a:r>
            <a:r>
              <a:rPr lang="en-US" dirty="0"/>
              <a:t> and </a:t>
            </a:r>
            <a:r>
              <a:rPr lang="en-US" dirty="0" smtClean="0"/>
              <a:t>the </a:t>
            </a:r>
            <a:r>
              <a:rPr lang="en-US" i="1" dirty="0" smtClean="0"/>
              <a:t>maintenance </a:t>
            </a:r>
            <a:r>
              <a:rPr lang="en-US" i="1" dirty="0"/>
              <a:t>engineers</a:t>
            </a:r>
            <a:r>
              <a:rPr lang="en-US" dirty="0"/>
              <a:t>.</a:t>
            </a:r>
          </a:p>
          <a:p>
            <a:pPr algn="just"/>
            <a:r>
              <a:rPr lang="en-US" dirty="0"/>
              <a:t>To establish such IT infrastructure, we need to spend lots of money. To overcome all these problems and to reduce the IT infrastructure cost, Cloud Computing comes into existence.</a:t>
            </a:r>
          </a:p>
          <a:p>
            <a:pPr algn="just"/>
            <a:endParaRPr lang="en-US" dirty="0"/>
          </a:p>
        </p:txBody>
      </p:sp>
    </p:spTree>
    <p:extLst>
      <p:ext uri="{BB962C8B-B14F-4D97-AF65-F5344CB8AC3E}">
        <p14:creationId xmlns:p14="http://schemas.microsoft.com/office/powerpoint/2010/main" val="3432096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loud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153400" cy="607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Cloud Computing</a:t>
            </a:r>
            <a:br>
              <a:rPr lang="en-US" dirty="0"/>
            </a:br>
            <a:endParaRPr lang="en-US" dirty="0"/>
          </a:p>
        </p:txBody>
      </p:sp>
      <p:sp>
        <p:nvSpPr>
          <p:cNvPr id="3" name="Content Placeholder 2"/>
          <p:cNvSpPr>
            <a:spLocks noGrp="1"/>
          </p:cNvSpPr>
          <p:nvPr>
            <p:ph idx="1"/>
          </p:nvPr>
        </p:nvSpPr>
        <p:spPr>
          <a:xfrm>
            <a:off x="152400" y="1219200"/>
            <a:ext cx="8763000" cy="5410200"/>
          </a:xfrm>
        </p:spPr>
        <p:txBody>
          <a:bodyPr>
            <a:normAutofit fontScale="85000" lnSpcReduction="20000"/>
          </a:bodyPr>
          <a:lstStyle/>
          <a:p>
            <a:pPr marL="0" indent="0" algn="just">
              <a:buNone/>
            </a:pPr>
            <a:r>
              <a:rPr lang="en-US" b="1" dirty="0"/>
              <a:t>1) Agility</a:t>
            </a:r>
          </a:p>
          <a:p>
            <a:pPr algn="just"/>
            <a:r>
              <a:rPr lang="en-US" dirty="0"/>
              <a:t>The cloud </a:t>
            </a:r>
            <a:r>
              <a:rPr lang="en-US" b="1" dirty="0"/>
              <a:t>works in the distributed computing environment</a:t>
            </a:r>
            <a:r>
              <a:rPr lang="en-US" dirty="0"/>
              <a:t>. It shares resources among users and works very fast.</a:t>
            </a:r>
          </a:p>
          <a:p>
            <a:pPr marL="0" indent="0" algn="just">
              <a:buNone/>
            </a:pPr>
            <a:r>
              <a:rPr lang="en-US" b="1" dirty="0"/>
              <a:t>2) High availability and reliability</a:t>
            </a:r>
          </a:p>
          <a:p>
            <a:pPr algn="just"/>
            <a:r>
              <a:rPr lang="en-US" dirty="0"/>
              <a:t>Availability of servers is high and more reliable, because </a:t>
            </a:r>
            <a:r>
              <a:rPr lang="en-US" b="1" dirty="0"/>
              <a:t>chances of infrastructure failure are minimal</a:t>
            </a:r>
            <a:r>
              <a:rPr lang="en-US" dirty="0"/>
              <a:t>.</a:t>
            </a:r>
          </a:p>
          <a:p>
            <a:pPr marL="0" indent="0" algn="just">
              <a:buNone/>
            </a:pPr>
            <a:r>
              <a:rPr lang="en-US" b="1" dirty="0"/>
              <a:t>3) High Scalability</a:t>
            </a:r>
          </a:p>
          <a:p>
            <a:pPr algn="just"/>
            <a:r>
              <a:rPr lang="en-US" dirty="0"/>
              <a:t>Means </a:t>
            </a:r>
            <a:r>
              <a:rPr lang="en-US" b="1" dirty="0"/>
              <a:t>"on-demand" provisioning of resources on a large scale</a:t>
            </a:r>
            <a:r>
              <a:rPr lang="en-US" dirty="0"/>
              <a:t>, without having engineers for peak loads.</a:t>
            </a:r>
          </a:p>
          <a:p>
            <a:pPr marL="0" indent="0" algn="just">
              <a:buNone/>
            </a:pPr>
            <a:r>
              <a:rPr lang="en-US" b="1" dirty="0"/>
              <a:t>4) Multi-Sharing</a:t>
            </a:r>
          </a:p>
          <a:p>
            <a:pPr algn="just"/>
            <a:r>
              <a:rPr lang="en-US" dirty="0"/>
              <a:t>With the help of cloud computing, </a:t>
            </a:r>
            <a:r>
              <a:rPr lang="en-US" b="1" dirty="0"/>
              <a:t>multiple users and applications can work more efficiently</a:t>
            </a:r>
            <a:r>
              <a:rPr lang="en-US" dirty="0"/>
              <a:t> with cost reductions by sharing common infrastructure.</a:t>
            </a:r>
          </a:p>
          <a:p>
            <a:pPr algn="just"/>
            <a:endParaRPr lang="en-US" dirty="0"/>
          </a:p>
        </p:txBody>
      </p:sp>
    </p:spTree>
    <p:extLst>
      <p:ext uri="{BB962C8B-B14F-4D97-AF65-F5344CB8AC3E}">
        <p14:creationId xmlns:p14="http://schemas.microsoft.com/office/powerpoint/2010/main" val="2689056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400800"/>
          </a:xfrm>
        </p:spPr>
        <p:txBody>
          <a:bodyPr>
            <a:noAutofit/>
          </a:bodyPr>
          <a:lstStyle/>
          <a:p>
            <a:pPr marL="0" indent="0" algn="just">
              <a:buNone/>
            </a:pPr>
            <a:r>
              <a:rPr lang="en-US" sz="2300" b="1" dirty="0"/>
              <a:t>5) Device and Location Independence</a:t>
            </a:r>
          </a:p>
          <a:p>
            <a:pPr algn="just"/>
            <a:r>
              <a:rPr lang="en-US" sz="2300" dirty="0"/>
              <a:t>Cloud computing enables the users to access systems using a web browser regardless of their location or what device they use e.g. PC, mobile phone etc. </a:t>
            </a:r>
            <a:r>
              <a:rPr lang="en-US" sz="2300" b="1" dirty="0"/>
              <a:t>As infrastructure is off-site</a:t>
            </a:r>
            <a:r>
              <a:rPr lang="en-US" sz="2300" dirty="0"/>
              <a:t> (typically provided by a third-party) </a:t>
            </a:r>
            <a:r>
              <a:rPr lang="en-US" sz="2300" b="1" dirty="0"/>
              <a:t>and accessed via the Internet, users can connect from anywhere</a:t>
            </a:r>
            <a:r>
              <a:rPr lang="en-US" sz="2300" dirty="0"/>
              <a:t>.</a:t>
            </a:r>
          </a:p>
          <a:p>
            <a:pPr marL="0" indent="0" algn="just">
              <a:buNone/>
            </a:pPr>
            <a:r>
              <a:rPr lang="en-US" sz="2300" b="1" dirty="0"/>
              <a:t>6) Maintenance</a:t>
            </a:r>
          </a:p>
          <a:p>
            <a:pPr algn="just"/>
            <a:r>
              <a:rPr lang="en-US" sz="2300" dirty="0"/>
              <a:t>Maintenance of cloud computing applications is easier, since they </a:t>
            </a:r>
            <a:r>
              <a:rPr lang="en-US" sz="2300" b="1" dirty="0"/>
              <a:t>do not need to be installed on each user's computer and can be accessed from different places</a:t>
            </a:r>
            <a:r>
              <a:rPr lang="en-US" sz="2300" dirty="0"/>
              <a:t>. So, it reduces the cost also.</a:t>
            </a:r>
          </a:p>
          <a:p>
            <a:pPr marL="0" indent="0" algn="just">
              <a:buNone/>
            </a:pPr>
            <a:r>
              <a:rPr lang="en-US" sz="2300" b="1" dirty="0"/>
              <a:t>7) Low Cost</a:t>
            </a:r>
          </a:p>
          <a:p>
            <a:pPr algn="just"/>
            <a:r>
              <a:rPr lang="en-US" sz="2300" dirty="0"/>
              <a:t>By using cloud computing, the cost will be reduced because to take the services of cloud computing, </a:t>
            </a:r>
            <a:r>
              <a:rPr lang="en-US" sz="2300" b="1" dirty="0"/>
              <a:t>IT company need not to set its own infrastructure</a:t>
            </a:r>
            <a:r>
              <a:rPr lang="en-US" sz="2300" dirty="0"/>
              <a:t> and pay-as-per usage of resources.</a:t>
            </a:r>
          </a:p>
          <a:p>
            <a:pPr marL="0" indent="0" algn="just">
              <a:buNone/>
            </a:pPr>
            <a:r>
              <a:rPr lang="en-US" sz="2300" b="1" dirty="0"/>
              <a:t>8) Services in pay-per-use mode</a:t>
            </a:r>
          </a:p>
          <a:p>
            <a:pPr algn="just"/>
            <a:r>
              <a:rPr lang="en-US" sz="2300" dirty="0"/>
              <a:t>Application Programming Interfaces</a:t>
            </a:r>
            <a:r>
              <a:rPr lang="en-US" sz="2300" b="1" dirty="0"/>
              <a:t> (APIs) are provided to the users so that they can access services on the cloud</a:t>
            </a:r>
            <a:r>
              <a:rPr lang="en-US" sz="2300" dirty="0"/>
              <a:t> by using these APIs </a:t>
            </a:r>
            <a:r>
              <a:rPr lang="en-US" sz="2300" b="1" dirty="0"/>
              <a:t>and pay the charges as per the usage of services</a:t>
            </a:r>
            <a:r>
              <a:rPr lang="en-US" sz="2300" dirty="0"/>
              <a:t>.</a:t>
            </a:r>
          </a:p>
          <a:p>
            <a:pPr algn="just"/>
            <a:endParaRPr lang="en-US" sz="2300" dirty="0"/>
          </a:p>
        </p:txBody>
      </p:sp>
    </p:spTree>
    <p:extLst>
      <p:ext uri="{BB962C8B-B14F-4D97-AF65-F5344CB8AC3E}">
        <p14:creationId xmlns:p14="http://schemas.microsoft.com/office/powerpoint/2010/main" val="1392118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Cloud Computing</a:t>
            </a:r>
            <a:br>
              <a:rPr lang="en-US" dirty="0"/>
            </a:b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20000"/>
          </a:bodyPr>
          <a:lstStyle/>
          <a:p>
            <a:pPr marL="0" indent="0" algn="just">
              <a:buNone/>
            </a:pPr>
            <a:r>
              <a:rPr lang="en-US" b="1" dirty="0"/>
              <a:t>1) Require a constant Internet Connection</a:t>
            </a:r>
          </a:p>
          <a:p>
            <a:pPr algn="just"/>
            <a:r>
              <a:rPr lang="en-US" dirty="0"/>
              <a:t>Cloud computing is impossible without Internet connection. To access any applications and documents you need a constant Internet connection.</a:t>
            </a:r>
          </a:p>
          <a:p>
            <a:pPr marL="0" indent="0" algn="just">
              <a:buNone/>
            </a:pPr>
            <a:r>
              <a:rPr lang="en-US" b="1" dirty="0"/>
              <a:t>2) Require High Speed Internet connection</a:t>
            </a:r>
          </a:p>
          <a:p>
            <a:pPr algn="just"/>
            <a:r>
              <a:rPr lang="en-US" dirty="0"/>
              <a:t>Similarly, a low-speed Internet connection makes cloud computing painful at best and often impossible. Web based apps often require a lot of bandwidth to download, as need to download large documents.</a:t>
            </a:r>
          </a:p>
          <a:p>
            <a:pPr marL="0" indent="0" algn="just">
              <a:buNone/>
            </a:pPr>
            <a:r>
              <a:rPr lang="en-US" b="1" dirty="0"/>
              <a:t>3) Stored Data Might Not Be Secure</a:t>
            </a:r>
          </a:p>
          <a:p>
            <a:pPr algn="just"/>
            <a:r>
              <a:rPr lang="en-US" dirty="0"/>
              <a:t>With cloud computing, all your data is stored in the cloud. That's all well and good, but how secure is the cloud? Can't unauthorized users gain access to your confidential data?</a:t>
            </a:r>
          </a:p>
        </p:txBody>
      </p:sp>
    </p:spTree>
    <p:extLst>
      <p:ext uri="{BB962C8B-B14F-4D97-AF65-F5344CB8AC3E}">
        <p14:creationId xmlns:p14="http://schemas.microsoft.com/office/powerpoint/2010/main" val="545536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History of Cloud Computing</a:t>
            </a:r>
            <a:br>
              <a:rPr lang="en-US" dirty="0"/>
            </a:br>
            <a:endParaRPr lang="en-US" dirty="0"/>
          </a:p>
        </p:txBody>
      </p:sp>
      <p:sp>
        <p:nvSpPr>
          <p:cNvPr id="3" name="Content Placeholder 2"/>
          <p:cNvSpPr>
            <a:spLocks noGrp="1"/>
          </p:cNvSpPr>
          <p:nvPr>
            <p:ph idx="1"/>
          </p:nvPr>
        </p:nvSpPr>
        <p:spPr>
          <a:xfrm>
            <a:off x="152400" y="838200"/>
            <a:ext cx="8763000" cy="5486400"/>
          </a:xfrm>
        </p:spPr>
        <p:txBody>
          <a:bodyPr>
            <a:noAutofit/>
          </a:bodyPr>
          <a:lstStyle/>
          <a:p>
            <a:pPr algn="just"/>
            <a:r>
              <a:rPr lang="en-US" sz="2200" dirty="0"/>
              <a:t>Before emerging the cloud computing, there was Client/Server computing which is basically a centralized storage in which all the software applications, all the data and all the controls are resided on the server side.</a:t>
            </a:r>
          </a:p>
          <a:p>
            <a:pPr algn="just"/>
            <a:r>
              <a:rPr lang="en-US" sz="2200" dirty="0"/>
              <a:t>If a single user wants to access specific data or run a program, he/she need to connect to the server and then gain appropriate access, and then he/she can do his/her business.</a:t>
            </a:r>
          </a:p>
          <a:p>
            <a:pPr algn="just"/>
            <a:r>
              <a:rPr lang="en-US" sz="2200" dirty="0"/>
              <a:t>Then after, distributed computing came into picture, where all the computers are networked together and share their resources when needed.</a:t>
            </a:r>
          </a:p>
          <a:p>
            <a:pPr algn="just"/>
            <a:r>
              <a:rPr lang="en-US" sz="2200" dirty="0"/>
              <a:t>On the basis of above computing, there was emerged of cloud computing concepts that later implemented.</a:t>
            </a:r>
          </a:p>
          <a:p>
            <a:pPr algn="just"/>
            <a:r>
              <a:rPr lang="en-US" sz="2200" dirty="0"/>
              <a:t>At around in 1961, John </a:t>
            </a:r>
            <a:r>
              <a:rPr lang="en-US" sz="2200" dirty="0" err="1"/>
              <a:t>MacCharty</a:t>
            </a:r>
            <a:r>
              <a:rPr lang="en-US" sz="2200" dirty="0"/>
              <a:t> suggested in a speech at MIT that computing can be sold like a utility, just like a water or electricity. It was a brilliant idea, but like all brilliant ideas, it was ahead if its time, as for the next few decades, despite interest in the model, the technology simply was not ready for it.</a:t>
            </a:r>
          </a:p>
          <a:p>
            <a:pPr marL="0" indent="0" algn="just">
              <a:buNone/>
            </a:pPr>
            <a:r>
              <a:rPr lang="en-US" sz="2200" dirty="0"/>
              <a:t/>
            </a:r>
            <a:br>
              <a:rPr lang="en-US" sz="2200" dirty="0"/>
            </a:br>
            <a:endParaRPr lang="en-US" sz="2200" dirty="0"/>
          </a:p>
        </p:txBody>
      </p:sp>
    </p:spTree>
    <p:extLst>
      <p:ext uri="{BB962C8B-B14F-4D97-AF65-F5344CB8AC3E}">
        <p14:creationId xmlns:p14="http://schemas.microsoft.com/office/powerpoint/2010/main" val="2909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t>
            </a:r>
            <a:r>
              <a:rPr lang="en-US" dirty="0"/>
              <a:t>1999, VMware introduced virtualization to x86 </a:t>
            </a:r>
            <a:r>
              <a:rPr lang="en-US" dirty="0" smtClean="0"/>
              <a:t>systems</a:t>
            </a:r>
          </a:p>
          <a:p>
            <a:r>
              <a:rPr lang="en-US" dirty="0" smtClean="0"/>
              <a:t>By </a:t>
            </a:r>
            <a:r>
              <a:rPr lang="en-US" dirty="0"/>
              <a:t>2008, a significant percentage of companies had begun to virtualize a small portion of their not-business-critical applications, and they began carrying out Windows Server backup on their new virtual machines.</a:t>
            </a:r>
          </a:p>
        </p:txBody>
      </p:sp>
    </p:spTree>
    <p:extLst>
      <p:ext uri="{BB962C8B-B14F-4D97-AF65-F5344CB8AC3E}">
        <p14:creationId xmlns:p14="http://schemas.microsoft.com/office/powerpoint/2010/main" val="1082491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Autofit/>
          </a:bodyPr>
          <a:lstStyle/>
          <a:p>
            <a:pPr algn="just"/>
            <a:r>
              <a:rPr lang="en-US" sz="2400" dirty="0"/>
              <a:t>But of course time has passed and the technology caught that idea and after few years we mentioned that:</a:t>
            </a:r>
          </a:p>
          <a:p>
            <a:pPr algn="just"/>
            <a:r>
              <a:rPr lang="en-US" sz="2400" i="1" dirty="0"/>
              <a:t>In 1999, </a:t>
            </a:r>
            <a:r>
              <a:rPr lang="en-US" sz="2400" b="1" dirty="0"/>
              <a:t>Salesforce.com</a:t>
            </a:r>
            <a:r>
              <a:rPr lang="en-US" sz="2400" i="1" dirty="0"/>
              <a:t> started delivering of applications to users using a simple website</a:t>
            </a:r>
            <a:r>
              <a:rPr lang="en-US" sz="2400" dirty="0"/>
              <a:t>. The applications were delivered to enterprises over the Internet, and this way the dream of computing sold as utility were true.</a:t>
            </a:r>
          </a:p>
          <a:p>
            <a:pPr algn="just"/>
            <a:r>
              <a:rPr lang="en-US" sz="2400" i="1" dirty="0"/>
              <a:t>In 2002, </a:t>
            </a:r>
            <a:r>
              <a:rPr lang="en-US" sz="2400" b="1" dirty="0"/>
              <a:t>Amazon</a:t>
            </a:r>
            <a:r>
              <a:rPr lang="en-US" sz="2400" i="1" dirty="0"/>
              <a:t> started Amazon Web Services</a:t>
            </a:r>
            <a:r>
              <a:rPr lang="en-US" sz="2400" dirty="0"/>
              <a:t>, providing services like storage, computation and even human intelligence. However, only starting with the launch of the Elastic Compute Cloud in 2006 a truly commercial service open to everybody existed.</a:t>
            </a:r>
          </a:p>
          <a:p>
            <a:pPr algn="just"/>
            <a:r>
              <a:rPr lang="en-US" sz="2400" i="1" dirty="0"/>
              <a:t>In 2009, </a:t>
            </a:r>
            <a:r>
              <a:rPr lang="en-US" sz="2400" b="1" dirty="0"/>
              <a:t>Google Apps</a:t>
            </a:r>
            <a:r>
              <a:rPr lang="en-US" sz="2400" i="1" dirty="0"/>
              <a:t> also started to provide cloud computing enterprise applications.</a:t>
            </a:r>
            <a:endParaRPr lang="en-US" sz="2400" dirty="0"/>
          </a:p>
          <a:p>
            <a:pPr algn="just"/>
            <a:r>
              <a:rPr lang="en-US" sz="2400" dirty="0"/>
              <a:t>Of course, all the big players are present in the cloud computing evolution, some were earlier, some were later. </a:t>
            </a:r>
            <a:r>
              <a:rPr lang="en-US" sz="2400" i="1" dirty="0"/>
              <a:t>In 2009, </a:t>
            </a:r>
            <a:r>
              <a:rPr lang="en-US" sz="2400" b="1" dirty="0" smtClean="0"/>
              <a:t>Microsoft </a:t>
            </a:r>
            <a:r>
              <a:rPr lang="en-US" sz="2400" i="1" dirty="0" smtClean="0"/>
              <a:t>launched </a:t>
            </a:r>
            <a:r>
              <a:rPr lang="en-US" sz="2400" i="1" dirty="0"/>
              <a:t>Windows Azure</a:t>
            </a:r>
            <a:r>
              <a:rPr lang="en-US" sz="2400" dirty="0"/>
              <a:t>, and companies like Oracle and HP have all joined the game. This proves that today, cloud computing has become mainstream.</a:t>
            </a:r>
          </a:p>
          <a:p>
            <a:pPr marL="0" indent="0" algn="just">
              <a:buNone/>
            </a:pPr>
            <a:r>
              <a:rPr lang="en-US" sz="2400" dirty="0"/>
              <a:t/>
            </a:r>
            <a:br>
              <a:rPr lang="en-US" sz="2400" dirty="0"/>
            </a:br>
            <a:endParaRPr lang="en-US" sz="2400" dirty="0"/>
          </a:p>
        </p:txBody>
      </p:sp>
    </p:spTree>
    <p:extLst>
      <p:ext uri="{BB962C8B-B14F-4D97-AF65-F5344CB8AC3E}">
        <p14:creationId xmlns:p14="http://schemas.microsoft.com/office/powerpoint/2010/main" val="413547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How does cloud computing work</a:t>
            </a:r>
            <a:br>
              <a:rPr lang="en-US" dirty="0"/>
            </a:br>
            <a:r>
              <a:rPr lang="en-US" dirty="0"/>
              <a:t/>
            </a:r>
            <a:br>
              <a:rPr lang="en-US" dirty="0"/>
            </a:br>
            <a:endParaRPr lang="en-US" dirty="0"/>
          </a:p>
        </p:txBody>
      </p:sp>
      <p:sp>
        <p:nvSpPr>
          <p:cNvPr id="3" name="Content Placeholder 2"/>
          <p:cNvSpPr>
            <a:spLocks noGrp="1"/>
          </p:cNvSpPr>
          <p:nvPr>
            <p:ph idx="1"/>
          </p:nvPr>
        </p:nvSpPr>
        <p:spPr>
          <a:xfrm>
            <a:off x="228600" y="808037"/>
            <a:ext cx="8763000" cy="5897563"/>
          </a:xfrm>
        </p:spPr>
        <p:txBody>
          <a:bodyPr>
            <a:normAutofit fontScale="62500" lnSpcReduction="20000"/>
          </a:bodyPr>
          <a:lstStyle/>
          <a:p>
            <a:pPr algn="just"/>
            <a:r>
              <a:rPr lang="en-US" dirty="0"/>
              <a:t>Assume that you are an executive at a very big corporation. Your particular responsibilities include to make sure that all of your employees have the right hardware and software they need to do their jobs. To buy computers for everyone is not enough. You also have to purchase software as well as software licenses and then provide these </a:t>
            </a:r>
            <a:r>
              <a:rPr lang="en-US" dirty="0" smtClean="0"/>
              <a:t>software's </a:t>
            </a:r>
            <a:r>
              <a:rPr lang="en-US" dirty="0"/>
              <a:t>to your employees as they require. Whenever you hire a new employee, you need to buy more software or make sure your current software license allows another user. It is so stressful that you have to spend lots of money.</a:t>
            </a:r>
          </a:p>
          <a:p>
            <a:pPr algn="just"/>
            <a:r>
              <a:rPr lang="en-US" dirty="0"/>
              <a:t>But, there may be an alternative for executives like you. So, instead of installing a suite of software for each computer, you just need to load one application. That application will allow the employees to log-in into a Web-based service which hosts all the programs for the user that is required for his/her job. Remote servers owned by another company and that will run everything from e-mail to word processing to complex data analysis programs. It is called cloud computing, and it could change the entire computer industry.</a:t>
            </a:r>
          </a:p>
          <a:p>
            <a:pPr algn="just"/>
            <a:r>
              <a:rPr lang="en-US" dirty="0" smtClean="0"/>
              <a:t>In </a:t>
            </a:r>
            <a:r>
              <a:rPr lang="en-US" dirty="0"/>
              <a:t>a cloud computing system, there is a significant workload shift. Local computers have no longer to do all the heavy lifting when it comes to run applications. But cloud computing can handle that much heavy load easily and automatically. Hardware and software demands on the user's side decrease. The only thing the user's computer requires to be able to run is the cloud computing interface software of the system, which can be as simple as a Web browser and the cloud's network takes care of the rest.</a:t>
            </a:r>
            <a:endParaRPr lang="en-US" dirty="0"/>
          </a:p>
        </p:txBody>
      </p:sp>
    </p:spTree>
    <p:extLst>
      <p:ext uri="{BB962C8B-B14F-4D97-AF65-F5344CB8AC3E}">
        <p14:creationId xmlns:p14="http://schemas.microsoft.com/office/powerpoint/2010/main" val="254983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Types: 1. </a:t>
            </a:r>
            <a:r>
              <a:rPr lang="en-US" dirty="0"/>
              <a:t>Public Cloud</a:t>
            </a:r>
            <a:br>
              <a:rPr lang="en-US" dirty="0"/>
            </a:br>
            <a:r>
              <a:rPr lang="en-US" dirty="0"/>
              <a:t/>
            </a:r>
            <a:br>
              <a:rPr lang="en-US" dirty="0"/>
            </a:b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a:t>Public cloud allows the accessibility of systems and services easily to general public. </a:t>
            </a:r>
            <a:r>
              <a:rPr lang="en-US" dirty="0" err="1"/>
              <a:t>Eg</a:t>
            </a:r>
            <a:r>
              <a:rPr lang="en-US" dirty="0"/>
              <a:t>: Amazon, IBM, Microsoft, Google, Rackspace etc.</a:t>
            </a:r>
          </a:p>
          <a:p>
            <a:pPr marL="0" indent="0">
              <a:buNone/>
            </a:pPr>
            <a:r>
              <a:rPr lang="en-US" dirty="0"/>
              <a:t/>
            </a:r>
            <a:br>
              <a:rPr lang="en-US" dirty="0"/>
            </a:br>
            <a:endParaRPr lang="en-US" dirty="0"/>
          </a:p>
        </p:txBody>
      </p:sp>
      <p:pic>
        <p:nvPicPr>
          <p:cNvPr id="3074" name="Picture 2" descr="public clou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633923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21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Advantages </a:t>
            </a:r>
            <a:r>
              <a:rPr lang="en-US" dirty="0"/>
              <a:t>of Public Cloud Model</a:t>
            </a:r>
            <a:br>
              <a:rPr lang="en-US" dirty="0"/>
            </a:br>
            <a:r>
              <a:rPr lang="en-US" dirty="0"/>
              <a:t/>
            </a:r>
            <a:br>
              <a:rPr lang="en-US" dirty="0"/>
            </a:br>
            <a:endParaRPr lang="en-US" dirty="0"/>
          </a:p>
        </p:txBody>
      </p:sp>
      <p:sp>
        <p:nvSpPr>
          <p:cNvPr id="3" name="Content Placeholder 2"/>
          <p:cNvSpPr>
            <a:spLocks noGrp="1"/>
          </p:cNvSpPr>
          <p:nvPr>
            <p:ph idx="1"/>
          </p:nvPr>
        </p:nvSpPr>
        <p:spPr>
          <a:xfrm>
            <a:off x="0" y="990600"/>
            <a:ext cx="9144000" cy="5410200"/>
          </a:xfrm>
        </p:spPr>
        <p:txBody>
          <a:bodyPr>
            <a:noAutofit/>
          </a:bodyPr>
          <a:lstStyle/>
          <a:p>
            <a:pPr marL="0" indent="0" algn="just">
              <a:buNone/>
            </a:pPr>
            <a:r>
              <a:rPr lang="en-US" sz="2200" b="1" dirty="0"/>
              <a:t>1) Low Cost</a:t>
            </a:r>
          </a:p>
          <a:p>
            <a:pPr algn="just"/>
            <a:r>
              <a:rPr lang="en-US" sz="2200" dirty="0"/>
              <a:t>Public cloud is having low cost as compared to private or hybrid cloud, because it shares same resources with large number of consumer.</a:t>
            </a:r>
          </a:p>
          <a:p>
            <a:pPr marL="0" indent="0" algn="just">
              <a:buNone/>
            </a:pPr>
            <a:r>
              <a:rPr lang="en-US" sz="2200" b="1" dirty="0"/>
              <a:t>2) Reliable</a:t>
            </a:r>
          </a:p>
          <a:p>
            <a:pPr algn="just"/>
            <a:r>
              <a:rPr lang="en-US" sz="2200" dirty="0"/>
              <a:t>Public cloud provides large number of resources from different locations, if any of the resource fail, public cloud can employ another one.</a:t>
            </a:r>
          </a:p>
          <a:p>
            <a:pPr marL="0" indent="0" algn="just">
              <a:buNone/>
            </a:pPr>
            <a:r>
              <a:rPr lang="en-US" sz="2200" b="1" dirty="0"/>
              <a:t>3) Flexible</a:t>
            </a:r>
          </a:p>
          <a:p>
            <a:pPr algn="just"/>
            <a:r>
              <a:rPr lang="en-US" sz="2200" dirty="0"/>
              <a:t>It is very easy to integrate public cloud with private cloud and hence it gives flexible approach to consumers.</a:t>
            </a:r>
          </a:p>
          <a:p>
            <a:pPr marL="0" indent="0" algn="just">
              <a:buNone/>
            </a:pPr>
            <a:r>
              <a:rPr lang="en-US" sz="2200" b="1" dirty="0"/>
              <a:t>4) Location Independent</a:t>
            </a:r>
          </a:p>
          <a:p>
            <a:pPr algn="just"/>
            <a:r>
              <a:rPr lang="en-US" sz="2200" dirty="0"/>
              <a:t>It ensures the independency of location, because public cloud services are delivered through Internet.</a:t>
            </a:r>
          </a:p>
          <a:p>
            <a:pPr marL="0" indent="0" algn="just">
              <a:buNone/>
            </a:pPr>
            <a:r>
              <a:rPr lang="en-US" sz="2200" b="1" dirty="0"/>
              <a:t>5) High Scalability</a:t>
            </a:r>
          </a:p>
          <a:p>
            <a:pPr algn="just"/>
            <a:r>
              <a:rPr lang="en-US" sz="2200" dirty="0"/>
              <a:t>Cloud resources are available as per the demand from the pool of resources that means they can be scaled up or down according to the requirement.</a:t>
            </a:r>
          </a:p>
          <a:p>
            <a:pPr marL="0" indent="0" algn="just">
              <a:buNone/>
            </a:pPr>
            <a:r>
              <a:rPr lang="en-US" sz="2200" dirty="0"/>
              <a:t/>
            </a:r>
            <a:br>
              <a:rPr lang="en-US" sz="2200" dirty="0"/>
            </a:br>
            <a:endParaRPr lang="en-US" sz="2200" dirty="0"/>
          </a:p>
        </p:txBody>
      </p:sp>
    </p:spTree>
    <p:extLst>
      <p:ext uri="{BB962C8B-B14F-4D97-AF65-F5344CB8AC3E}">
        <p14:creationId xmlns:p14="http://schemas.microsoft.com/office/powerpoint/2010/main" val="3929290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a:t>Disadvantages of Public Cloud Model</a:t>
            </a:r>
            <a:br>
              <a:rPr lang="en-US" dirty="0"/>
            </a:br>
            <a:r>
              <a:rPr lang="en-US" dirty="0"/>
              <a:t/>
            </a:r>
            <a:br>
              <a:rPr lang="en-US" dirty="0"/>
            </a:b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b="1" dirty="0"/>
              <a:t>1) Low security</a:t>
            </a:r>
          </a:p>
          <a:p>
            <a:r>
              <a:rPr lang="en-US" dirty="0"/>
              <a:t>In public cloud model, data is present off-site and resources are shared publicly. Hence it does not ensure the high level security.</a:t>
            </a:r>
          </a:p>
          <a:p>
            <a:pPr marL="0" indent="0">
              <a:buNone/>
            </a:pPr>
            <a:r>
              <a:rPr lang="en-US" b="1" dirty="0"/>
              <a:t>2) Less customizable</a:t>
            </a:r>
          </a:p>
          <a:p>
            <a:r>
              <a:rPr lang="en-US" dirty="0"/>
              <a:t>It is less customizable than private cloud.</a:t>
            </a:r>
          </a:p>
          <a:p>
            <a:pPr marL="0" indent="0">
              <a:buNone/>
            </a:pPr>
            <a:r>
              <a:rPr lang="en-US" dirty="0"/>
              <a:t/>
            </a:r>
            <a:br>
              <a:rPr lang="en-US" dirty="0"/>
            </a:br>
            <a:endParaRPr lang="en-US" dirty="0"/>
          </a:p>
        </p:txBody>
      </p:sp>
    </p:spTree>
    <p:extLst>
      <p:ext uri="{BB962C8B-B14F-4D97-AF65-F5344CB8AC3E}">
        <p14:creationId xmlns:p14="http://schemas.microsoft.com/office/powerpoint/2010/main" val="79158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Private Cloud</a:t>
            </a:r>
            <a:br>
              <a:rPr lang="en-US" dirty="0"/>
            </a:br>
            <a:r>
              <a:rPr lang="en-US" dirty="0"/>
              <a:t/>
            </a:r>
            <a:br>
              <a:rPr lang="en-US" dirty="0"/>
            </a:br>
            <a:endParaRPr lang="en-US" dirty="0"/>
          </a:p>
        </p:txBody>
      </p:sp>
      <p:sp>
        <p:nvSpPr>
          <p:cNvPr id="3" name="Content Placeholder 2"/>
          <p:cNvSpPr>
            <a:spLocks noGrp="1"/>
          </p:cNvSpPr>
          <p:nvPr>
            <p:ph idx="1"/>
          </p:nvPr>
        </p:nvSpPr>
        <p:spPr>
          <a:xfrm>
            <a:off x="457200" y="762000"/>
            <a:ext cx="8229600" cy="4525963"/>
          </a:xfrm>
        </p:spPr>
        <p:txBody>
          <a:bodyPr>
            <a:normAutofit/>
          </a:bodyPr>
          <a:lstStyle/>
          <a:p>
            <a:r>
              <a:rPr lang="en-US" sz="2800" dirty="0"/>
              <a:t>The Private cloud allows the accessibility of systems and services within the organization. Private cloud is operated only within a particular organization. But it will be managed internally or by third party.</a:t>
            </a:r>
            <a:endParaRPr lang="en-US" sz="2800" dirty="0"/>
          </a:p>
        </p:txBody>
      </p:sp>
      <p:pic>
        <p:nvPicPr>
          <p:cNvPr id="4098" name="Picture 2" descr="public clou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78116"/>
            <a:ext cx="6017395" cy="412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09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6309"/>
            <a:ext cx="9067800" cy="6629400"/>
          </a:xfrm>
        </p:spPr>
        <p:txBody>
          <a:bodyPr>
            <a:normAutofit fontScale="70000" lnSpcReduction="20000"/>
          </a:bodyPr>
          <a:lstStyle/>
          <a:p>
            <a:pPr marL="0" indent="0">
              <a:buNone/>
            </a:pPr>
            <a:r>
              <a:rPr lang="en-US" b="1" u="sng" dirty="0"/>
              <a:t>Advantages of Private Cloud Model</a:t>
            </a:r>
          </a:p>
          <a:p>
            <a:pPr marL="0" indent="0">
              <a:buNone/>
            </a:pPr>
            <a:r>
              <a:rPr lang="en-US" b="1" dirty="0"/>
              <a:t>1) High security and privacy</a:t>
            </a:r>
          </a:p>
          <a:p>
            <a:r>
              <a:rPr lang="en-US" dirty="0"/>
              <a:t>Private cloud resources are shared from distinct pool of resources and hence highly secured.</a:t>
            </a:r>
          </a:p>
          <a:p>
            <a:pPr marL="0" indent="0">
              <a:buNone/>
            </a:pPr>
            <a:r>
              <a:rPr lang="en-US" b="1" dirty="0"/>
              <a:t>2) More Control</a:t>
            </a:r>
          </a:p>
          <a:p>
            <a:r>
              <a:rPr lang="en-US" dirty="0"/>
              <a:t>Private clouds have more control on its resources and hardware than public cloud because it is accessed only within the boundary of an organization.</a:t>
            </a:r>
          </a:p>
          <a:p>
            <a:endParaRPr lang="en-US" dirty="0" smtClean="0"/>
          </a:p>
          <a:p>
            <a:pPr marL="0" indent="0">
              <a:buNone/>
            </a:pPr>
            <a:r>
              <a:rPr lang="en-US" b="1" u="sng" dirty="0" smtClean="0"/>
              <a:t>Disadvantages </a:t>
            </a:r>
            <a:r>
              <a:rPr lang="en-US" b="1" u="sng" dirty="0"/>
              <a:t>of Private Cloud Model</a:t>
            </a:r>
          </a:p>
          <a:p>
            <a:pPr marL="0" indent="0">
              <a:buNone/>
            </a:pPr>
            <a:r>
              <a:rPr lang="en-US" b="1" dirty="0"/>
              <a:t>1) Restriction</a:t>
            </a:r>
          </a:p>
          <a:p>
            <a:r>
              <a:rPr lang="en-US" dirty="0"/>
              <a:t>Private cloud is only accessible locally and it is very difficult to deploy globally.</a:t>
            </a:r>
          </a:p>
          <a:p>
            <a:pPr marL="0" indent="0">
              <a:buNone/>
            </a:pPr>
            <a:r>
              <a:rPr lang="en-US" b="1" dirty="0"/>
              <a:t>2) More Cost</a:t>
            </a:r>
          </a:p>
          <a:p>
            <a:r>
              <a:rPr lang="en-US" dirty="0"/>
              <a:t>cloud is having more cost than public clouds.</a:t>
            </a:r>
          </a:p>
          <a:p>
            <a:pPr marL="0" indent="0">
              <a:buNone/>
            </a:pPr>
            <a:r>
              <a:rPr lang="en-US" b="1" dirty="0"/>
              <a:t>3) Inflexible price</a:t>
            </a:r>
          </a:p>
          <a:p>
            <a:r>
              <a:rPr lang="en-US" dirty="0"/>
              <a:t>In order to fulfill demands, purchasing new hardware is very costly.</a:t>
            </a:r>
          </a:p>
          <a:p>
            <a:pPr marL="0" indent="0">
              <a:buNone/>
            </a:pPr>
            <a:r>
              <a:rPr lang="en-US" b="1" dirty="0"/>
              <a:t>4) Less Scalability</a:t>
            </a:r>
          </a:p>
          <a:p>
            <a:r>
              <a:rPr lang="en-US" dirty="0"/>
              <a:t>Private clouds are scaled only within capacity of internal hosted resources.</a:t>
            </a:r>
          </a:p>
          <a:p>
            <a:pPr marL="0" indent="0">
              <a:buNone/>
            </a:pPr>
            <a:r>
              <a:rPr lang="en-US" dirty="0"/>
              <a:t/>
            </a:r>
            <a:br>
              <a:rPr lang="en-US" dirty="0"/>
            </a:br>
            <a:endParaRPr lang="en-US" dirty="0"/>
          </a:p>
        </p:txBody>
      </p:sp>
    </p:spTree>
    <p:extLst>
      <p:ext uri="{BB962C8B-B14F-4D97-AF65-F5344CB8AC3E}">
        <p14:creationId xmlns:p14="http://schemas.microsoft.com/office/powerpoint/2010/main" val="883818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dirty="0" smtClean="0"/>
              <a:t>Hybrid </a:t>
            </a:r>
            <a:r>
              <a:rPr lang="en-US" dirty="0"/>
              <a:t>Cloud</a:t>
            </a:r>
            <a:br>
              <a:rPr lang="en-US" dirty="0"/>
            </a:br>
            <a:r>
              <a:rPr lang="en-US" dirty="0"/>
              <a:t/>
            </a:r>
            <a:br>
              <a:rPr lang="en-US" dirty="0"/>
            </a:br>
            <a:endParaRPr lang="en-US" dirty="0"/>
          </a:p>
        </p:txBody>
      </p:sp>
      <p:sp>
        <p:nvSpPr>
          <p:cNvPr id="3" name="Content Placeholder 2"/>
          <p:cNvSpPr>
            <a:spLocks noGrp="1"/>
          </p:cNvSpPr>
          <p:nvPr>
            <p:ph idx="1"/>
          </p:nvPr>
        </p:nvSpPr>
        <p:spPr>
          <a:xfrm>
            <a:off x="381000" y="762000"/>
            <a:ext cx="8229600" cy="4525963"/>
          </a:xfrm>
        </p:spPr>
        <p:txBody>
          <a:bodyPr/>
          <a:lstStyle/>
          <a:p>
            <a:r>
              <a:rPr lang="en-US" sz="2800" dirty="0" smtClean="0"/>
              <a:t>The </a:t>
            </a:r>
            <a:r>
              <a:rPr lang="en-US" sz="2800" dirty="0"/>
              <a:t>Hybrid cloud is the mixture of public and private cloud. Non-critical activities are performed by public cloud while critical activities are performed by private cloud.</a:t>
            </a:r>
            <a:endParaRPr lang="en-US" sz="2800" dirty="0"/>
          </a:p>
        </p:txBody>
      </p:sp>
      <p:pic>
        <p:nvPicPr>
          <p:cNvPr id="6146" name="Picture 2" descr="hybrid clou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454" y="2590800"/>
            <a:ext cx="649308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74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77500" lnSpcReduction="20000"/>
          </a:bodyPr>
          <a:lstStyle/>
          <a:p>
            <a:pPr marL="0" indent="0">
              <a:buNone/>
            </a:pPr>
            <a:r>
              <a:rPr lang="en-US" b="1" u="sng" dirty="0"/>
              <a:t>Advantages of Hybrid Cloud Model</a:t>
            </a:r>
          </a:p>
          <a:p>
            <a:pPr marL="0" indent="0">
              <a:buNone/>
            </a:pPr>
            <a:r>
              <a:rPr lang="en-US" b="1" dirty="0"/>
              <a:t>1) Scalable</a:t>
            </a:r>
          </a:p>
          <a:p>
            <a:r>
              <a:rPr lang="en-US" dirty="0"/>
              <a:t>It provides both the features of public and private cloud scalability.</a:t>
            </a:r>
          </a:p>
          <a:p>
            <a:pPr marL="0" indent="0">
              <a:buNone/>
            </a:pPr>
            <a:r>
              <a:rPr lang="en-US" b="1" dirty="0"/>
              <a:t>2) Flexible and secure</a:t>
            </a:r>
          </a:p>
          <a:p>
            <a:r>
              <a:rPr lang="en-US" dirty="0"/>
              <a:t>It provides secure resources because of private cloud and scalable resources because of public cloud.</a:t>
            </a:r>
          </a:p>
          <a:p>
            <a:pPr marL="0" indent="0">
              <a:buNone/>
            </a:pPr>
            <a:r>
              <a:rPr lang="en-US" b="1" dirty="0"/>
              <a:t>3) Cost effective</a:t>
            </a:r>
          </a:p>
          <a:p>
            <a:r>
              <a:rPr lang="en-US" dirty="0"/>
              <a:t>It is having less cost as compared to private cloud.</a:t>
            </a:r>
          </a:p>
          <a:p>
            <a:endParaRPr lang="en-US" dirty="0" smtClean="0"/>
          </a:p>
          <a:p>
            <a:pPr marL="0" indent="0">
              <a:buNone/>
            </a:pPr>
            <a:r>
              <a:rPr lang="en-US" b="1" u="sng" dirty="0" smtClean="0"/>
              <a:t>Disadvantages </a:t>
            </a:r>
            <a:r>
              <a:rPr lang="en-US" b="1" u="sng" dirty="0"/>
              <a:t>of Hybrid Cloud Model</a:t>
            </a:r>
          </a:p>
          <a:p>
            <a:pPr marL="0" indent="0">
              <a:buNone/>
            </a:pPr>
            <a:r>
              <a:rPr lang="en-US" b="1" dirty="0"/>
              <a:t>1) Networking issues</a:t>
            </a:r>
          </a:p>
          <a:p>
            <a:r>
              <a:rPr lang="en-US" dirty="0"/>
              <a:t>Networking becomes complex because of private and public cloud.</a:t>
            </a:r>
          </a:p>
          <a:p>
            <a:pPr marL="0" indent="0">
              <a:buNone/>
            </a:pPr>
            <a:r>
              <a:rPr lang="en-US" b="1" dirty="0"/>
              <a:t>2) Security Compliance</a:t>
            </a:r>
          </a:p>
          <a:p>
            <a:r>
              <a:rPr lang="en-US" dirty="0"/>
              <a:t>It is necessary to ensure that cloud services are compliant with the security policies of an organization.</a:t>
            </a:r>
          </a:p>
          <a:p>
            <a:endParaRPr lang="en-US" dirty="0"/>
          </a:p>
        </p:txBody>
      </p:sp>
    </p:spTree>
    <p:extLst>
      <p:ext uri="{BB962C8B-B14F-4D97-AF65-F5344CB8AC3E}">
        <p14:creationId xmlns:p14="http://schemas.microsoft.com/office/powerpoint/2010/main" val="3841392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smtClean="0"/>
              <a:t/>
            </a:r>
            <a:br>
              <a:rPr lang="en-US" sz="2800" dirty="0" smtClean="0"/>
            </a:br>
            <a:r>
              <a:rPr lang="en-US" sz="2800" dirty="0" smtClean="0"/>
              <a:t>Software </a:t>
            </a:r>
            <a:r>
              <a:rPr lang="en-US" sz="2800" dirty="0"/>
              <a:t>as a Service | </a:t>
            </a:r>
            <a:r>
              <a:rPr lang="en-US" sz="2800" dirty="0" err="1"/>
              <a:t>SaaS</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52400" y="838200"/>
            <a:ext cx="8839200" cy="5791200"/>
          </a:xfrm>
        </p:spPr>
        <p:txBody>
          <a:bodyPr>
            <a:noAutofit/>
          </a:bodyPr>
          <a:lstStyle/>
          <a:p>
            <a:pPr algn="just"/>
            <a:r>
              <a:rPr lang="en-US" sz="2000" dirty="0" err="1"/>
              <a:t>SaaS</a:t>
            </a:r>
            <a:r>
              <a:rPr lang="en-US" sz="2000" dirty="0"/>
              <a:t> is a software distribution model in which applications are hosted by a cloud service provider and made available to customers over internet. </a:t>
            </a:r>
            <a:r>
              <a:rPr lang="en-US" sz="2000" dirty="0" err="1"/>
              <a:t>SaaS</a:t>
            </a:r>
            <a:r>
              <a:rPr lang="en-US" sz="2000" dirty="0"/>
              <a:t> is also known as </a:t>
            </a:r>
            <a:r>
              <a:rPr lang="en-US" sz="2000" b="1" dirty="0"/>
              <a:t>"On-Demand Software</a:t>
            </a:r>
            <a:r>
              <a:rPr lang="en-US" sz="2000" b="1" dirty="0" smtClean="0"/>
              <a:t>"</a:t>
            </a:r>
            <a:r>
              <a:rPr lang="en-US" sz="2000" dirty="0" smtClean="0"/>
              <a:t>. In </a:t>
            </a:r>
            <a:r>
              <a:rPr lang="en-US" sz="2000" dirty="0" err="1"/>
              <a:t>SaaS</a:t>
            </a:r>
            <a:r>
              <a:rPr lang="en-US" sz="2000" dirty="0"/>
              <a:t>, software and associated data are centrally hosted on the cloud server. </a:t>
            </a:r>
            <a:r>
              <a:rPr lang="en-US" sz="2000" dirty="0" err="1"/>
              <a:t>SaaS</a:t>
            </a:r>
            <a:r>
              <a:rPr lang="en-US" sz="2000" dirty="0"/>
              <a:t> is accessed by users using a thin client via a web browser</a:t>
            </a:r>
            <a:r>
              <a:rPr lang="en-US" sz="2000" dirty="0" smtClean="0"/>
              <a:t>.</a:t>
            </a:r>
          </a:p>
          <a:p>
            <a:pPr algn="just"/>
            <a:endParaRPr lang="en-US" sz="2000" dirty="0"/>
          </a:p>
          <a:p>
            <a:pPr marL="0" indent="0" algn="just">
              <a:buNone/>
            </a:pPr>
            <a:r>
              <a:rPr lang="en-US" sz="2000" b="1" u="sng" dirty="0" smtClean="0"/>
              <a:t>Advantages </a:t>
            </a:r>
            <a:r>
              <a:rPr lang="en-US" sz="2000" b="1" u="sng" dirty="0"/>
              <a:t>of </a:t>
            </a:r>
            <a:r>
              <a:rPr lang="en-US" sz="2000" b="1" u="sng" dirty="0" err="1"/>
              <a:t>SaaS</a:t>
            </a:r>
            <a:r>
              <a:rPr lang="en-US" sz="2000" b="1" u="sng" dirty="0"/>
              <a:t> cloud computing </a:t>
            </a:r>
            <a:r>
              <a:rPr lang="en-US" sz="2000" b="1" u="sng" dirty="0" smtClean="0"/>
              <a:t>layer</a:t>
            </a:r>
            <a:endParaRPr lang="en-US" sz="2000" b="1" u="sng" dirty="0"/>
          </a:p>
          <a:p>
            <a:pPr marL="0" indent="0" algn="just">
              <a:buNone/>
            </a:pPr>
            <a:r>
              <a:rPr lang="en-US" sz="2000" b="1" dirty="0"/>
              <a:t>1) </a:t>
            </a:r>
            <a:r>
              <a:rPr lang="en-US" sz="2000" b="1" dirty="0" err="1"/>
              <a:t>SaaS</a:t>
            </a:r>
            <a:r>
              <a:rPr lang="en-US" sz="2000" b="1" dirty="0"/>
              <a:t> is easy to buy</a:t>
            </a:r>
          </a:p>
          <a:p>
            <a:pPr algn="just"/>
            <a:r>
              <a:rPr lang="en-US" sz="2000" dirty="0" err="1"/>
              <a:t>SaaS</a:t>
            </a:r>
            <a:r>
              <a:rPr lang="en-US" sz="2000" dirty="0"/>
              <a:t> pricing is based on a monthly fee or annual fee, </a:t>
            </a:r>
            <a:r>
              <a:rPr lang="en-US" sz="2000" dirty="0" err="1"/>
              <a:t>SaaS</a:t>
            </a:r>
            <a:r>
              <a:rPr lang="en-US" sz="2000" dirty="0"/>
              <a:t> allows organizations to access business functionality at a low cost which is less than licensed applications.</a:t>
            </a:r>
          </a:p>
          <a:p>
            <a:pPr algn="just"/>
            <a:r>
              <a:rPr lang="en-US" sz="2000" dirty="0"/>
              <a:t>Unlike traditional software which is sold as a licensed based with an up-front cost (and often an optional ongoing support fee), </a:t>
            </a:r>
            <a:r>
              <a:rPr lang="en-US" sz="2000" dirty="0" err="1"/>
              <a:t>SaaS</a:t>
            </a:r>
            <a:r>
              <a:rPr lang="en-US" sz="2000" dirty="0"/>
              <a:t> providers generally pricing the applications using a subscription fee, most commonly a monthly or annually fee.</a:t>
            </a:r>
          </a:p>
          <a:p>
            <a:pPr marL="0" indent="0" algn="just">
              <a:buNone/>
            </a:pPr>
            <a:r>
              <a:rPr lang="en-US" sz="2000" b="1" dirty="0"/>
              <a:t>2) Less hardware required for </a:t>
            </a:r>
            <a:r>
              <a:rPr lang="en-US" sz="2000" b="1" dirty="0" err="1"/>
              <a:t>SaaS</a:t>
            </a:r>
            <a:endParaRPr lang="en-US" sz="2000" b="1" dirty="0"/>
          </a:p>
          <a:p>
            <a:pPr algn="just"/>
            <a:r>
              <a:rPr lang="en-US" sz="2000" dirty="0"/>
              <a:t>The software is hosted remotely, so organizations don't need to invest in additional hardware</a:t>
            </a:r>
            <a:r>
              <a:rPr lang="en-US" sz="2000" dirty="0" smtClean="0"/>
              <a:t>.</a:t>
            </a:r>
            <a:endParaRPr lang="en-US" sz="2000" dirty="0"/>
          </a:p>
        </p:txBody>
      </p:sp>
    </p:spTree>
    <p:extLst>
      <p:ext uri="{BB962C8B-B14F-4D97-AF65-F5344CB8AC3E}">
        <p14:creationId xmlns:p14="http://schemas.microsoft.com/office/powerpoint/2010/main" val="201868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of Virtualization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Build your virtual </a:t>
            </a:r>
            <a:r>
              <a:rPr lang="en-US" b="1" dirty="0" smtClean="0"/>
              <a:t>environment</a:t>
            </a:r>
          </a:p>
          <a:p>
            <a:r>
              <a:rPr lang="en-US" b="1" dirty="0"/>
              <a:t>Configure your virtual </a:t>
            </a:r>
            <a:r>
              <a:rPr lang="en-US" b="1" dirty="0" smtClean="0"/>
              <a:t>environment</a:t>
            </a:r>
          </a:p>
          <a:p>
            <a:r>
              <a:rPr lang="en-US" b="1" dirty="0"/>
              <a:t>Secure your virtual </a:t>
            </a:r>
            <a:r>
              <a:rPr lang="en-US" b="1" dirty="0" smtClean="0"/>
              <a:t>environment</a:t>
            </a:r>
            <a:endParaRPr lang="en-US" dirty="0" smtClean="0"/>
          </a:p>
          <a:p>
            <a:r>
              <a:rPr lang="en-US" b="1" dirty="0"/>
              <a:t>Populate your virtual </a:t>
            </a:r>
            <a:r>
              <a:rPr lang="en-US" b="1" dirty="0" smtClean="0"/>
              <a:t>environment</a:t>
            </a:r>
          </a:p>
          <a:p>
            <a:r>
              <a:rPr lang="en-US" b="1" dirty="0"/>
              <a:t>Monitor your virtual </a:t>
            </a:r>
            <a:r>
              <a:rPr lang="en-US" b="1" dirty="0" smtClean="0"/>
              <a:t>environment</a:t>
            </a:r>
          </a:p>
          <a:p>
            <a:r>
              <a:rPr lang="en-US" b="1" dirty="0"/>
              <a:t>Maintain your virtual </a:t>
            </a:r>
            <a:r>
              <a:rPr lang="en-US" b="1" dirty="0" smtClean="0"/>
              <a:t>environment</a:t>
            </a:r>
          </a:p>
          <a:p>
            <a:r>
              <a:rPr lang="en-US" b="1" dirty="0"/>
              <a:t>Back up your virtual </a:t>
            </a:r>
            <a:r>
              <a:rPr lang="en-US" b="1" dirty="0" smtClean="0"/>
              <a:t>environment</a:t>
            </a:r>
          </a:p>
          <a:p>
            <a:r>
              <a:rPr lang="en-US" b="1" dirty="0"/>
              <a:t>Troubleshoot your virtual </a:t>
            </a:r>
            <a:r>
              <a:rPr lang="en-US" b="1" dirty="0" smtClean="0"/>
              <a:t>environment</a:t>
            </a:r>
          </a:p>
          <a:p>
            <a:r>
              <a:rPr lang="en-US" b="1" dirty="0"/>
              <a:t>Educate and document</a:t>
            </a:r>
            <a:endParaRPr lang="en-US" dirty="0"/>
          </a:p>
        </p:txBody>
      </p:sp>
    </p:spTree>
    <p:extLst>
      <p:ext uri="{BB962C8B-B14F-4D97-AF65-F5344CB8AC3E}">
        <p14:creationId xmlns:p14="http://schemas.microsoft.com/office/powerpoint/2010/main" val="3557989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858000"/>
          </a:xfrm>
        </p:spPr>
        <p:txBody>
          <a:bodyPr>
            <a:normAutofit fontScale="55000" lnSpcReduction="20000"/>
          </a:bodyPr>
          <a:lstStyle/>
          <a:p>
            <a:pPr marL="0" indent="0" algn="just">
              <a:buNone/>
            </a:pPr>
            <a:r>
              <a:rPr lang="en-US" b="1" dirty="0"/>
              <a:t>3) Low Maintenance required for </a:t>
            </a:r>
            <a:r>
              <a:rPr lang="en-US" b="1" dirty="0" err="1"/>
              <a:t>SaaS</a:t>
            </a:r>
            <a:endParaRPr lang="en-US" b="1" dirty="0"/>
          </a:p>
          <a:p>
            <a:pPr algn="just"/>
            <a:r>
              <a:rPr lang="en-US" dirty="0"/>
              <a:t>Software as a service removes the necessity of installation, set-up, and often daily </a:t>
            </a:r>
            <a:r>
              <a:rPr lang="en-US" dirty="0" err="1"/>
              <a:t>unkeep</a:t>
            </a:r>
            <a:r>
              <a:rPr lang="en-US" dirty="0"/>
              <a:t> and maintenance for organizations. Initial set-up cost for </a:t>
            </a:r>
            <a:r>
              <a:rPr lang="en-US" dirty="0" err="1"/>
              <a:t>SaaS</a:t>
            </a:r>
            <a:r>
              <a:rPr lang="en-US" dirty="0"/>
              <a:t> is typically less than the enterprise software. </a:t>
            </a:r>
            <a:r>
              <a:rPr lang="en-US" dirty="0" err="1"/>
              <a:t>SaaS</a:t>
            </a:r>
            <a:r>
              <a:rPr lang="en-US" dirty="0"/>
              <a:t> vendors actually pricing their applications based on some usage parameters, such as number of users using the application. So </a:t>
            </a:r>
            <a:r>
              <a:rPr lang="en-US" dirty="0" err="1"/>
              <a:t>SaaS</a:t>
            </a:r>
            <a:r>
              <a:rPr lang="en-US" dirty="0"/>
              <a:t> does easy to monitor and automatic updates.</a:t>
            </a:r>
          </a:p>
          <a:p>
            <a:pPr marL="0" indent="0" algn="just">
              <a:buNone/>
            </a:pPr>
            <a:r>
              <a:rPr lang="en-US" b="1" dirty="0"/>
              <a:t>4) No special software or hardware versions required</a:t>
            </a:r>
          </a:p>
          <a:p>
            <a:pPr algn="just"/>
            <a:r>
              <a:rPr lang="en-US" dirty="0"/>
              <a:t>All users will have the same version of software and typically access it through the web browser. </a:t>
            </a:r>
            <a:r>
              <a:rPr lang="en-US" dirty="0" err="1"/>
              <a:t>SaaS</a:t>
            </a:r>
            <a:r>
              <a:rPr lang="en-US" dirty="0"/>
              <a:t> reduces IT support costs by outsourcing hardware and software maintenance and support to the </a:t>
            </a:r>
            <a:r>
              <a:rPr lang="en-US" dirty="0" err="1"/>
              <a:t>IaaS</a:t>
            </a:r>
            <a:r>
              <a:rPr lang="en-US" dirty="0"/>
              <a:t> provider.</a:t>
            </a:r>
          </a:p>
          <a:p>
            <a:pPr marL="0" indent="0" algn="just">
              <a:buNone/>
            </a:pPr>
            <a:endParaRPr lang="en-US" dirty="0" smtClean="0"/>
          </a:p>
          <a:p>
            <a:pPr marL="0" indent="0" algn="just">
              <a:buNone/>
            </a:pPr>
            <a:r>
              <a:rPr lang="en-US" b="1" u="sng" dirty="0" smtClean="0"/>
              <a:t>Disadvantages </a:t>
            </a:r>
            <a:r>
              <a:rPr lang="en-US" b="1" u="sng" dirty="0"/>
              <a:t>of </a:t>
            </a:r>
            <a:r>
              <a:rPr lang="en-US" b="1" u="sng" dirty="0" err="1"/>
              <a:t>SaaS</a:t>
            </a:r>
            <a:r>
              <a:rPr lang="en-US" b="1" u="sng" dirty="0"/>
              <a:t> cloud computing layer</a:t>
            </a:r>
          </a:p>
          <a:p>
            <a:pPr marL="0" indent="0" algn="just">
              <a:buNone/>
            </a:pPr>
            <a:r>
              <a:rPr lang="en-US" b="1" dirty="0"/>
              <a:t>1) </a:t>
            </a:r>
            <a:r>
              <a:rPr lang="en-US" b="1" dirty="0" smtClean="0"/>
              <a:t>Security</a:t>
            </a:r>
            <a:endParaRPr lang="en-US" b="1" dirty="0"/>
          </a:p>
          <a:p>
            <a:pPr algn="just"/>
            <a:r>
              <a:rPr lang="en-US" dirty="0"/>
              <a:t>Actually data is stored in cloud, so security may be an issue for some users. However, cloud computing is not more secure than in-house deployment. Learn more cloud security.</a:t>
            </a:r>
          </a:p>
          <a:p>
            <a:pPr marL="0" indent="0" algn="just">
              <a:buNone/>
            </a:pPr>
            <a:r>
              <a:rPr lang="en-US" b="1" dirty="0" smtClean="0"/>
              <a:t>2) </a:t>
            </a:r>
            <a:r>
              <a:rPr lang="en-US" b="1" dirty="0"/>
              <a:t>Latency issue</a:t>
            </a:r>
          </a:p>
          <a:p>
            <a:pPr algn="just"/>
            <a:r>
              <a:rPr lang="en-US" dirty="0"/>
              <a:t>Because the data and application are stored in cloud at a variable distance from the end user, so there is a possibility that there may be more latency while interacting with the application than a local deployment. So, </a:t>
            </a:r>
            <a:r>
              <a:rPr lang="en-US" dirty="0" err="1"/>
              <a:t>SaaS</a:t>
            </a:r>
            <a:r>
              <a:rPr lang="en-US" dirty="0"/>
              <a:t> model is not suitable for applications whose demand response times are in milliseconds.</a:t>
            </a:r>
          </a:p>
          <a:p>
            <a:pPr marL="0" indent="0" algn="just">
              <a:buNone/>
            </a:pPr>
            <a:r>
              <a:rPr lang="en-US" b="1" dirty="0"/>
              <a:t>3) Total Dependency on Internet</a:t>
            </a:r>
          </a:p>
          <a:p>
            <a:pPr algn="just"/>
            <a:r>
              <a:rPr lang="en-US" dirty="0"/>
              <a:t>Without internet connection, most </a:t>
            </a:r>
            <a:r>
              <a:rPr lang="en-US" dirty="0" err="1"/>
              <a:t>SaaS</a:t>
            </a:r>
            <a:r>
              <a:rPr lang="en-US" dirty="0"/>
              <a:t> applications are not usable.</a:t>
            </a:r>
          </a:p>
          <a:p>
            <a:pPr marL="0" indent="0" algn="just">
              <a:buNone/>
            </a:pPr>
            <a:r>
              <a:rPr lang="en-US" b="1" dirty="0"/>
              <a:t>4) Switching between </a:t>
            </a:r>
            <a:r>
              <a:rPr lang="en-US" b="1" dirty="0" err="1"/>
              <a:t>SaaS</a:t>
            </a:r>
            <a:r>
              <a:rPr lang="en-US" b="1" dirty="0"/>
              <a:t> vendors is difficult</a:t>
            </a:r>
          </a:p>
          <a:p>
            <a:pPr algn="just"/>
            <a:r>
              <a:rPr lang="en-US" dirty="0"/>
              <a:t>Switching </a:t>
            </a:r>
            <a:r>
              <a:rPr lang="en-US" dirty="0" err="1"/>
              <a:t>SaaS</a:t>
            </a:r>
            <a:r>
              <a:rPr lang="en-US" dirty="0"/>
              <a:t> vendors involves the difficult and slow task of transferring the very large data files over the Internet and then converting and importing them into another </a:t>
            </a:r>
            <a:r>
              <a:rPr lang="en-US" dirty="0" err="1"/>
              <a:t>SaaS</a:t>
            </a:r>
            <a:r>
              <a:rPr lang="en-US" dirty="0"/>
              <a:t> also</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751121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r>
              <a:rPr lang="en-US" dirty="0"/>
              <a:t>Infrastructure as a Service | </a:t>
            </a:r>
            <a:r>
              <a:rPr lang="en-US" dirty="0" err="1"/>
              <a:t>IaaS</a:t>
            </a:r>
            <a:r>
              <a:rPr lang="en-US" dirty="0"/>
              <a:t/>
            </a:r>
            <a:br>
              <a:rPr lang="en-US" dirty="0"/>
            </a:br>
            <a:endParaRPr lang="en-US"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pPr algn="just"/>
            <a:r>
              <a:rPr lang="en-US" dirty="0" err="1"/>
              <a:t>IaaS</a:t>
            </a:r>
            <a:r>
              <a:rPr lang="en-US" dirty="0"/>
              <a:t> is one of the layers of cloud computing platform wherein the customer organization outsources its IT infrastructure such as servers, networking, processing, storage, virtual machines and other resources. Customers access these resources over internet i.e. cloud computing platform, on a pay-per-use model.</a:t>
            </a:r>
          </a:p>
          <a:p>
            <a:pPr algn="just"/>
            <a:r>
              <a:rPr lang="en-US" dirty="0" err="1"/>
              <a:t>Iaas</a:t>
            </a:r>
            <a:r>
              <a:rPr lang="en-US" dirty="0"/>
              <a:t>, </a:t>
            </a:r>
            <a:r>
              <a:rPr lang="en-US" b="1" dirty="0"/>
              <a:t>earlier called Hardware as a Service</a:t>
            </a:r>
            <a:r>
              <a:rPr lang="en-US" dirty="0"/>
              <a:t> (</a:t>
            </a:r>
            <a:r>
              <a:rPr lang="en-US" dirty="0" err="1"/>
              <a:t>HaaS</a:t>
            </a:r>
            <a:r>
              <a:rPr lang="en-US" dirty="0"/>
              <a:t>), is a cloud computing platform based model.</a:t>
            </a:r>
          </a:p>
          <a:p>
            <a:pPr algn="just"/>
            <a:r>
              <a:rPr lang="en-US" dirty="0"/>
              <a:t>In traditional hosting services, IT infrastructure was rented out for a specific periods of time, with pre-determined hardware configuration. The client paid for the configuration and time, regardless of the actual use. With the help of </a:t>
            </a:r>
            <a:r>
              <a:rPr lang="en-US" dirty="0" err="1"/>
              <a:t>IaaS</a:t>
            </a:r>
            <a:r>
              <a:rPr lang="en-US" dirty="0"/>
              <a:t> cloud computing platform layer, clients can dynamically scale the configuration to meet changing requires, and are billed only for the services actually used.</a:t>
            </a:r>
          </a:p>
          <a:p>
            <a:pPr algn="just"/>
            <a:r>
              <a:rPr lang="en-US" dirty="0" err="1"/>
              <a:t>IaaS</a:t>
            </a:r>
            <a:r>
              <a:rPr lang="en-US" dirty="0"/>
              <a:t> cloud computing platform layer eliminates the need for every organization to maintain the IT infrastructure.</a:t>
            </a:r>
          </a:p>
          <a:p>
            <a:pPr algn="just"/>
            <a:r>
              <a:rPr lang="en-US" dirty="0" err="1"/>
              <a:t>IaaS</a:t>
            </a:r>
            <a:r>
              <a:rPr lang="en-US" dirty="0"/>
              <a:t> is offered in three models: public, private, and hybrid cloud. Private cloud implies that the infrastructure resides at the customer-premise. In case of public cloud, it is located at the cloud computing platform vendor's data center; and hybrid cloud is a combination of two with customer choosing the best of both worlds</a:t>
            </a:r>
            <a:r>
              <a:rPr lang="en-US" dirty="0" smtClean="0"/>
              <a:t>.</a:t>
            </a:r>
            <a:endParaRPr lang="en-US" dirty="0"/>
          </a:p>
        </p:txBody>
      </p:sp>
    </p:spTree>
    <p:extLst>
      <p:ext uri="{BB962C8B-B14F-4D97-AF65-F5344CB8AC3E}">
        <p14:creationId xmlns:p14="http://schemas.microsoft.com/office/powerpoint/2010/main" val="539335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477000"/>
          </a:xfrm>
        </p:spPr>
        <p:txBody>
          <a:bodyPr>
            <a:normAutofit fontScale="70000" lnSpcReduction="20000"/>
          </a:bodyPr>
          <a:lstStyle/>
          <a:p>
            <a:pPr marL="0" indent="0" algn="just">
              <a:buNone/>
            </a:pPr>
            <a:r>
              <a:rPr lang="en-US" b="1" u="sng" dirty="0"/>
              <a:t>Advantages of </a:t>
            </a:r>
            <a:r>
              <a:rPr lang="en-US" b="1" u="sng" dirty="0" err="1"/>
              <a:t>IaaS</a:t>
            </a:r>
            <a:r>
              <a:rPr lang="en-US" b="1" u="sng" dirty="0"/>
              <a:t> cloud computing </a:t>
            </a:r>
            <a:r>
              <a:rPr lang="en-US" b="1" u="sng" dirty="0" smtClean="0"/>
              <a:t>layer</a:t>
            </a:r>
          </a:p>
          <a:p>
            <a:pPr marL="0" indent="0" algn="just">
              <a:buNone/>
            </a:pPr>
            <a:endParaRPr lang="en-US" dirty="0"/>
          </a:p>
          <a:p>
            <a:pPr marL="0" indent="0" algn="just">
              <a:buNone/>
            </a:pPr>
            <a:r>
              <a:rPr lang="en-US" dirty="0"/>
              <a:t>1) You can dynamically choose a CPU, memory and storage configuration as per your needs.</a:t>
            </a:r>
          </a:p>
          <a:p>
            <a:pPr marL="0" indent="0" algn="just">
              <a:buNone/>
            </a:pPr>
            <a:r>
              <a:rPr lang="en-US" dirty="0"/>
              <a:t>2) You easily access the vast computing power available on </a:t>
            </a:r>
            <a:r>
              <a:rPr lang="en-US" dirty="0" err="1"/>
              <a:t>IaaS</a:t>
            </a:r>
            <a:r>
              <a:rPr lang="en-US" dirty="0"/>
              <a:t> cloud platform.</a:t>
            </a:r>
          </a:p>
          <a:p>
            <a:pPr marL="0" indent="0" algn="just">
              <a:buNone/>
            </a:pPr>
            <a:r>
              <a:rPr lang="en-US" dirty="0"/>
              <a:t>3) You can eliminate the need of investment in rarely used IT hardware.</a:t>
            </a:r>
          </a:p>
          <a:p>
            <a:pPr marL="0" indent="0" algn="just">
              <a:buNone/>
            </a:pPr>
            <a:r>
              <a:rPr lang="en-US" dirty="0"/>
              <a:t>4) IT infra will be handled by the </a:t>
            </a:r>
            <a:r>
              <a:rPr lang="en-US" dirty="0" err="1"/>
              <a:t>IaaS</a:t>
            </a:r>
            <a:r>
              <a:rPr lang="en-US" dirty="0"/>
              <a:t> cloud computing platform vendors</a:t>
            </a:r>
            <a:r>
              <a:rPr lang="en-US" dirty="0" smtClean="0"/>
              <a:t>.</a:t>
            </a:r>
          </a:p>
          <a:p>
            <a:pPr marL="0" indent="0" algn="just">
              <a:buNone/>
            </a:pPr>
            <a:endParaRPr lang="en-US" dirty="0"/>
          </a:p>
          <a:p>
            <a:pPr marL="0" indent="0" algn="just">
              <a:buNone/>
            </a:pPr>
            <a:r>
              <a:rPr lang="en-US" b="1" u="sng" dirty="0"/>
              <a:t>Disadvantages of </a:t>
            </a:r>
            <a:r>
              <a:rPr lang="en-US" b="1" u="sng" dirty="0" err="1"/>
              <a:t>IaaS</a:t>
            </a:r>
            <a:r>
              <a:rPr lang="en-US" b="1" u="sng" dirty="0"/>
              <a:t> cloud computing layer</a:t>
            </a:r>
          </a:p>
          <a:p>
            <a:pPr marL="0" indent="0" algn="just">
              <a:buNone/>
            </a:pPr>
            <a:r>
              <a:rPr lang="en-US" dirty="0" smtClean="0"/>
              <a:t>1)  There </a:t>
            </a:r>
            <a:r>
              <a:rPr lang="en-US" dirty="0"/>
              <a:t>is a risk of </a:t>
            </a:r>
            <a:r>
              <a:rPr lang="en-US" dirty="0" err="1"/>
              <a:t>IaaS</a:t>
            </a:r>
            <a:r>
              <a:rPr lang="en-US" dirty="0"/>
              <a:t> cloud computing platform vendor by gaining the access to the </a:t>
            </a:r>
            <a:r>
              <a:rPr lang="en-US" dirty="0" smtClean="0"/>
              <a:t>organization</a:t>
            </a:r>
            <a:r>
              <a:rPr lang="en-US" dirty="0"/>
              <a:t>s</a:t>
            </a:r>
            <a:r>
              <a:rPr lang="en-US" dirty="0" smtClean="0"/>
              <a:t> data</a:t>
            </a:r>
            <a:r>
              <a:rPr lang="en-US" dirty="0"/>
              <a:t>. But it can be avoided by opting for private cloud.</a:t>
            </a:r>
          </a:p>
          <a:p>
            <a:pPr marL="0" indent="0" algn="just">
              <a:buNone/>
            </a:pPr>
            <a:r>
              <a:rPr lang="en-US" dirty="0"/>
              <a:t>2) </a:t>
            </a:r>
            <a:r>
              <a:rPr lang="en-US" dirty="0" err="1"/>
              <a:t>IaaS</a:t>
            </a:r>
            <a:r>
              <a:rPr lang="en-US" dirty="0"/>
              <a:t> cloud computing platform model is dependent on internet availability.</a:t>
            </a:r>
          </a:p>
          <a:p>
            <a:pPr marL="0" indent="0" algn="just">
              <a:buNone/>
            </a:pPr>
            <a:r>
              <a:rPr lang="en-US" dirty="0"/>
              <a:t>3) It is also dependent on the availability of virtualization services.</a:t>
            </a:r>
          </a:p>
          <a:p>
            <a:pPr marL="0" indent="0" algn="just">
              <a:buNone/>
            </a:pPr>
            <a:r>
              <a:rPr lang="en-US" dirty="0"/>
              <a:t>4) </a:t>
            </a:r>
            <a:r>
              <a:rPr lang="en-US" dirty="0" err="1"/>
              <a:t>IaaS</a:t>
            </a:r>
            <a:r>
              <a:rPr lang="en-US" dirty="0"/>
              <a:t> cloud computing platform can limit the user privacy and customization options</a:t>
            </a:r>
            <a:r>
              <a:rPr lang="en-US" dirty="0" smtClean="0"/>
              <a:t>.</a:t>
            </a:r>
            <a:endParaRPr lang="en-US" dirty="0"/>
          </a:p>
        </p:txBody>
      </p:sp>
    </p:spTree>
    <p:extLst>
      <p:ext uri="{BB962C8B-B14F-4D97-AF65-F5344CB8AC3E}">
        <p14:creationId xmlns:p14="http://schemas.microsoft.com/office/powerpoint/2010/main" val="3316929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172200"/>
          </a:xfrm>
        </p:spPr>
        <p:txBody>
          <a:bodyPr>
            <a:normAutofit fontScale="77500" lnSpcReduction="20000"/>
          </a:bodyPr>
          <a:lstStyle/>
          <a:p>
            <a:pPr marL="0" indent="0">
              <a:buNone/>
            </a:pPr>
            <a:r>
              <a:rPr lang="en-US" b="1" dirty="0"/>
              <a:t>Some pinpoint about </a:t>
            </a:r>
            <a:r>
              <a:rPr lang="en-US" b="1" dirty="0" err="1"/>
              <a:t>IaaS</a:t>
            </a:r>
            <a:r>
              <a:rPr lang="en-US" b="1" dirty="0"/>
              <a:t> cloud computing layer</a:t>
            </a:r>
          </a:p>
          <a:p>
            <a:r>
              <a:rPr lang="en-US" dirty="0" err="1"/>
              <a:t>IaaS</a:t>
            </a:r>
            <a:r>
              <a:rPr lang="en-US" dirty="0"/>
              <a:t> cloud computing platform cannot replace traditional hosting method but it provides more than that and each resources which are used are predictable as per the usage.</a:t>
            </a:r>
          </a:p>
          <a:p>
            <a:r>
              <a:rPr lang="en-US" dirty="0" err="1"/>
              <a:t>IaaS</a:t>
            </a:r>
            <a:r>
              <a:rPr lang="en-US" dirty="0"/>
              <a:t> cloud computing platform may not eliminate the need for an in-house IT department. It will be needed to monitor or control the </a:t>
            </a:r>
            <a:r>
              <a:rPr lang="en-US" dirty="0" err="1"/>
              <a:t>IaaS</a:t>
            </a:r>
            <a:r>
              <a:rPr lang="en-US" dirty="0"/>
              <a:t> setup. IT salary expenditure might not reduce significantly, but other IT expenses can be reduced.</a:t>
            </a:r>
          </a:p>
          <a:p>
            <a:r>
              <a:rPr lang="en-US" dirty="0"/>
              <a:t>Breakdowns at the </a:t>
            </a:r>
            <a:r>
              <a:rPr lang="en-US" dirty="0" err="1"/>
              <a:t>IaaS</a:t>
            </a:r>
            <a:r>
              <a:rPr lang="en-US" dirty="0"/>
              <a:t> cloud computing platform vendor's end can bring your business to at the halt stage. Assess the </a:t>
            </a:r>
            <a:r>
              <a:rPr lang="en-US" dirty="0" err="1"/>
              <a:t>IaaS</a:t>
            </a:r>
            <a:r>
              <a:rPr lang="en-US" dirty="0"/>
              <a:t> cloud computing platform vendor's stability and finances. Make sure that SLAs (i.e. Service Level Agreement) provide backups for data, hardware, network and application failures. Image portability and third-party support is a plus point.</a:t>
            </a:r>
          </a:p>
          <a:p>
            <a:r>
              <a:rPr lang="en-US" dirty="0"/>
              <a:t>The </a:t>
            </a:r>
            <a:r>
              <a:rPr lang="en-US" dirty="0" err="1"/>
              <a:t>IaaS</a:t>
            </a:r>
            <a:r>
              <a:rPr lang="en-US" dirty="0"/>
              <a:t> cloud computing platform vendor can get access to your sensitive data. So, engage with the credible companies or organizations. Study their security policies and precautions</a:t>
            </a:r>
            <a:r>
              <a:rPr lang="en-US" dirty="0" smtClean="0"/>
              <a:t>.</a:t>
            </a:r>
            <a:endParaRPr lang="en-US" dirty="0"/>
          </a:p>
        </p:txBody>
      </p:sp>
    </p:spTree>
    <p:extLst>
      <p:ext uri="{BB962C8B-B14F-4D97-AF65-F5344CB8AC3E}">
        <p14:creationId xmlns:p14="http://schemas.microsoft.com/office/powerpoint/2010/main" val="85954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Top vendors who are providing </a:t>
            </a:r>
            <a:r>
              <a:rPr lang="en-US" sz="2400" dirty="0" err="1"/>
              <a:t>IaaS</a:t>
            </a:r>
            <a:r>
              <a:rPr lang="en-US" sz="2400" dirty="0"/>
              <a:t> cloud computing platform</a:t>
            </a:r>
            <a:br>
              <a:rPr lang="en-US" sz="2400" dirty="0"/>
            </a:br>
            <a:r>
              <a:rPr lang="en-US" sz="2400" dirty="0"/>
              <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340287"/>
              </p:ext>
            </p:extLst>
          </p:nvPr>
        </p:nvGraphicFramePr>
        <p:xfrm>
          <a:off x="76201" y="838200"/>
          <a:ext cx="8991599" cy="5926687"/>
        </p:xfrm>
        <a:graphic>
          <a:graphicData uri="http://schemas.openxmlformats.org/drawingml/2006/table">
            <a:tbl>
              <a:tblPr/>
              <a:tblGrid>
                <a:gridCol w="2285999"/>
                <a:gridCol w="2590800"/>
                <a:gridCol w="4114800"/>
              </a:tblGrid>
              <a:tr h="219691">
                <a:tc>
                  <a:txBody>
                    <a:bodyPr/>
                    <a:lstStyle/>
                    <a:p>
                      <a:pPr algn="l" fontAlgn="t"/>
                      <a:r>
                        <a:rPr lang="en-US" sz="1200" dirty="0" err="1">
                          <a:solidFill>
                            <a:srgbClr val="000000"/>
                          </a:solidFill>
                          <a:effectLst/>
                          <a:latin typeface="times new roman"/>
                        </a:rPr>
                        <a:t>IaaS</a:t>
                      </a:r>
                      <a:r>
                        <a:rPr lang="en-US" sz="1200" dirty="0">
                          <a:solidFill>
                            <a:srgbClr val="000000"/>
                          </a:solidFill>
                          <a:effectLst/>
                          <a:latin typeface="times new roman"/>
                        </a:rPr>
                        <a:t> Vendor</a:t>
                      </a:r>
                    </a:p>
                  </a:txBody>
                  <a:tcPr marL="15581" marR="15581" marT="15581" marB="15581">
                    <a:lnL w="9525" cap="flat" cmpd="sng" algn="ctr">
                      <a:solidFill>
                        <a:srgbClr val="9019DA"/>
                      </a:solidFill>
                      <a:prstDash val="solid"/>
                      <a:round/>
                      <a:headEnd type="none" w="med" len="med"/>
                      <a:tailEnd type="none" w="med" len="med"/>
                    </a:lnL>
                    <a:lnR w="9525" cap="flat" cmpd="sng" algn="ctr">
                      <a:solidFill>
                        <a:srgbClr val="9019DA"/>
                      </a:solidFill>
                      <a:prstDash val="solid"/>
                      <a:round/>
                      <a:headEnd type="none" w="med" len="med"/>
                      <a:tailEnd type="none" w="med" len="med"/>
                    </a:lnR>
                    <a:lnT w="9525" cap="flat" cmpd="sng" algn="ctr">
                      <a:solidFill>
                        <a:srgbClr val="9019DA"/>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l" fontAlgn="t"/>
                      <a:r>
                        <a:rPr lang="en-US" sz="1200">
                          <a:solidFill>
                            <a:srgbClr val="000000"/>
                          </a:solidFill>
                          <a:effectLst/>
                          <a:latin typeface="times new roman"/>
                        </a:rPr>
                        <a:t>Iaas Solution</a:t>
                      </a:r>
                    </a:p>
                  </a:txBody>
                  <a:tcPr marL="15581" marR="15581" marT="15581" marB="15581">
                    <a:lnL w="9525" cap="flat" cmpd="sng" algn="ctr">
                      <a:solidFill>
                        <a:srgbClr val="9019DA"/>
                      </a:solidFill>
                      <a:prstDash val="solid"/>
                      <a:round/>
                      <a:headEnd type="none" w="med" len="med"/>
                      <a:tailEnd type="none" w="med" len="med"/>
                    </a:lnL>
                    <a:lnR w="9525" cap="flat" cmpd="sng" algn="ctr">
                      <a:solidFill>
                        <a:srgbClr val="9019DA"/>
                      </a:solidFill>
                      <a:prstDash val="solid"/>
                      <a:round/>
                      <a:headEnd type="none" w="med" len="med"/>
                      <a:tailEnd type="none" w="med" len="med"/>
                    </a:lnR>
                    <a:lnT w="9525" cap="flat" cmpd="sng" algn="ctr">
                      <a:solidFill>
                        <a:srgbClr val="9019DA"/>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l" fontAlgn="t"/>
                      <a:r>
                        <a:rPr lang="en-US" sz="1200">
                          <a:solidFill>
                            <a:srgbClr val="000000"/>
                          </a:solidFill>
                          <a:effectLst/>
                          <a:latin typeface="times new roman"/>
                        </a:rPr>
                        <a:t>Details</a:t>
                      </a:r>
                    </a:p>
                  </a:txBody>
                  <a:tcPr marL="15581" marR="15581" marT="15581" marB="15581">
                    <a:lnL w="9525" cap="flat" cmpd="sng" algn="ctr">
                      <a:solidFill>
                        <a:srgbClr val="9019DA"/>
                      </a:solidFill>
                      <a:prstDash val="solid"/>
                      <a:round/>
                      <a:headEnd type="none" w="med" len="med"/>
                      <a:tailEnd type="none" w="med" len="med"/>
                    </a:lnL>
                    <a:lnR w="9525" cap="flat" cmpd="sng" algn="ctr">
                      <a:solidFill>
                        <a:srgbClr val="9019DA"/>
                      </a:solidFill>
                      <a:prstDash val="solid"/>
                      <a:round/>
                      <a:headEnd type="none" w="med" len="med"/>
                      <a:tailEnd type="none" w="med" len="med"/>
                    </a:lnR>
                    <a:lnT w="9525" cap="flat" cmpd="sng" algn="ctr">
                      <a:solidFill>
                        <a:srgbClr val="9019DA"/>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r>
              <a:tr h="854274">
                <a:tc>
                  <a:txBody>
                    <a:bodyPr/>
                    <a:lstStyle/>
                    <a:p>
                      <a:pPr algn="just" fontAlgn="t"/>
                      <a:r>
                        <a:rPr lang="en-US" sz="1200" b="0" i="0">
                          <a:solidFill>
                            <a:srgbClr val="000000"/>
                          </a:solidFill>
                          <a:effectLst/>
                          <a:latin typeface="verdana"/>
                        </a:rPr>
                        <a:t>Amazon Web Services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en-US" sz="1200" b="0" i="0">
                          <a:solidFill>
                            <a:srgbClr val="000000"/>
                          </a:solidFill>
                          <a:effectLst/>
                          <a:latin typeface="verdana"/>
                        </a:rPr>
                        <a:t>Elastic, Elastic Compute Cloud (EC2) MapReduce, Route 53, Virtual Private Cloud, etc.</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en-US" sz="1200" b="0" i="0" dirty="0">
                          <a:solidFill>
                            <a:srgbClr val="000000"/>
                          </a:solidFill>
                          <a:effectLst/>
                          <a:latin typeface="verdana"/>
                        </a:rPr>
                        <a:t>The cloud computing platform pioneer, Amazon offers auto scaling, cloud monitoring, and load balancing features as part of its portfolio.</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r>
              <a:tr h="1086816">
                <a:tc>
                  <a:txBody>
                    <a:bodyPr/>
                    <a:lstStyle/>
                    <a:p>
                      <a:pPr algn="just" fontAlgn="t"/>
                      <a:r>
                        <a:rPr lang="en-US" sz="1200" b="0" i="0" dirty="0" err="1">
                          <a:solidFill>
                            <a:srgbClr val="000000"/>
                          </a:solidFill>
                          <a:effectLst/>
                          <a:latin typeface="verdana"/>
                        </a:rPr>
                        <a:t>Netmagic</a:t>
                      </a:r>
                      <a:r>
                        <a:rPr lang="en-US" sz="1200" b="0" i="0" dirty="0">
                          <a:solidFill>
                            <a:srgbClr val="000000"/>
                          </a:solidFill>
                          <a:effectLst/>
                          <a:latin typeface="verdana"/>
                        </a:rPr>
                        <a:t> Solutions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a:solidFill>
                            <a:srgbClr val="000000"/>
                          </a:solidFill>
                          <a:effectLst/>
                          <a:latin typeface="verdana"/>
                        </a:rPr>
                        <a:t>Netmagic IaaS Cloud</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dirty="0" err="1">
                          <a:solidFill>
                            <a:srgbClr val="000000"/>
                          </a:solidFill>
                          <a:effectLst/>
                          <a:latin typeface="verdana"/>
                        </a:rPr>
                        <a:t>Netmagic</a:t>
                      </a:r>
                      <a:r>
                        <a:rPr lang="en-US" sz="1200" b="0" i="0" dirty="0">
                          <a:solidFill>
                            <a:srgbClr val="000000"/>
                          </a:solidFill>
                          <a:effectLst/>
                          <a:latin typeface="verdana"/>
                        </a:rPr>
                        <a:t> runs from data centers in Mumbai, Chennai, and Bangalore, and a virtual data center in the United States. Plans are underway to extend services to West Asia.</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r>
              <a:tr h="621729">
                <a:tc>
                  <a:txBody>
                    <a:bodyPr/>
                    <a:lstStyle/>
                    <a:p>
                      <a:pPr algn="just" fontAlgn="t"/>
                      <a:r>
                        <a:rPr lang="en-US" sz="1200" b="0" i="0">
                          <a:solidFill>
                            <a:srgbClr val="000000"/>
                          </a:solidFill>
                          <a:effectLst/>
                          <a:latin typeface="verdana"/>
                        </a:rPr>
                        <a:t>Rackspace</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fr-FR" sz="1200" b="0" i="0">
                          <a:solidFill>
                            <a:srgbClr val="000000"/>
                          </a:solidFill>
                          <a:effectLst/>
                          <a:latin typeface="verdana"/>
                        </a:rPr>
                        <a:t>Cloud servers, cloud files, cloud sites, etc.</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en-US" sz="1200" b="0" i="0" dirty="0">
                          <a:solidFill>
                            <a:srgbClr val="000000"/>
                          </a:solidFill>
                          <a:effectLst/>
                          <a:latin typeface="verdana"/>
                        </a:rPr>
                        <a:t>The cloud computing platform vendor focuses primarily on enterprise-level hosting services.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r>
              <a:tr h="1203087">
                <a:tc>
                  <a:txBody>
                    <a:bodyPr/>
                    <a:lstStyle/>
                    <a:p>
                      <a:pPr algn="just" fontAlgn="t"/>
                      <a:r>
                        <a:rPr lang="en-US" sz="1200" b="0" i="0">
                          <a:solidFill>
                            <a:srgbClr val="000000"/>
                          </a:solidFill>
                          <a:effectLst/>
                          <a:latin typeface="verdana"/>
                        </a:rPr>
                        <a:t>Reliance Communications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dirty="0">
                          <a:solidFill>
                            <a:srgbClr val="000000"/>
                          </a:solidFill>
                          <a:effectLst/>
                          <a:latin typeface="verdana"/>
                        </a:rPr>
                        <a:t>Reliance Internet Data Center</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a:solidFill>
                            <a:srgbClr val="000000"/>
                          </a:solidFill>
                          <a:effectLst/>
                          <a:latin typeface="verdana"/>
                        </a:rPr>
                        <a:t>RIDC supports both traditional hosting and cloud services, with data centers in Mumbai, Bangalore, Hyderabad, and Chennai. The cloud services offered by RIDC include IaaS and SaaS.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r>
              <a:tr h="970545">
                <a:tc>
                  <a:txBody>
                    <a:bodyPr/>
                    <a:lstStyle/>
                    <a:p>
                      <a:pPr algn="just" fontAlgn="t"/>
                      <a:r>
                        <a:rPr lang="en-US" sz="1200" b="0" i="0">
                          <a:solidFill>
                            <a:srgbClr val="000000"/>
                          </a:solidFill>
                          <a:effectLst/>
                          <a:latin typeface="verdana"/>
                        </a:rPr>
                        <a:t>Sify Technologies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en-US" sz="1200" b="0" i="0">
                          <a:solidFill>
                            <a:srgbClr val="000000"/>
                          </a:solidFill>
                          <a:effectLst/>
                          <a:latin typeface="verdana"/>
                        </a:rPr>
                        <a:t>Sify IaaS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c>
                  <a:txBody>
                    <a:bodyPr/>
                    <a:lstStyle/>
                    <a:p>
                      <a:pPr algn="just" fontAlgn="t"/>
                      <a:r>
                        <a:rPr lang="en-US" sz="1200" b="0" i="0">
                          <a:solidFill>
                            <a:srgbClr val="000000"/>
                          </a:solidFill>
                          <a:effectLst/>
                          <a:latin typeface="verdana"/>
                        </a:rPr>
                        <a:t>Sify's cloud computing platform is powered by HP's converged infrastructure. The vendor offers all three types of cloud services: IaaS, PaaS, and SaaS.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FFFFF"/>
                    </a:solidFill>
                  </a:tcPr>
                </a:tc>
              </a:tr>
              <a:tr h="970545">
                <a:tc>
                  <a:txBody>
                    <a:bodyPr/>
                    <a:lstStyle/>
                    <a:p>
                      <a:pPr algn="just" fontAlgn="t"/>
                      <a:r>
                        <a:rPr lang="en-US" sz="1200" b="0" i="0">
                          <a:solidFill>
                            <a:srgbClr val="000000"/>
                          </a:solidFill>
                          <a:effectLst/>
                          <a:latin typeface="verdana"/>
                        </a:rPr>
                        <a:t>Tata Communications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a:solidFill>
                            <a:srgbClr val="000000"/>
                          </a:solidFill>
                          <a:effectLst/>
                          <a:latin typeface="verdana"/>
                        </a:rPr>
                        <a:t>InstaCompute</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c>
                  <a:txBody>
                    <a:bodyPr/>
                    <a:lstStyle/>
                    <a:p>
                      <a:pPr algn="just" fontAlgn="t"/>
                      <a:r>
                        <a:rPr lang="en-US" sz="1200" b="0" i="0" dirty="0" err="1">
                          <a:solidFill>
                            <a:srgbClr val="000000"/>
                          </a:solidFill>
                          <a:effectLst/>
                          <a:latin typeface="verdana"/>
                        </a:rPr>
                        <a:t>InstaCompute</a:t>
                      </a:r>
                      <a:r>
                        <a:rPr lang="en-US" sz="1200" b="0" i="0" dirty="0">
                          <a:solidFill>
                            <a:srgbClr val="000000"/>
                          </a:solidFill>
                          <a:effectLst/>
                          <a:latin typeface="verdana"/>
                        </a:rPr>
                        <a:t> is Tata Communications' </a:t>
                      </a:r>
                      <a:r>
                        <a:rPr lang="en-US" sz="1200" b="0" i="0" dirty="0" err="1">
                          <a:solidFill>
                            <a:srgbClr val="000000"/>
                          </a:solidFill>
                          <a:effectLst/>
                          <a:latin typeface="verdana"/>
                        </a:rPr>
                        <a:t>IaaS</a:t>
                      </a:r>
                      <a:r>
                        <a:rPr lang="en-US" sz="1200" b="0" i="0" dirty="0">
                          <a:solidFill>
                            <a:srgbClr val="000000"/>
                          </a:solidFill>
                          <a:effectLst/>
                          <a:latin typeface="verdana"/>
                        </a:rPr>
                        <a:t> offering. </a:t>
                      </a:r>
                      <a:r>
                        <a:rPr lang="en-US" sz="1200" b="0" i="0" dirty="0" err="1">
                          <a:solidFill>
                            <a:srgbClr val="000000"/>
                          </a:solidFill>
                          <a:effectLst/>
                          <a:latin typeface="verdana"/>
                        </a:rPr>
                        <a:t>InstaCompute</a:t>
                      </a:r>
                      <a:r>
                        <a:rPr lang="en-US" sz="1200" b="0" i="0" dirty="0">
                          <a:solidFill>
                            <a:srgbClr val="000000"/>
                          </a:solidFill>
                          <a:effectLst/>
                          <a:latin typeface="verdana"/>
                        </a:rPr>
                        <a:t> data centers are located in Hyderabad and Singapore, with operations in both countries.</a:t>
                      </a:r>
                    </a:p>
                  </a:txBody>
                  <a:tcPr marL="15581" marR="15581" marT="15581" marB="15581">
                    <a:lnL w="9525" cap="flat" cmpd="sng" algn="ctr">
                      <a:solidFill>
                        <a:srgbClr val="FFC0CB"/>
                      </a:solidFill>
                      <a:prstDash val="solid"/>
                      <a:round/>
                      <a:headEnd type="none" w="med" len="med"/>
                      <a:tailEnd type="none" w="med" len="med"/>
                    </a:lnL>
                    <a:lnR w="9525" cap="flat" cmpd="sng" algn="ctr">
                      <a:solidFill>
                        <a:srgbClr val="FFC0CB"/>
                      </a:solidFill>
                      <a:prstDash val="solid"/>
                      <a:round/>
                      <a:headEnd type="none" w="med" len="med"/>
                      <a:tailEnd type="none" w="med" len="med"/>
                    </a:lnR>
                    <a:lnT w="9525" cap="flat" cmpd="sng" algn="ctr">
                      <a:solidFill>
                        <a:srgbClr val="FFC0CB"/>
                      </a:solidFill>
                      <a:prstDash val="solid"/>
                      <a:round/>
                      <a:headEnd type="none" w="med" len="med"/>
                      <a:tailEnd type="none" w="med" len="med"/>
                    </a:lnT>
                    <a:lnB w="9525" cap="flat" cmpd="sng" algn="ctr">
                      <a:solidFill>
                        <a:srgbClr val="FFC0CB"/>
                      </a:solidFill>
                      <a:prstDash val="solid"/>
                      <a:round/>
                      <a:headEnd type="none" w="med" len="med"/>
                      <a:tailEnd type="none" w="med" len="med"/>
                    </a:lnB>
                    <a:solidFill>
                      <a:srgbClr val="F6FFE1"/>
                    </a:solidFill>
                  </a:tcPr>
                </a:tc>
              </a:tr>
            </a:tbl>
          </a:graphicData>
        </a:graphic>
      </p:graphicFrame>
      <p:sp>
        <p:nvSpPr>
          <p:cNvPr id="5" name="Rectangle 1"/>
          <p:cNvSpPr>
            <a:spLocks noChangeArrowheads="1"/>
          </p:cNvSpPr>
          <p:nvPr/>
        </p:nvSpPr>
        <p:spPr bwMode="auto">
          <a:xfrm>
            <a:off x="3213100" y="1514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8737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800" dirty="0"/>
              <a:t>Platform as a Service | </a:t>
            </a:r>
            <a:r>
              <a:rPr lang="en-US" sz="2800" dirty="0" err="1"/>
              <a:t>PaaS</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152400" y="609600"/>
            <a:ext cx="8763000" cy="6096000"/>
          </a:xfrm>
        </p:spPr>
        <p:txBody>
          <a:bodyPr>
            <a:noAutofit/>
          </a:bodyPr>
          <a:lstStyle/>
          <a:p>
            <a:pPr algn="just"/>
            <a:r>
              <a:rPr lang="en-US" sz="1600" b="1" dirty="0" err="1"/>
              <a:t>PaaS</a:t>
            </a:r>
            <a:r>
              <a:rPr lang="en-US" sz="1600" b="1" dirty="0"/>
              <a:t> cloud computing platform</a:t>
            </a:r>
            <a:r>
              <a:rPr lang="en-US" sz="1600" dirty="0"/>
              <a:t> is a developer programming platform which </a:t>
            </a:r>
            <a:r>
              <a:rPr lang="en-US" sz="1600" i="1" dirty="0"/>
              <a:t>is created for the programmer to develop, test, run and manage the </a:t>
            </a:r>
            <a:r>
              <a:rPr lang="en-US" sz="1600" i="1" dirty="0" smtClean="0"/>
              <a:t>applications</a:t>
            </a:r>
            <a:r>
              <a:rPr lang="en-US" sz="1600" dirty="0" smtClean="0"/>
              <a:t>. A </a:t>
            </a:r>
            <a:r>
              <a:rPr lang="en-US" sz="1600" dirty="0"/>
              <a:t>developer is able to write the application as well as deploy it directly into this layer </a:t>
            </a:r>
            <a:r>
              <a:rPr lang="en-US" sz="1600" dirty="0" smtClean="0"/>
              <a:t>easily. </a:t>
            </a:r>
            <a:r>
              <a:rPr lang="en-US" sz="1600" dirty="0" err="1" smtClean="0"/>
              <a:t>PaaS</a:t>
            </a:r>
            <a:r>
              <a:rPr lang="en-US" sz="1600" dirty="0" smtClean="0"/>
              <a:t> </a:t>
            </a:r>
            <a:r>
              <a:rPr lang="en-US" sz="1600" dirty="0"/>
              <a:t>extend and abstract the </a:t>
            </a:r>
            <a:r>
              <a:rPr lang="en-US" sz="1600" dirty="0" err="1"/>
              <a:t>IaaS</a:t>
            </a:r>
            <a:r>
              <a:rPr lang="en-US" sz="1600" dirty="0"/>
              <a:t> layer by removing the hassle of managing the individual virtual </a:t>
            </a:r>
            <a:r>
              <a:rPr lang="en-US" sz="1600" dirty="0" smtClean="0"/>
              <a:t>machine. In </a:t>
            </a:r>
            <a:r>
              <a:rPr lang="en-US" sz="1600" dirty="0" err="1"/>
              <a:t>PaaS</a:t>
            </a:r>
            <a:r>
              <a:rPr lang="en-US" sz="1600" dirty="0"/>
              <a:t> cloud computing platform, back end scalability is handled by the cloud service provider and the end user does not have to worry about to manage the </a:t>
            </a:r>
            <a:r>
              <a:rPr lang="en-US" sz="1600" dirty="0" smtClean="0"/>
              <a:t>infrastructure. All </a:t>
            </a:r>
            <a:r>
              <a:rPr lang="en-US" sz="1600" dirty="0"/>
              <a:t>the infrastructure to run the applications will be over the internet</a:t>
            </a:r>
            <a:r>
              <a:rPr lang="en-US" sz="1600" dirty="0" smtClean="0"/>
              <a:t>.</a:t>
            </a:r>
          </a:p>
          <a:p>
            <a:pPr algn="just"/>
            <a:endParaRPr lang="en-US" sz="1600" dirty="0" smtClean="0"/>
          </a:p>
          <a:p>
            <a:pPr marL="0" indent="0" algn="just">
              <a:buNone/>
            </a:pPr>
            <a:r>
              <a:rPr lang="en-US" sz="1600" b="1" u="sng" dirty="0" smtClean="0"/>
              <a:t>Advantages of </a:t>
            </a:r>
            <a:r>
              <a:rPr lang="en-US" sz="1600" b="1" u="sng" dirty="0" err="1" smtClean="0"/>
              <a:t>PaaS</a:t>
            </a:r>
            <a:r>
              <a:rPr lang="en-US" sz="1600" b="1" u="sng" dirty="0" smtClean="0"/>
              <a:t> cloud computing layer</a:t>
            </a:r>
          </a:p>
          <a:p>
            <a:pPr marL="0" indent="0" algn="just">
              <a:buNone/>
            </a:pPr>
            <a:r>
              <a:rPr lang="en-US" sz="1600" b="1" dirty="0" smtClean="0"/>
              <a:t>1</a:t>
            </a:r>
            <a:r>
              <a:rPr lang="en-US" sz="1600" b="1" dirty="0"/>
              <a:t>) Simplified Development</a:t>
            </a:r>
          </a:p>
          <a:p>
            <a:pPr algn="just"/>
            <a:r>
              <a:rPr lang="en-US" sz="1600" dirty="0"/>
              <a:t>Developers can focus on development and innovation without worrying about the infrastructure.</a:t>
            </a:r>
          </a:p>
          <a:p>
            <a:pPr marL="0" indent="0" algn="just">
              <a:buNone/>
            </a:pPr>
            <a:r>
              <a:rPr lang="en-US" sz="1600" b="1" dirty="0"/>
              <a:t>2) Lower risk</a:t>
            </a:r>
          </a:p>
          <a:p>
            <a:pPr algn="just"/>
            <a:r>
              <a:rPr lang="en-US" sz="1600" dirty="0"/>
              <a:t>No requirements of up-front investment in hardware and software. Developers only need a PC and an internet connection to start building applications.</a:t>
            </a:r>
          </a:p>
          <a:p>
            <a:pPr marL="0" indent="0" algn="just">
              <a:buNone/>
            </a:pPr>
            <a:r>
              <a:rPr lang="en-US" sz="1600" b="1" dirty="0"/>
              <a:t>3) Prebuilt business functionality</a:t>
            </a:r>
          </a:p>
          <a:p>
            <a:pPr algn="just"/>
            <a:r>
              <a:rPr lang="en-US" sz="1600" dirty="0"/>
              <a:t>Some </a:t>
            </a:r>
            <a:r>
              <a:rPr lang="en-US" sz="1600" dirty="0" err="1"/>
              <a:t>PaaS</a:t>
            </a:r>
            <a:r>
              <a:rPr lang="en-US" sz="1600" dirty="0"/>
              <a:t> vendors also provide already defined business functionality so that users can avoid building everything from very scratch and hence can directly start the projects only.</a:t>
            </a:r>
          </a:p>
          <a:p>
            <a:pPr marL="0" indent="0" algn="just">
              <a:buNone/>
            </a:pPr>
            <a:r>
              <a:rPr lang="en-US" sz="1600" b="1" dirty="0"/>
              <a:t>4) Instant community</a:t>
            </a:r>
          </a:p>
          <a:p>
            <a:pPr algn="just"/>
            <a:r>
              <a:rPr lang="en-US" sz="1600" dirty="0" err="1"/>
              <a:t>PaaS</a:t>
            </a:r>
            <a:r>
              <a:rPr lang="en-US" sz="1600" dirty="0"/>
              <a:t> vendors frequently provides online communities where developer can get the ideas, share experiences and seek advice from others.</a:t>
            </a:r>
          </a:p>
          <a:p>
            <a:pPr marL="0" indent="0" algn="just">
              <a:buNone/>
            </a:pPr>
            <a:r>
              <a:rPr lang="en-US" sz="1600" b="1" dirty="0"/>
              <a:t>5) Scalability</a:t>
            </a:r>
          </a:p>
          <a:p>
            <a:pPr algn="just"/>
            <a:r>
              <a:rPr lang="en-US" sz="1600" dirty="0"/>
              <a:t>Applications deployed can scale from one to thousands of users without any changes to the applications</a:t>
            </a:r>
            <a:r>
              <a:rPr lang="en-US" sz="1600" dirty="0" smtClean="0"/>
              <a:t>.</a:t>
            </a:r>
            <a:r>
              <a:rPr lang="en-US" sz="1600" dirty="0"/>
              <a:t/>
            </a:r>
            <a:br>
              <a:rPr lang="en-US" sz="1600" dirty="0"/>
            </a:br>
            <a:endParaRPr lang="en-US" sz="1600" dirty="0"/>
          </a:p>
        </p:txBody>
      </p:sp>
    </p:spTree>
    <p:extLst>
      <p:ext uri="{BB962C8B-B14F-4D97-AF65-F5344CB8AC3E}">
        <p14:creationId xmlns:p14="http://schemas.microsoft.com/office/powerpoint/2010/main" val="1562286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62500" lnSpcReduction="20000"/>
          </a:bodyPr>
          <a:lstStyle/>
          <a:p>
            <a:r>
              <a:rPr lang="en-US" b="1" u="sng" dirty="0"/>
              <a:t>Disadvantages of </a:t>
            </a:r>
            <a:r>
              <a:rPr lang="en-US" b="1" u="sng" dirty="0" err="1"/>
              <a:t>PaaS</a:t>
            </a:r>
            <a:r>
              <a:rPr lang="en-US" b="1" u="sng" dirty="0"/>
              <a:t> cloud computing layer</a:t>
            </a:r>
          </a:p>
          <a:p>
            <a:pPr marL="0" indent="0">
              <a:buNone/>
            </a:pPr>
            <a:r>
              <a:rPr lang="en-US" b="1" dirty="0"/>
              <a:t>1) Vendor lock-in</a:t>
            </a:r>
          </a:p>
          <a:p>
            <a:r>
              <a:rPr lang="en-US" dirty="0"/>
              <a:t>One have to write the applications according to the platform provided by </a:t>
            </a:r>
            <a:r>
              <a:rPr lang="en-US" dirty="0" err="1"/>
              <a:t>PaaS</a:t>
            </a:r>
            <a:r>
              <a:rPr lang="en-US" dirty="0"/>
              <a:t> vendor so migration of an application to another </a:t>
            </a:r>
            <a:r>
              <a:rPr lang="en-US" dirty="0" err="1"/>
              <a:t>PaaS</a:t>
            </a:r>
            <a:r>
              <a:rPr lang="en-US" dirty="0"/>
              <a:t> vendor would be a problem.</a:t>
            </a:r>
          </a:p>
          <a:p>
            <a:pPr marL="0" indent="0">
              <a:buNone/>
            </a:pPr>
            <a:r>
              <a:rPr lang="en-US" b="1" dirty="0"/>
              <a:t>2) Data Privacy</a:t>
            </a:r>
          </a:p>
          <a:p>
            <a:r>
              <a:rPr lang="en-US" dirty="0"/>
              <a:t>Corporate data, whether it can be critical or not, will be private so if it is not located within the walls of the company there can be a risk in terms of privacy of data.</a:t>
            </a:r>
          </a:p>
          <a:p>
            <a:pPr marL="0" indent="0">
              <a:buNone/>
            </a:pPr>
            <a:r>
              <a:rPr lang="en-US" b="1" dirty="0" smtClean="0"/>
              <a:t>3</a:t>
            </a:r>
            <a:r>
              <a:rPr lang="en-US" b="1" dirty="0"/>
              <a:t>) Integration with the rest of the systems applications</a:t>
            </a:r>
          </a:p>
          <a:p>
            <a:r>
              <a:rPr lang="en-US" dirty="0"/>
              <a:t>It may happen that some applications are local and some are in cloud. So there will be chances of increased complexity when we want to use data which in the cloud with the local data</a:t>
            </a:r>
            <a:r>
              <a:rPr lang="en-US" dirty="0" smtClean="0"/>
              <a:t>.</a:t>
            </a:r>
          </a:p>
          <a:p>
            <a:endParaRPr lang="en-US" dirty="0"/>
          </a:p>
          <a:p>
            <a:r>
              <a:rPr lang="en-US" dirty="0"/>
              <a:t>Top vendors who are providing </a:t>
            </a:r>
            <a:r>
              <a:rPr lang="en-US" dirty="0" err="1"/>
              <a:t>PaaS</a:t>
            </a:r>
            <a:r>
              <a:rPr lang="en-US" dirty="0"/>
              <a:t> cloud computing platform</a:t>
            </a:r>
          </a:p>
          <a:p>
            <a:r>
              <a:rPr lang="en-US" dirty="0"/>
              <a:t>Google Apps Engine (GAE)</a:t>
            </a:r>
          </a:p>
          <a:p>
            <a:r>
              <a:rPr lang="en-US" dirty="0"/>
              <a:t>SalesFroce.com</a:t>
            </a:r>
          </a:p>
          <a:p>
            <a:r>
              <a:rPr lang="en-US" dirty="0"/>
              <a:t>Windows Azure</a:t>
            </a:r>
          </a:p>
          <a:p>
            <a:r>
              <a:rPr lang="en-US" dirty="0" err="1"/>
              <a:t>AppFog</a:t>
            </a:r>
            <a:endParaRPr lang="en-US" dirty="0"/>
          </a:p>
          <a:p>
            <a:r>
              <a:rPr lang="en-US" dirty="0" err="1"/>
              <a:t>Openshift</a:t>
            </a:r>
            <a:endParaRPr lang="en-US" dirty="0"/>
          </a:p>
          <a:p>
            <a:r>
              <a:rPr lang="en-US" dirty="0"/>
              <a:t>Cloud </a:t>
            </a:r>
            <a:r>
              <a:rPr lang="en-US" dirty="0" err="1"/>
              <a:t>Foundary</a:t>
            </a:r>
            <a:r>
              <a:rPr lang="en-US" dirty="0"/>
              <a:t> from </a:t>
            </a:r>
            <a:r>
              <a:rPr lang="en-US" dirty="0" smtClean="0"/>
              <a:t>VMware</a:t>
            </a:r>
            <a:r>
              <a:rPr lang="en-US" dirty="0"/>
              <a:t/>
            </a:r>
            <a:br>
              <a:rPr lang="en-US" dirty="0"/>
            </a:br>
            <a:endParaRPr lang="en-US" dirty="0"/>
          </a:p>
        </p:txBody>
      </p:sp>
    </p:spTree>
    <p:extLst>
      <p:ext uri="{BB962C8B-B14F-4D97-AF65-F5344CB8AC3E}">
        <p14:creationId xmlns:p14="http://schemas.microsoft.com/office/powerpoint/2010/main" val="84909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b="1" dirty="0"/>
              <a:t>Avoid virtualization implementation </a:t>
            </a:r>
            <a:r>
              <a:rPr lang="en-US" sz="1800" b="1" dirty="0" smtClean="0"/>
              <a:t>pitfalls w</a:t>
            </a:r>
            <a:r>
              <a:rPr lang="en-US" sz="1800" dirty="0" smtClean="0"/>
              <a:t>hile </a:t>
            </a:r>
            <a:r>
              <a:rPr lang="en-US" sz="1800" dirty="0"/>
              <a:t>following your plan based on the steps above can prevent problems during </a:t>
            </a:r>
            <a:r>
              <a:rPr lang="en-US" sz="1800" dirty="0">
                <a:hlinkClick r:id="rId2"/>
              </a:rPr>
              <a:t>virtualization implementation</a:t>
            </a:r>
            <a:r>
              <a:rPr lang="en-US" sz="1800" dirty="0"/>
              <a:t>, there are specific pitfalls for you to avoid. Let's explore some of these dangers below:</a:t>
            </a:r>
          </a:p>
        </p:txBody>
      </p:sp>
      <p:sp>
        <p:nvSpPr>
          <p:cNvPr id="3" name="Content Placeholder 2"/>
          <p:cNvSpPr>
            <a:spLocks noGrp="1"/>
          </p:cNvSpPr>
          <p:nvPr>
            <p:ph idx="1"/>
          </p:nvPr>
        </p:nvSpPr>
        <p:spPr/>
        <p:txBody>
          <a:bodyPr/>
          <a:lstStyle/>
          <a:p>
            <a:r>
              <a:rPr lang="en-US" b="1" dirty="0"/>
              <a:t>Underestimating the amount of RAM needed in virtual </a:t>
            </a:r>
            <a:r>
              <a:rPr lang="en-US" b="1" dirty="0" smtClean="0"/>
              <a:t>hosts</a:t>
            </a:r>
          </a:p>
          <a:p>
            <a:r>
              <a:rPr lang="en-US" b="1" dirty="0"/>
              <a:t>Underestimating the amount of storage needed in your shared </a:t>
            </a:r>
            <a:r>
              <a:rPr lang="en-US" b="1" dirty="0" smtClean="0"/>
              <a:t>storage</a:t>
            </a:r>
            <a:endParaRPr lang="en-US" dirty="0"/>
          </a:p>
          <a:p>
            <a:r>
              <a:rPr lang="en-US" b="1" dirty="0"/>
              <a:t>Virtualizing faster than the rate of training and </a:t>
            </a:r>
            <a:r>
              <a:rPr lang="en-US" b="1" dirty="0" smtClean="0"/>
              <a:t>documentation</a:t>
            </a:r>
          </a:p>
          <a:p>
            <a:r>
              <a:rPr lang="en-US" b="1" dirty="0" smtClean="0"/>
              <a:t>Overprovisioning</a:t>
            </a:r>
          </a:p>
          <a:p>
            <a:r>
              <a:rPr lang="en-US" b="1" dirty="0"/>
              <a:t>Lack of testing</a:t>
            </a:r>
            <a:endParaRPr lang="en-US" dirty="0"/>
          </a:p>
        </p:txBody>
      </p:sp>
    </p:spTree>
    <p:extLst>
      <p:ext uri="{BB962C8B-B14F-4D97-AF65-F5344CB8AC3E}">
        <p14:creationId xmlns:p14="http://schemas.microsoft.com/office/powerpoint/2010/main" val="349493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a:t>Virtualization Station System Requirements</a:t>
            </a:r>
            <a:br>
              <a:rPr lang="en-US" b="1" dirty="0"/>
            </a:br>
            <a:endParaRPr lang="en-US" dirty="0"/>
          </a:p>
        </p:txBody>
      </p:sp>
      <p:sp>
        <p:nvSpPr>
          <p:cNvPr id="3" name="Content Placeholder 2"/>
          <p:cNvSpPr>
            <a:spLocks noGrp="1"/>
          </p:cNvSpPr>
          <p:nvPr>
            <p:ph idx="1"/>
          </p:nvPr>
        </p:nvSpPr>
        <p:spPr>
          <a:xfrm>
            <a:off x="457200" y="2255837"/>
            <a:ext cx="8229600" cy="4525963"/>
          </a:xfrm>
        </p:spPr>
        <p:txBody>
          <a:bodyPr/>
          <a:lstStyle/>
          <a:p>
            <a:r>
              <a:rPr lang="en-US" dirty="0"/>
              <a:t>Processor that supports Intel </a:t>
            </a:r>
            <a:r>
              <a:rPr lang="en-US" dirty="0" smtClean="0"/>
              <a:t>VT-X</a:t>
            </a:r>
          </a:p>
          <a:p>
            <a:r>
              <a:rPr lang="en-US" dirty="0"/>
              <a:t>Minimum 2 GB </a:t>
            </a:r>
            <a:r>
              <a:rPr lang="en-US" dirty="0" smtClean="0"/>
              <a:t>Memory</a:t>
            </a:r>
          </a:p>
          <a:p>
            <a:r>
              <a:rPr lang="nn-NO" dirty="0"/>
              <a:t>Minimum 550 MB Hard disk space</a:t>
            </a:r>
          </a:p>
          <a:p>
            <a:endParaRPr lang="en-US" dirty="0"/>
          </a:p>
        </p:txBody>
      </p:sp>
    </p:spTree>
    <p:extLst>
      <p:ext uri="{BB962C8B-B14F-4D97-AF65-F5344CB8AC3E}">
        <p14:creationId xmlns:p14="http://schemas.microsoft.com/office/powerpoint/2010/main" val="313289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marL="342900" indent="-342900"/>
            <a:r>
              <a:rPr lang="en-US" altLang="en-US" sz="3200" cap="none" smtClean="0">
                <a:solidFill>
                  <a:schemeClr val="tx1"/>
                </a:solidFill>
              </a:rPr>
              <a:t>Before Virtualization</a:t>
            </a:r>
            <a:r>
              <a:rPr lang="en-US" altLang="en-US" sz="2400" cap="none" smtClean="0"/>
              <a:t/>
            </a:r>
            <a:br>
              <a:rPr lang="en-US" altLang="en-US" sz="2400" cap="none" smtClean="0"/>
            </a:br>
            <a:endParaRPr lang="en-US" altLang="en-US" cap="none" smtClean="0"/>
          </a:p>
        </p:txBody>
      </p:sp>
      <p:sp>
        <p:nvSpPr>
          <p:cNvPr id="23555" name="Content Placeholder 5"/>
          <p:cNvSpPr>
            <a:spLocks noGrp="1"/>
          </p:cNvSpPr>
          <p:nvPr>
            <p:ph sz="quarter" idx="2"/>
          </p:nvPr>
        </p:nvSpPr>
        <p:spPr>
          <a:xfrm>
            <a:off x="4270375" y="1600200"/>
            <a:ext cx="4311650" cy="4572000"/>
          </a:xfrm>
        </p:spPr>
        <p:txBody>
          <a:bodyPr>
            <a:normAutofit lnSpcReduction="10000"/>
          </a:bodyPr>
          <a:lstStyle/>
          <a:p>
            <a:r>
              <a:rPr lang="en-US" altLang="en-US" smtClean="0"/>
              <a:t> Single OS image per machine</a:t>
            </a:r>
          </a:p>
          <a:p>
            <a:r>
              <a:rPr lang="en-US" altLang="en-US" smtClean="0"/>
              <a:t>Software and hardware tightly coupled</a:t>
            </a:r>
          </a:p>
          <a:p>
            <a:r>
              <a:rPr lang="en-US" altLang="en-US" smtClean="0"/>
              <a:t>Running multiple applications on same machine often creates conflict</a:t>
            </a:r>
          </a:p>
          <a:p>
            <a:r>
              <a:rPr lang="en-US" altLang="en-US" smtClean="0"/>
              <a:t>Inflexible and costly infrastructure</a:t>
            </a:r>
          </a:p>
          <a:p>
            <a:endParaRPr lang="en-US" altLang="en-US" smtClean="0"/>
          </a:p>
        </p:txBody>
      </p:sp>
      <p:pic>
        <p:nvPicPr>
          <p:cNvPr id="23556" name="Content Placeholder 6"/>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7325" y="1608138"/>
            <a:ext cx="4110038" cy="4230687"/>
          </a:xfrm>
        </p:spPr>
      </p:pic>
    </p:spTree>
    <p:extLst>
      <p:ext uri="{BB962C8B-B14F-4D97-AF65-F5344CB8AC3E}">
        <p14:creationId xmlns:p14="http://schemas.microsoft.com/office/powerpoint/2010/main" val="309934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3574</Words>
  <Application>Microsoft Office PowerPoint</Application>
  <PresentationFormat>On-screen Show (4:3)</PresentationFormat>
  <Paragraphs>387</Paragraphs>
  <Slides>66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Image</vt:lpstr>
      <vt:lpstr>Unit IV: Virtualization and Cloud  </vt:lpstr>
      <vt:lpstr>PowerPoint Presentation</vt:lpstr>
      <vt:lpstr>What is Virtualization</vt:lpstr>
      <vt:lpstr>History</vt:lpstr>
      <vt:lpstr>PowerPoint Presentation</vt:lpstr>
      <vt:lpstr>Requirement of Virtualization</vt:lpstr>
      <vt:lpstr>Avoid virtualization implementation pitfalls while following your plan based on the steps above can prevent problems during virtualization implementation, there are specific pitfalls for you to avoid. Let's explore some of these dangers below:</vt:lpstr>
      <vt:lpstr>Virtualization Station System Requirements </vt:lpstr>
      <vt:lpstr>Before Virtualization </vt:lpstr>
      <vt:lpstr>After Virtualization</vt:lpstr>
      <vt:lpstr>PowerPoint Presentation</vt:lpstr>
      <vt:lpstr>Hosted Architecture </vt:lpstr>
      <vt:lpstr>Bare Metal &amp; Hypervisor</vt:lpstr>
      <vt:lpstr>Bare-Metal (Hypervisor) Architecture</vt:lpstr>
      <vt:lpstr>A virtual infrastructure offers the systematic ability to control a complex system consisting of several x86-based servers into several different execution environment</vt:lpstr>
      <vt:lpstr>Reduce Energy Costs and Go Green with VMware Virtualization</vt:lpstr>
      <vt:lpstr>Key features of the VMware server virtualization</vt:lpstr>
      <vt:lpstr>Servers Consolidation</vt:lpstr>
      <vt:lpstr>VMware VMotion</vt:lpstr>
      <vt:lpstr>Unplanned Downtime: Server Failure - VMware HA</vt:lpstr>
      <vt:lpstr>Benefits of VMware Virtualization</vt:lpstr>
      <vt:lpstr>What is Hypervisor? </vt:lpstr>
      <vt:lpstr>Type 1 Hypervisor</vt:lpstr>
      <vt:lpstr>PowerPoint Presentation</vt:lpstr>
      <vt:lpstr>Type 2 Hypervisor </vt:lpstr>
      <vt:lpstr>PowerPoint Presentation</vt:lpstr>
      <vt:lpstr>  Techniques for efficient virtualization   </vt:lpstr>
      <vt:lpstr>Shared Kernel Virtualization </vt:lpstr>
      <vt:lpstr>Kernel Level Virtualization</vt:lpstr>
      <vt:lpstr>Hypervisor Virtualization </vt:lpstr>
      <vt:lpstr>Paravitualization: Xen Server</vt:lpstr>
      <vt:lpstr>Full Virtualization </vt:lpstr>
      <vt:lpstr>Hardware virtualization</vt:lpstr>
      <vt:lpstr>Microkernels</vt:lpstr>
      <vt:lpstr>PowerPoint Presentation</vt:lpstr>
      <vt:lpstr>Memory Virtualization</vt:lpstr>
      <vt:lpstr>PowerPoint Presentation</vt:lpstr>
      <vt:lpstr>PowerPoint Presentation</vt:lpstr>
      <vt:lpstr>Virtual Appliances</vt:lpstr>
      <vt:lpstr>PowerPoint Presentation</vt:lpstr>
      <vt:lpstr>VIRTUAL MACHINES ON MULTICORE CPUS</vt:lpstr>
      <vt:lpstr>PowerPoint Presentation</vt:lpstr>
      <vt:lpstr>PowerPoint Presentation</vt:lpstr>
      <vt:lpstr>PowerPoint Presentation</vt:lpstr>
      <vt:lpstr>PowerPoint Presentation</vt:lpstr>
      <vt:lpstr>Characteristics of Cloud Computing </vt:lpstr>
      <vt:lpstr>PowerPoint Presentation</vt:lpstr>
      <vt:lpstr>Disadvantages of Cloud Computing </vt:lpstr>
      <vt:lpstr>History of Cloud Computing </vt:lpstr>
      <vt:lpstr>PowerPoint Presentation</vt:lpstr>
      <vt:lpstr>How does cloud computing work  </vt:lpstr>
      <vt:lpstr> Types: 1. Public Cloud  </vt:lpstr>
      <vt:lpstr> Advantages of Public Cloud Model  </vt:lpstr>
      <vt:lpstr>Disadvantages of Public Cloud Model  </vt:lpstr>
      <vt:lpstr>Private Cloud  </vt:lpstr>
      <vt:lpstr>PowerPoint Presentation</vt:lpstr>
      <vt:lpstr> Hybrid Cloud  </vt:lpstr>
      <vt:lpstr>PowerPoint Presentation</vt:lpstr>
      <vt:lpstr> Software as a Service | SaaS  </vt:lpstr>
      <vt:lpstr>PowerPoint Presentation</vt:lpstr>
      <vt:lpstr>Infrastructure as a Service | IaaS </vt:lpstr>
      <vt:lpstr>PowerPoint Presentation</vt:lpstr>
      <vt:lpstr>PowerPoint Presentation</vt:lpstr>
      <vt:lpstr>Top vendors who are providing IaaS cloud computing platform  </vt:lpstr>
      <vt:lpstr>Platform as a Service | PaaS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IV: Virtualization and Cloud</dc:title>
  <dc:creator>123</dc:creator>
  <cp:lastModifiedBy>123</cp:lastModifiedBy>
  <cp:revision>62</cp:revision>
  <dcterms:created xsi:type="dcterms:W3CDTF">2016-08-11T11:57:57Z</dcterms:created>
  <dcterms:modified xsi:type="dcterms:W3CDTF">2016-08-17T13:44:28Z</dcterms:modified>
</cp:coreProperties>
</file>