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45E79B4-D288-4455-91E7-9468F9217E81}" type="datetimeFigureOut">
              <a:rPr lang="en-IN" smtClean="0"/>
              <a:pPr/>
              <a:t>23-01-2020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314F48-75BC-42F8-A40F-C528845CEDA8}" type="slidenum">
              <a:rPr lang="en-IN" smtClean="0"/>
              <a:pPr/>
              <a:t>‹#›</a:t>
            </a:fld>
            <a:endParaRPr lang="en-IN"/>
          </a:p>
        </p:txBody>
      </p:sp>
    </p:spTree>
    <p:extLst>
      <p:ext uri="{BB962C8B-B14F-4D97-AF65-F5344CB8AC3E}">
        <p14:creationId xmlns:p14="http://schemas.microsoft.com/office/powerpoint/2010/main" xmlns="" val="1152033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45E79B4-D288-4455-91E7-9468F9217E81}" type="datetimeFigureOut">
              <a:rPr lang="en-IN" smtClean="0"/>
              <a:pPr/>
              <a:t>23-01-2020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314F48-75BC-42F8-A40F-C528845CEDA8}" type="slidenum">
              <a:rPr lang="en-IN" smtClean="0"/>
              <a:pPr/>
              <a:t>‹#›</a:t>
            </a:fld>
            <a:endParaRPr lang="en-IN"/>
          </a:p>
        </p:txBody>
      </p:sp>
    </p:spTree>
    <p:extLst>
      <p:ext uri="{BB962C8B-B14F-4D97-AF65-F5344CB8AC3E}">
        <p14:creationId xmlns:p14="http://schemas.microsoft.com/office/powerpoint/2010/main" xmlns="" val="3099658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45E79B4-D288-4455-91E7-9468F9217E81}" type="datetimeFigureOut">
              <a:rPr lang="en-IN" smtClean="0"/>
              <a:pPr/>
              <a:t>23-01-2020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314F48-75BC-42F8-A40F-C528845CEDA8}" type="slidenum">
              <a:rPr lang="en-IN" smtClean="0"/>
              <a:pPr/>
              <a:t>‹#›</a:t>
            </a:fld>
            <a:endParaRPr lang="en-IN"/>
          </a:p>
        </p:txBody>
      </p:sp>
    </p:spTree>
    <p:extLst>
      <p:ext uri="{BB962C8B-B14F-4D97-AF65-F5344CB8AC3E}">
        <p14:creationId xmlns:p14="http://schemas.microsoft.com/office/powerpoint/2010/main" xmlns="" val="821291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45E79B4-D288-4455-91E7-9468F9217E81}" type="datetimeFigureOut">
              <a:rPr lang="en-IN" smtClean="0"/>
              <a:pPr/>
              <a:t>23-01-2020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314F48-75BC-42F8-A40F-C528845CEDA8}" type="slidenum">
              <a:rPr lang="en-IN" smtClean="0"/>
              <a:pPr/>
              <a:t>‹#›</a:t>
            </a:fld>
            <a:endParaRPr lang="en-IN"/>
          </a:p>
        </p:txBody>
      </p:sp>
    </p:spTree>
    <p:extLst>
      <p:ext uri="{BB962C8B-B14F-4D97-AF65-F5344CB8AC3E}">
        <p14:creationId xmlns:p14="http://schemas.microsoft.com/office/powerpoint/2010/main" xmlns="" val="3408802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5E79B4-D288-4455-91E7-9468F9217E81}" type="datetimeFigureOut">
              <a:rPr lang="en-IN" smtClean="0"/>
              <a:pPr/>
              <a:t>23-01-2020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314F48-75BC-42F8-A40F-C528845CEDA8}" type="slidenum">
              <a:rPr lang="en-IN" smtClean="0"/>
              <a:pPr/>
              <a:t>‹#›</a:t>
            </a:fld>
            <a:endParaRPr lang="en-IN"/>
          </a:p>
        </p:txBody>
      </p:sp>
    </p:spTree>
    <p:extLst>
      <p:ext uri="{BB962C8B-B14F-4D97-AF65-F5344CB8AC3E}">
        <p14:creationId xmlns:p14="http://schemas.microsoft.com/office/powerpoint/2010/main" xmlns="" val="4153756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45E79B4-D288-4455-91E7-9468F9217E81}" type="datetimeFigureOut">
              <a:rPr lang="en-IN" smtClean="0"/>
              <a:pPr/>
              <a:t>23-01-2020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0314F48-75BC-42F8-A40F-C528845CEDA8}" type="slidenum">
              <a:rPr lang="en-IN" smtClean="0"/>
              <a:pPr/>
              <a:t>‹#›</a:t>
            </a:fld>
            <a:endParaRPr lang="en-IN"/>
          </a:p>
        </p:txBody>
      </p:sp>
    </p:spTree>
    <p:extLst>
      <p:ext uri="{BB962C8B-B14F-4D97-AF65-F5344CB8AC3E}">
        <p14:creationId xmlns:p14="http://schemas.microsoft.com/office/powerpoint/2010/main" xmlns="" val="3884232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45E79B4-D288-4455-91E7-9468F9217E81}" type="datetimeFigureOut">
              <a:rPr lang="en-IN" smtClean="0"/>
              <a:pPr/>
              <a:t>23-01-2020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0314F48-75BC-42F8-A40F-C528845CEDA8}" type="slidenum">
              <a:rPr lang="en-IN" smtClean="0"/>
              <a:pPr/>
              <a:t>‹#›</a:t>
            </a:fld>
            <a:endParaRPr lang="en-IN"/>
          </a:p>
        </p:txBody>
      </p:sp>
    </p:spTree>
    <p:extLst>
      <p:ext uri="{BB962C8B-B14F-4D97-AF65-F5344CB8AC3E}">
        <p14:creationId xmlns:p14="http://schemas.microsoft.com/office/powerpoint/2010/main" xmlns="" val="3611076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45E79B4-D288-4455-91E7-9468F9217E81}" type="datetimeFigureOut">
              <a:rPr lang="en-IN" smtClean="0"/>
              <a:pPr/>
              <a:t>23-01-2020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0314F48-75BC-42F8-A40F-C528845CEDA8}" type="slidenum">
              <a:rPr lang="en-IN" smtClean="0"/>
              <a:pPr/>
              <a:t>‹#›</a:t>
            </a:fld>
            <a:endParaRPr lang="en-IN"/>
          </a:p>
        </p:txBody>
      </p:sp>
    </p:spTree>
    <p:extLst>
      <p:ext uri="{BB962C8B-B14F-4D97-AF65-F5344CB8AC3E}">
        <p14:creationId xmlns:p14="http://schemas.microsoft.com/office/powerpoint/2010/main" xmlns="" val="1945957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5E79B4-D288-4455-91E7-9468F9217E81}" type="datetimeFigureOut">
              <a:rPr lang="en-IN" smtClean="0"/>
              <a:pPr/>
              <a:t>23-01-2020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0314F48-75BC-42F8-A40F-C528845CEDA8}" type="slidenum">
              <a:rPr lang="en-IN" smtClean="0"/>
              <a:pPr/>
              <a:t>‹#›</a:t>
            </a:fld>
            <a:endParaRPr lang="en-IN"/>
          </a:p>
        </p:txBody>
      </p:sp>
    </p:spTree>
    <p:extLst>
      <p:ext uri="{BB962C8B-B14F-4D97-AF65-F5344CB8AC3E}">
        <p14:creationId xmlns:p14="http://schemas.microsoft.com/office/powerpoint/2010/main" xmlns="" val="1271584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5E79B4-D288-4455-91E7-9468F9217E81}" type="datetimeFigureOut">
              <a:rPr lang="en-IN" smtClean="0"/>
              <a:pPr/>
              <a:t>23-01-2020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0314F48-75BC-42F8-A40F-C528845CEDA8}" type="slidenum">
              <a:rPr lang="en-IN" smtClean="0"/>
              <a:pPr/>
              <a:t>‹#›</a:t>
            </a:fld>
            <a:endParaRPr lang="en-IN"/>
          </a:p>
        </p:txBody>
      </p:sp>
    </p:spTree>
    <p:extLst>
      <p:ext uri="{BB962C8B-B14F-4D97-AF65-F5344CB8AC3E}">
        <p14:creationId xmlns:p14="http://schemas.microsoft.com/office/powerpoint/2010/main" xmlns="" val="3785195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5E79B4-D288-4455-91E7-9468F9217E81}" type="datetimeFigureOut">
              <a:rPr lang="en-IN" smtClean="0"/>
              <a:pPr/>
              <a:t>23-01-2020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0314F48-75BC-42F8-A40F-C528845CEDA8}" type="slidenum">
              <a:rPr lang="en-IN" smtClean="0"/>
              <a:pPr/>
              <a:t>‹#›</a:t>
            </a:fld>
            <a:endParaRPr lang="en-IN"/>
          </a:p>
        </p:txBody>
      </p:sp>
    </p:spTree>
    <p:extLst>
      <p:ext uri="{BB962C8B-B14F-4D97-AF65-F5344CB8AC3E}">
        <p14:creationId xmlns:p14="http://schemas.microsoft.com/office/powerpoint/2010/main" xmlns="" val="923247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5E79B4-D288-4455-91E7-9468F9217E81}" type="datetimeFigureOut">
              <a:rPr lang="en-IN" smtClean="0"/>
              <a:pPr/>
              <a:t>23-01-2020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314F48-75BC-42F8-A40F-C528845CEDA8}" type="slidenum">
              <a:rPr lang="en-IN" smtClean="0"/>
              <a:pPr/>
              <a:t>‹#›</a:t>
            </a:fld>
            <a:endParaRPr lang="en-IN"/>
          </a:p>
        </p:txBody>
      </p:sp>
    </p:spTree>
    <p:extLst>
      <p:ext uri="{BB962C8B-B14F-4D97-AF65-F5344CB8AC3E}">
        <p14:creationId xmlns:p14="http://schemas.microsoft.com/office/powerpoint/2010/main" xmlns="" val="2820198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Unit IV – Chapter 2</a:t>
            </a:r>
            <a:endParaRPr lang="en-IN" dirty="0"/>
          </a:p>
        </p:txBody>
      </p:sp>
      <p:sp>
        <p:nvSpPr>
          <p:cNvPr id="3" name="Subtitle 2"/>
          <p:cNvSpPr>
            <a:spLocks noGrp="1"/>
          </p:cNvSpPr>
          <p:nvPr>
            <p:ph type="subTitle" idx="1"/>
          </p:nvPr>
        </p:nvSpPr>
        <p:spPr/>
        <p:txBody>
          <a:bodyPr>
            <a:normAutofit/>
          </a:bodyPr>
          <a:lstStyle/>
          <a:p>
            <a:r>
              <a:rPr lang="en-IN" sz="5400" b="1" dirty="0" smtClean="0">
                <a:solidFill>
                  <a:srgbClr val="FF0000"/>
                </a:solidFill>
              </a:rPr>
              <a:t>Multithreading</a:t>
            </a:r>
            <a:endParaRPr lang="en-IN" sz="5400" b="1" dirty="0">
              <a:solidFill>
                <a:srgbClr val="FF0000"/>
              </a:solidFill>
            </a:endParaRPr>
          </a:p>
        </p:txBody>
      </p:sp>
    </p:spTree>
    <p:extLst>
      <p:ext uri="{BB962C8B-B14F-4D97-AF65-F5344CB8AC3E}">
        <p14:creationId xmlns:p14="http://schemas.microsoft.com/office/powerpoint/2010/main" xmlns="" val="2635108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Java Thread Example by extending Thread class </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class Multi extends Thread </a:t>
            </a:r>
          </a:p>
          <a:p>
            <a:pPr marL="0" indent="0">
              <a:buNone/>
            </a:pPr>
            <a:r>
              <a:rPr lang="en-US" dirty="0"/>
              <a:t>{ </a:t>
            </a:r>
          </a:p>
          <a:p>
            <a:pPr marL="0" indent="0">
              <a:buNone/>
            </a:pPr>
            <a:r>
              <a:rPr lang="en-US" dirty="0"/>
              <a:t>public void run() </a:t>
            </a:r>
          </a:p>
          <a:p>
            <a:pPr marL="0" indent="0">
              <a:buNone/>
            </a:pPr>
            <a:r>
              <a:rPr lang="en-US" dirty="0"/>
              <a:t>{ </a:t>
            </a:r>
          </a:p>
          <a:p>
            <a:pPr marL="0" indent="0">
              <a:buNone/>
            </a:pPr>
            <a:r>
              <a:rPr lang="en-US" dirty="0" err="1"/>
              <a:t>System.out.println</a:t>
            </a:r>
            <a:r>
              <a:rPr lang="en-US" dirty="0"/>
              <a:t>("thread is running..."); </a:t>
            </a:r>
          </a:p>
          <a:p>
            <a:pPr marL="0" indent="0">
              <a:buNone/>
            </a:pPr>
            <a:r>
              <a:rPr lang="en-US" dirty="0"/>
              <a:t>} </a:t>
            </a:r>
          </a:p>
          <a:p>
            <a:pPr marL="0" indent="0">
              <a:buNone/>
            </a:pPr>
            <a:r>
              <a:rPr lang="en-US" dirty="0"/>
              <a:t>public static void main(String </a:t>
            </a:r>
            <a:r>
              <a:rPr lang="en-US" dirty="0" err="1"/>
              <a:t>args</a:t>
            </a:r>
            <a:r>
              <a:rPr lang="en-US" dirty="0"/>
              <a:t>[]) </a:t>
            </a:r>
          </a:p>
          <a:p>
            <a:pPr marL="0" indent="0">
              <a:buNone/>
            </a:pPr>
            <a:r>
              <a:rPr lang="en-US" dirty="0"/>
              <a:t>{ </a:t>
            </a:r>
          </a:p>
          <a:p>
            <a:pPr marL="0" indent="0">
              <a:buNone/>
            </a:pPr>
            <a:r>
              <a:rPr lang="en-US" dirty="0"/>
              <a:t>Multi t1=new Multi(); </a:t>
            </a:r>
          </a:p>
          <a:p>
            <a:pPr marL="0" indent="0">
              <a:buNone/>
            </a:pPr>
            <a:r>
              <a:rPr lang="en-US" dirty="0"/>
              <a:t>t1.start(); </a:t>
            </a:r>
          </a:p>
          <a:p>
            <a:pPr marL="0" indent="0">
              <a:buNone/>
            </a:pPr>
            <a:r>
              <a:rPr lang="en-US" dirty="0"/>
              <a:t>} } </a:t>
            </a:r>
          </a:p>
        </p:txBody>
      </p:sp>
      <p:pic>
        <p:nvPicPr>
          <p:cNvPr id="4" name="Picture 3"/>
          <p:cNvPicPr>
            <a:picLocks noChangeAspect="1"/>
          </p:cNvPicPr>
          <p:nvPr/>
        </p:nvPicPr>
        <p:blipFill>
          <a:blip r:embed="rId2"/>
          <a:stretch>
            <a:fillRect/>
          </a:stretch>
        </p:blipFill>
        <p:spPr>
          <a:xfrm>
            <a:off x="3923928" y="4509120"/>
            <a:ext cx="4242841" cy="1944216"/>
          </a:xfrm>
          <a:prstGeom prst="rect">
            <a:avLst/>
          </a:prstGeom>
        </p:spPr>
      </p:pic>
    </p:spTree>
    <p:extLst>
      <p:ext uri="{BB962C8B-B14F-4D97-AF65-F5344CB8AC3E}">
        <p14:creationId xmlns:p14="http://schemas.microsoft.com/office/powerpoint/2010/main" xmlns="" val="3388566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Java Thread Example by implementing Runnable interface </a:t>
            </a:r>
            <a:endParaRPr lang="en-US" dirty="0"/>
          </a:p>
        </p:txBody>
      </p:sp>
      <p:sp>
        <p:nvSpPr>
          <p:cNvPr id="3" name="Content Placeholder 2"/>
          <p:cNvSpPr>
            <a:spLocks noGrp="1"/>
          </p:cNvSpPr>
          <p:nvPr>
            <p:ph idx="1"/>
          </p:nvPr>
        </p:nvSpPr>
        <p:spPr/>
        <p:txBody>
          <a:bodyPr>
            <a:noAutofit/>
          </a:bodyPr>
          <a:lstStyle/>
          <a:p>
            <a:pPr marL="0" indent="0">
              <a:buNone/>
            </a:pPr>
            <a:r>
              <a:rPr lang="en-US" sz="2400" dirty="0"/>
              <a:t>class Multi3 implements </a:t>
            </a:r>
            <a:r>
              <a:rPr lang="en-US" sz="2400" dirty="0" smtClean="0"/>
              <a:t>Runnable</a:t>
            </a:r>
          </a:p>
          <a:p>
            <a:pPr marL="0" indent="0">
              <a:buNone/>
            </a:pPr>
            <a:r>
              <a:rPr lang="en-US" sz="2400" dirty="0" smtClean="0"/>
              <a:t>{</a:t>
            </a:r>
            <a:r>
              <a:rPr lang="en-US" sz="2400" dirty="0"/>
              <a:t>  </a:t>
            </a:r>
          </a:p>
          <a:p>
            <a:pPr marL="0" indent="0">
              <a:buNone/>
            </a:pPr>
            <a:r>
              <a:rPr lang="en-US" sz="2400" dirty="0"/>
              <a:t>public void run</a:t>
            </a:r>
            <a:r>
              <a:rPr lang="en-US" sz="2400" dirty="0" smtClean="0"/>
              <a:t>()</a:t>
            </a:r>
          </a:p>
          <a:p>
            <a:pPr marL="0" indent="0">
              <a:buNone/>
            </a:pPr>
            <a:r>
              <a:rPr lang="en-US" sz="2400" dirty="0" smtClean="0"/>
              <a:t>{</a:t>
            </a:r>
            <a:r>
              <a:rPr lang="en-US" sz="2400" dirty="0"/>
              <a:t>  </a:t>
            </a:r>
          </a:p>
          <a:p>
            <a:pPr marL="0" indent="0">
              <a:buNone/>
            </a:pPr>
            <a:r>
              <a:rPr lang="en-US" sz="2400" dirty="0" err="1"/>
              <a:t>System.out.println</a:t>
            </a:r>
            <a:r>
              <a:rPr lang="en-US" sz="2400" dirty="0"/>
              <a:t>("thread is running...");  </a:t>
            </a:r>
          </a:p>
          <a:p>
            <a:pPr marL="0" indent="0">
              <a:buNone/>
            </a:pPr>
            <a:r>
              <a:rPr lang="en-US" sz="2400" dirty="0"/>
              <a:t>}  </a:t>
            </a:r>
          </a:p>
          <a:p>
            <a:pPr marL="0" indent="0">
              <a:buNone/>
            </a:pPr>
            <a:r>
              <a:rPr lang="en-US" sz="2400" dirty="0" smtClean="0"/>
              <a:t>public</a:t>
            </a:r>
            <a:r>
              <a:rPr lang="en-US" sz="2400" dirty="0"/>
              <a:t> static void main(String </a:t>
            </a:r>
            <a:r>
              <a:rPr lang="en-US" sz="2400" dirty="0" err="1"/>
              <a:t>args</a:t>
            </a:r>
            <a:r>
              <a:rPr lang="en-US" sz="2400" dirty="0" smtClean="0"/>
              <a:t>[])</a:t>
            </a:r>
          </a:p>
          <a:p>
            <a:pPr marL="0" indent="0">
              <a:buNone/>
            </a:pPr>
            <a:r>
              <a:rPr lang="en-US" sz="2400" dirty="0" smtClean="0"/>
              <a:t>{</a:t>
            </a:r>
            <a:r>
              <a:rPr lang="en-US" sz="2400" dirty="0"/>
              <a:t>  </a:t>
            </a:r>
          </a:p>
          <a:p>
            <a:pPr marL="0" indent="0">
              <a:buNone/>
            </a:pPr>
            <a:r>
              <a:rPr lang="en-US" sz="2400" dirty="0"/>
              <a:t>Multi3 m1=new Multi3();  </a:t>
            </a:r>
          </a:p>
          <a:p>
            <a:pPr marL="0" indent="0">
              <a:buNone/>
            </a:pPr>
            <a:r>
              <a:rPr lang="en-US" sz="2400" dirty="0"/>
              <a:t>Thread t1 =new Thread(m1);  </a:t>
            </a:r>
          </a:p>
          <a:p>
            <a:pPr marL="0" indent="0">
              <a:buNone/>
            </a:pPr>
            <a:r>
              <a:rPr lang="en-US" sz="2400" dirty="0"/>
              <a:t>t1.start();  </a:t>
            </a:r>
          </a:p>
          <a:p>
            <a:pPr marL="0" indent="0">
              <a:buNone/>
            </a:pPr>
            <a:r>
              <a:rPr lang="en-US" sz="2400" dirty="0"/>
              <a:t> }  </a:t>
            </a:r>
            <a:r>
              <a:rPr lang="en-US" sz="2400" dirty="0" smtClean="0"/>
              <a:t>}</a:t>
            </a:r>
            <a:r>
              <a:rPr lang="en-US" sz="2400" dirty="0"/>
              <a:t> </a:t>
            </a:r>
          </a:p>
          <a:p>
            <a:pPr marL="0" indent="0">
              <a:buNone/>
            </a:pPr>
            <a:endParaRPr lang="en-US" sz="2400" dirty="0"/>
          </a:p>
        </p:txBody>
      </p:sp>
    </p:spTree>
    <p:extLst>
      <p:ext uri="{BB962C8B-B14F-4D97-AF65-F5344CB8AC3E}">
        <p14:creationId xmlns:p14="http://schemas.microsoft.com/office/powerpoint/2010/main" xmlns="" val="2155847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smtClean="0"/>
              <a:t>Multithreading </a:t>
            </a:r>
            <a:r>
              <a:rPr lang="en-US" dirty="0"/>
              <a:t>refers to two or more tasks executing concurrently within a single program. A thread is an independent path of execution within a program. </a:t>
            </a:r>
            <a:endParaRPr lang="en-US" dirty="0" smtClean="0"/>
          </a:p>
          <a:p>
            <a:pPr algn="just"/>
            <a:r>
              <a:rPr lang="en-US" dirty="0" smtClean="0"/>
              <a:t>Every </a:t>
            </a:r>
            <a:r>
              <a:rPr lang="en-US" dirty="0"/>
              <a:t>thread in Java is created and controlled by the </a:t>
            </a:r>
            <a:r>
              <a:rPr lang="en-US" dirty="0" err="1"/>
              <a:t>java.lang.Thread</a:t>
            </a:r>
            <a:r>
              <a:rPr lang="en-US" dirty="0"/>
              <a:t> class. </a:t>
            </a:r>
          </a:p>
          <a:p>
            <a:pPr algn="just"/>
            <a:endParaRPr lang="en-US" dirty="0"/>
          </a:p>
        </p:txBody>
      </p:sp>
    </p:spTree>
    <p:extLst>
      <p:ext uri="{BB962C8B-B14F-4D97-AF65-F5344CB8AC3E}">
        <p14:creationId xmlns:p14="http://schemas.microsoft.com/office/powerpoint/2010/main" xmlns="" val="2879492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a:t>
            </a:r>
            <a:endParaRPr lang="en-US" dirty="0"/>
          </a:p>
        </p:txBody>
      </p:sp>
      <p:sp>
        <p:nvSpPr>
          <p:cNvPr id="3" name="Content Placeholder 2"/>
          <p:cNvSpPr>
            <a:spLocks noGrp="1"/>
          </p:cNvSpPr>
          <p:nvPr>
            <p:ph idx="1"/>
          </p:nvPr>
        </p:nvSpPr>
        <p:spPr/>
        <p:txBody>
          <a:bodyPr>
            <a:normAutofit fontScale="85000" lnSpcReduction="20000"/>
          </a:bodyPr>
          <a:lstStyle/>
          <a:p>
            <a:pPr algn="just"/>
            <a:endParaRPr lang="en-US" dirty="0"/>
          </a:p>
          <a:p>
            <a:pPr algn="just"/>
            <a:r>
              <a:rPr lang="en-US" dirty="0"/>
              <a:t>Threads share the same address space </a:t>
            </a:r>
          </a:p>
          <a:p>
            <a:pPr algn="just"/>
            <a:endParaRPr lang="en-US" dirty="0"/>
          </a:p>
          <a:p>
            <a:pPr algn="just"/>
            <a:r>
              <a:rPr lang="en-US" dirty="0"/>
              <a:t>Threads are lightweight compared to processes </a:t>
            </a:r>
          </a:p>
          <a:p>
            <a:pPr algn="just"/>
            <a:endParaRPr lang="en-US" dirty="0"/>
          </a:p>
          <a:p>
            <a:pPr algn="just"/>
            <a:r>
              <a:rPr lang="en-US" dirty="0"/>
              <a:t>L</a:t>
            </a:r>
            <a:r>
              <a:rPr lang="en-US" dirty="0" smtClean="0"/>
              <a:t>ess </a:t>
            </a:r>
            <a:r>
              <a:rPr lang="en-US" dirty="0"/>
              <a:t>expensive </a:t>
            </a:r>
          </a:p>
          <a:p>
            <a:pPr algn="just"/>
            <a:endParaRPr lang="en-US" dirty="0"/>
          </a:p>
          <a:p>
            <a:pPr algn="just"/>
            <a:r>
              <a:rPr lang="en-US" dirty="0"/>
              <a:t>Cost of thread intercommunication is relatively low </a:t>
            </a:r>
          </a:p>
          <a:p>
            <a:pPr algn="just"/>
            <a:endParaRPr lang="en-US" dirty="0"/>
          </a:p>
          <a:p>
            <a:pPr algn="just"/>
            <a:r>
              <a:rPr lang="en-US" dirty="0"/>
              <a:t>different tasks to be performed concurrently </a:t>
            </a:r>
          </a:p>
          <a:p>
            <a:pPr algn="just"/>
            <a:endParaRPr lang="en-US" dirty="0"/>
          </a:p>
        </p:txBody>
      </p:sp>
    </p:spTree>
    <p:extLst>
      <p:ext uri="{BB962C8B-B14F-4D97-AF65-F5344CB8AC3E}">
        <p14:creationId xmlns:p14="http://schemas.microsoft.com/office/powerpoint/2010/main" xmlns="" val="1389684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Java Thread class </a:t>
            </a:r>
            <a:r>
              <a:rPr lang="en-US" dirty="0"/>
              <a:t/>
            </a:r>
            <a:br>
              <a:rPr lang="en-US" dirty="0"/>
            </a:br>
            <a:endParaRPr lang="en-US" dirty="0"/>
          </a:p>
        </p:txBody>
      </p:sp>
      <p:sp>
        <p:nvSpPr>
          <p:cNvPr id="3" name="Content Placeholder 2"/>
          <p:cNvSpPr>
            <a:spLocks noGrp="1"/>
          </p:cNvSpPr>
          <p:nvPr>
            <p:ph idx="1"/>
          </p:nvPr>
        </p:nvSpPr>
        <p:spPr>
          <a:xfrm>
            <a:off x="457200" y="1600200"/>
            <a:ext cx="8229600" cy="4997152"/>
          </a:xfrm>
        </p:spPr>
        <p:txBody>
          <a:bodyPr>
            <a:normAutofit fontScale="85000" lnSpcReduction="20000"/>
          </a:bodyPr>
          <a:lstStyle/>
          <a:p>
            <a:pPr algn="just"/>
            <a:r>
              <a:rPr lang="en-US" dirty="0"/>
              <a:t>start() 	It is used to start the execution of the thread. 	</a:t>
            </a:r>
          </a:p>
          <a:p>
            <a:pPr algn="just"/>
            <a:r>
              <a:rPr lang="en-US" dirty="0"/>
              <a:t>run() 	It is used to do an action for a thread. 	</a:t>
            </a:r>
          </a:p>
          <a:p>
            <a:pPr algn="just"/>
            <a:r>
              <a:rPr lang="en-US" dirty="0"/>
              <a:t>sleep() 	It sleeps a thread for the specified amount of time. </a:t>
            </a:r>
          </a:p>
          <a:p>
            <a:pPr algn="just"/>
            <a:r>
              <a:rPr lang="en-US" dirty="0" err="1"/>
              <a:t>getId</a:t>
            </a:r>
            <a:r>
              <a:rPr lang="en-US" dirty="0"/>
              <a:t>() 	It returns the id of the thread. 	</a:t>
            </a:r>
          </a:p>
          <a:p>
            <a:pPr algn="just"/>
            <a:r>
              <a:rPr lang="en-US" dirty="0" err="1"/>
              <a:t>isAlive</a:t>
            </a:r>
            <a:r>
              <a:rPr lang="en-US" dirty="0"/>
              <a:t>() 	It tests if the thread is alive. 	</a:t>
            </a:r>
          </a:p>
          <a:p>
            <a:pPr algn="just"/>
            <a:r>
              <a:rPr lang="en-US" dirty="0"/>
              <a:t>suspend() 	It is used to suspend the thread. 	</a:t>
            </a:r>
          </a:p>
          <a:p>
            <a:pPr algn="just"/>
            <a:r>
              <a:rPr lang="en-US" dirty="0"/>
              <a:t>resume() 	It is used to resume the suspended thread. </a:t>
            </a:r>
          </a:p>
          <a:p>
            <a:pPr algn="just"/>
            <a:r>
              <a:rPr lang="en-US" dirty="0"/>
              <a:t>stop() 	It is used to stop the thread. 	</a:t>
            </a:r>
          </a:p>
          <a:p>
            <a:pPr algn="just"/>
            <a:r>
              <a:rPr lang="en-US" dirty="0"/>
              <a:t>destroy() 	It is used to destroy the thread group and all of its subgroups. 	</a:t>
            </a:r>
          </a:p>
          <a:p>
            <a:pPr algn="just"/>
            <a:endParaRPr lang="en-US" dirty="0"/>
          </a:p>
        </p:txBody>
      </p:sp>
    </p:spTree>
    <p:extLst>
      <p:ext uri="{BB962C8B-B14F-4D97-AF65-F5344CB8AC3E}">
        <p14:creationId xmlns:p14="http://schemas.microsoft.com/office/powerpoint/2010/main" xmlns="" val="2702305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Thread life cycle </a:t>
            </a:r>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179840" y="1676104"/>
            <a:ext cx="8481808" cy="4450059"/>
          </a:xfrm>
          <a:prstGeom prst="rect">
            <a:avLst/>
          </a:prstGeom>
        </p:spPr>
      </p:pic>
    </p:spTree>
    <p:extLst>
      <p:ext uri="{BB962C8B-B14F-4D97-AF65-F5344CB8AC3E}">
        <p14:creationId xmlns:p14="http://schemas.microsoft.com/office/powerpoint/2010/main" xmlns="" val="2767434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lgn="just">
              <a:buNone/>
            </a:pPr>
            <a:r>
              <a:rPr lang="en-US" b="1" dirty="0"/>
              <a:t>1) New </a:t>
            </a:r>
            <a:endParaRPr lang="en-US" dirty="0"/>
          </a:p>
          <a:p>
            <a:pPr algn="just"/>
            <a:r>
              <a:rPr lang="en-US" dirty="0"/>
              <a:t>The thread is in new state if you create an instance of Thread class but before the invocation of start() method. </a:t>
            </a:r>
          </a:p>
          <a:p>
            <a:pPr marL="0" indent="0" algn="just">
              <a:buNone/>
            </a:pPr>
            <a:r>
              <a:rPr lang="en-US" b="1" dirty="0"/>
              <a:t>2) Runnable </a:t>
            </a:r>
            <a:endParaRPr lang="en-US" dirty="0"/>
          </a:p>
          <a:p>
            <a:pPr algn="just"/>
            <a:r>
              <a:rPr lang="en-US" dirty="0"/>
              <a:t>The thread is in runnable state after invocation of start() method, but the thread scheduler has not selected it to be the running thread. </a:t>
            </a:r>
          </a:p>
          <a:p>
            <a:pPr marL="0" indent="0" algn="just">
              <a:buNone/>
            </a:pPr>
            <a:r>
              <a:rPr lang="en-US" b="1" dirty="0"/>
              <a:t>3) Running </a:t>
            </a:r>
            <a:endParaRPr lang="en-US" dirty="0"/>
          </a:p>
          <a:p>
            <a:pPr algn="just"/>
            <a:r>
              <a:rPr lang="en-US" dirty="0"/>
              <a:t>The thread is in running state if the thread scheduler has selected it. </a:t>
            </a:r>
          </a:p>
          <a:p>
            <a:pPr marL="0" indent="0" algn="just">
              <a:buNone/>
            </a:pPr>
            <a:r>
              <a:rPr lang="en-US" b="1" dirty="0"/>
              <a:t>4) Non-Runnable (Blocked) </a:t>
            </a:r>
            <a:endParaRPr lang="en-US" dirty="0"/>
          </a:p>
          <a:p>
            <a:pPr algn="just"/>
            <a:r>
              <a:rPr lang="en-US" dirty="0"/>
              <a:t>This is the state when the thread is still alive, but is currently not eligible to run. </a:t>
            </a:r>
          </a:p>
          <a:p>
            <a:pPr marL="0" indent="0" algn="just">
              <a:buNone/>
            </a:pPr>
            <a:r>
              <a:rPr lang="en-US" b="1" dirty="0"/>
              <a:t>5) Terminated </a:t>
            </a:r>
            <a:endParaRPr lang="en-US" dirty="0"/>
          </a:p>
          <a:p>
            <a:pPr algn="just"/>
            <a:r>
              <a:rPr lang="en-US" dirty="0"/>
              <a:t>A thread is in terminated or dead state when its run() method exits. </a:t>
            </a:r>
          </a:p>
        </p:txBody>
      </p:sp>
    </p:spTree>
    <p:extLst>
      <p:ext uri="{BB962C8B-B14F-4D97-AF65-F5344CB8AC3E}">
        <p14:creationId xmlns:p14="http://schemas.microsoft.com/office/powerpoint/2010/main" xmlns="" val="137825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main thread </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When a Java program starts up, one thread begins running immediately. This is usually called the main thread of your program, because it is the one that is executed when your program begins. </a:t>
            </a:r>
            <a:endParaRPr lang="en-US" dirty="0" smtClean="0"/>
          </a:p>
          <a:p>
            <a:pPr algn="just"/>
            <a:r>
              <a:rPr lang="en-US" dirty="0"/>
              <a:t>The main thread is important for two reasons: </a:t>
            </a:r>
          </a:p>
          <a:p>
            <a:pPr algn="just"/>
            <a:r>
              <a:rPr lang="en-US" dirty="0"/>
              <a:t>• It is the thread from which other "child" threads will be spawned. </a:t>
            </a:r>
          </a:p>
          <a:p>
            <a:pPr algn="just"/>
            <a:r>
              <a:rPr lang="en-US" dirty="0"/>
              <a:t>• It must be the last thread to finish execution. When the main thread stops, your program terminates. </a:t>
            </a:r>
          </a:p>
        </p:txBody>
      </p:sp>
    </p:spTree>
    <p:extLst>
      <p:ext uri="{BB962C8B-B14F-4D97-AF65-F5344CB8AC3E}">
        <p14:creationId xmlns:p14="http://schemas.microsoft.com/office/powerpoint/2010/main" xmlns="" val="483149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Creating a Thread </a:t>
            </a:r>
            <a:endParaRPr lang="en-US" dirty="0"/>
          </a:p>
        </p:txBody>
      </p:sp>
      <p:sp>
        <p:nvSpPr>
          <p:cNvPr id="3" name="Content Placeholder 2"/>
          <p:cNvSpPr>
            <a:spLocks noGrp="1"/>
          </p:cNvSpPr>
          <p:nvPr>
            <p:ph idx="1"/>
          </p:nvPr>
        </p:nvSpPr>
        <p:spPr/>
        <p:txBody>
          <a:bodyPr/>
          <a:lstStyle/>
          <a:p>
            <a:r>
              <a:rPr lang="en-US" dirty="0"/>
              <a:t>There are two ways to create a thread: </a:t>
            </a:r>
          </a:p>
          <a:p>
            <a:r>
              <a:rPr lang="en-US" dirty="0"/>
              <a:t>1. By extending Thread class </a:t>
            </a:r>
          </a:p>
          <a:p>
            <a:r>
              <a:rPr lang="en-US" dirty="0"/>
              <a:t>2. By implementing Runnable interface. </a:t>
            </a:r>
          </a:p>
          <a:p>
            <a:endParaRPr lang="en-US" dirty="0"/>
          </a:p>
        </p:txBody>
      </p:sp>
    </p:spTree>
    <p:extLst>
      <p:ext uri="{BB962C8B-B14F-4D97-AF65-F5344CB8AC3E}">
        <p14:creationId xmlns:p14="http://schemas.microsoft.com/office/powerpoint/2010/main" xmlns="" val="3993454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Runnable interface </a:t>
            </a:r>
            <a:endParaRPr lang="en-US" dirty="0"/>
          </a:p>
        </p:txBody>
      </p:sp>
      <p:sp>
        <p:nvSpPr>
          <p:cNvPr id="3" name="Content Placeholder 2"/>
          <p:cNvSpPr>
            <a:spLocks noGrp="1"/>
          </p:cNvSpPr>
          <p:nvPr>
            <p:ph idx="1"/>
          </p:nvPr>
        </p:nvSpPr>
        <p:spPr/>
        <p:txBody>
          <a:bodyPr/>
          <a:lstStyle/>
          <a:p>
            <a:pPr algn="just"/>
            <a:r>
              <a:rPr lang="en-US" dirty="0"/>
              <a:t>The Runnable interface should be implemented by any class whose instances are intended to be executed by a thread. Runnable interface have only one method named run(). </a:t>
            </a:r>
          </a:p>
          <a:p>
            <a:pPr algn="just"/>
            <a:r>
              <a:rPr lang="en-US" dirty="0"/>
              <a:t>public void run(): is used to perform action for a thread. </a:t>
            </a:r>
          </a:p>
        </p:txBody>
      </p:sp>
    </p:spTree>
    <p:extLst>
      <p:ext uri="{BB962C8B-B14F-4D97-AF65-F5344CB8AC3E}">
        <p14:creationId xmlns:p14="http://schemas.microsoft.com/office/powerpoint/2010/main" xmlns="" val="3149275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396</Words>
  <Application>Microsoft Office PowerPoint</Application>
  <PresentationFormat>On-screen Show (4:3)</PresentationFormat>
  <Paragraphs>73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Unit IV – Chapter 2</vt:lpstr>
      <vt:lpstr>Slide 2</vt:lpstr>
      <vt:lpstr>Advantages</vt:lpstr>
      <vt:lpstr> Java Thread class  </vt:lpstr>
      <vt:lpstr>Thread life cycle </vt:lpstr>
      <vt:lpstr>Slide 6</vt:lpstr>
      <vt:lpstr>The main thread </vt:lpstr>
      <vt:lpstr>Creating a Thread </vt:lpstr>
      <vt:lpstr>Runnable interface </vt:lpstr>
      <vt:lpstr>Java Thread Example by extending Thread class </vt:lpstr>
      <vt:lpstr>Java Thread Example by implementing Runnable interface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IV – Chapter 2</dc:title>
  <dc:creator>Vinay</dc:creator>
  <cp:lastModifiedBy>Windows User</cp:lastModifiedBy>
  <cp:revision>6</cp:revision>
  <dcterms:created xsi:type="dcterms:W3CDTF">2019-02-12T14:20:12Z</dcterms:created>
  <dcterms:modified xsi:type="dcterms:W3CDTF">2020-01-23T04:58:35Z</dcterms:modified>
</cp:coreProperties>
</file>