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92789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4247764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401361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250080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37557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32300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7684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37751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44303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81704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03AA1-A275-4985-A56D-E193197B64A8}" type="datetimeFigureOut">
              <a:rPr lang="en-IN" smtClean="0"/>
              <a:pPr/>
              <a:t>22-12-2018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348069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03AA1-A275-4985-A56D-E193197B64A8}" type="datetimeFigureOut">
              <a:rPr lang="en-IN" smtClean="0"/>
              <a:pPr/>
              <a:t>22-12-2018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6240E-4D29-4C7F-936A-8628EF5D0C90}" type="slidenum">
              <a:rPr lang="en-IN" smtClean="0"/>
              <a:pPr/>
              <a:t>‹#›</a:t>
            </a:fld>
            <a:endParaRPr lang="en-IN"/>
          </a:p>
        </p:txBody>
      </p:sp>
    </p:spTree>
    <p:extLst>
      <p:ext uri="{BB962C8B-B14F-4D97-AF65-F5344CB8AC3E}">
        <p14:creationId xmlns:p14="http://schemas.microsoft.com/office/powerpoint/2010/main" xmlns="" val="186762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V – Chapter 1</a:t>
            </a:r>
            <a:endParaRPr lang="en-IN" dirty="0"/>
          </a:p>
        </p:txBody>
      </p:sp>
      <p:sp>
        <p:nvSpPr>
          <p:cNvPr id="3" name="Subtitle 2"/>
          <p:cNvSpPr>
            <a:spLocks noGrp="1"/>
          </p:cNvSpPr>
          <p:nvPr>
            <p:ph type="subTitle" idx="1"/>
          </p:nvPr>
        </p:nvSpPr>
        <p:spPr/>
        <p:txBody>
          <a:bodyPr>
            <a:normAutofit/>
          </a:bodyPr>
          <a:lstStyle/>
          <a:p>
            <a:r>
              <a:rPr lang="en-IN" sz="6000" b="1" dirty="0" smtClean="0">
                <a:solidFill>
                  <a:srgbClr val="FF0000"/>
                </a:solidFill>
              </a:rPr>
              <a:t>Levels of Testing</a:t>
            </a:r>
            <a:endParaRPr lang="en-IN" sz="6000" b="1" dirty="0">
              <a:solidFill>
                <a:srgbClr val="FF0000"/>
              </a:solidFill>
            </a:endParaRPr>
          </a:p>
        </p:txBody>
      </p:sp>
    </p:spTree>
    <p:extLst>
      <p:ext uri="{BB962C8B-B14F-4D97-AF65-F5344CB8AC3E}">
        <p14:creationId xmlns:p14="http://schemas.microsoft.com/office/powerpoint/2010/main" xmlns="" val="1179917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Bottom-up Integration</a:t>
            </a:r>
            <a:br>
              <a:rPr lang="en-IN" b="1" dirty="0"/>
            </a:br>
            <a:endParaRPr lang="en-IN" dirty="0"/>
          </a:p>
        </p:txBody>
      </p:sp>
      <p:sp>
        <p:nvSpPr>
          <p:cNvPr id="3" name="Content Placeholder 2"/>
          <p:cNvSpPr>
            <a:spLocks noGrp="1"/>
          </p:cNvSpPr>
          <p:nvPr>
            <p:ph idx="1"/>
          </p:nvPr>
        </p:nvSpPr>
        <p:spPr/>
        <p:txBody>
          <a:bodyPr/>
          <a:lstStyle/>
          <a:p>
            <a:r>
              <a:rPr lang="en-US" dirty="0"/>
              <a:t>In the bottom-up strategy, each module at lower levels is tested with higher modules until all modules are tested. It takes help of Drivers for testing</a:t>
            </a:r>
            <a:endParaRPr lang="en-IN" dirty="0"/>
          </a:p>
        </p:txBody>
      </p:sp>
      <p:pic>
        <p:nvPicPr>
          <p:cNvPr id="1026" name="Picture 2" descr="INTEGRATION Testing Tutorial: Big Bang, Top Down &amp; Bottom U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27784" y="3573016"/>
            <a:ext cx="5772150" cy="3105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3544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US" b="1" dirty="0"/>
              <a:t>Advantages:</a:t>
            </a:r>
            <a:endParaRPr lang="en-US" dirty="0"/>
          </a:p>
          <a:p>
            <a:pPr algn="just"/>
            <a:r>
              <a:rPr lang="en-US" dirty="0"/>
              <a:t>Fault localization is easier.</a:t>
            </a:r>
          </a:p>
          <a:p>
            <a:pPr algn="just"/>
            <a:r>
              <a:rPr lang="en-US" dirty="0"/>
              <a:t>No time  is wasted waiting for all modules to be developed unlike Big-bang approach</a:t>
            </a:r>
          </a:p>
          <a:p>
            <a:pPr algn="just"/>
            <a:r>
              <a:rPr lang="en-US" b="1" dirty="0"/>
              <a:t>Disadvantages:</a:t>
            </a:r>
            <a:endParaRPr lang="en-US" dirty="0"/>
          </a:p>
          <a:p>
            <a:pPr algn="just"/>
            <a:r>
              <a:rPr lang="en-US" dirty="0"/>
              <a:t>Critical modules (at the top level of software architecture) which control the flow of application are tested last and may be prone to defects.</a:t>
            </a:r>
          </a:p>
          <a:p>
            <a:pPr algn="just"/>
            <a:r>
              <a:rPr lang="en-US" dirty="0"/>
              <a:t>An early prototype is not possible</a:t>
            </a:r>
          </a:p>
          <a:p>
            <a:pPr algn="just"/>
            <a:endParaRPr lang="en-IN" dirty="0"/>
          </a:p>
        </p:txBody>
      </p:sp>
    </p:spTree>
    <p:extLst>
      <p:ext uri="{BB962C8B-B14F-4D97-AF65-F5344CB8AC3E}">
        <p14:creationId xmlns:p14="http://schemas.microsoft.com/office/powerpoint/2010/main" xmlns="" val="166885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Top-down Integration</a:t>
            </a:r>
            <a:br>
              <a:rPr lang="en-IN" b="1" dirty="0"/>
            </a:br>
            <a:endParaRPr lang="en-IN" dirty="0"/>
          </a:p>
        </p:txBody>
      </p:sp>
      <p:sp>
        <p:nvSpPr>
          <p:cNvPr id="3" name="Content Placeholder 2"/>
          <p:cNvSpPr>
            <a:spLocks noGrp="1"/>
          </p:cNvSpPr>
          <p:nvPr>
            <p:ph idx="1"/>
          </p:nvPr>
        </p:nvSpPr>
        <p:spPr/>
        <p:txBody>
          <a:bodyPr/>
          <a:lstStyle/>
          <a:p>
            <a:r>
              <a:rPr lang="en-US" dirty="0"/>
              <a:t>In Top to down approach, testing takes place from top to down following the control flow of the software system.</a:t>
            </a:r>
            <a:endParaRPr lang="en-IN" dirty="0"/>
          </a:p>
        </p:txBody>
      </p:sp>
      <p:pic>
        <p:nvPicPr>
          <p:cNvPr id="2050" name="Picture 2" descr="INTEGRATION Testing Tutorial: Big Bang, Top Down &amp; Bottom U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3284984"/>
            <a:ext cx="6429375" cy="32480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51840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US" b="1" dirty="0"/>
              <a:t>Advantages:</a:t>
            </a:r>
            <a:endParaRPr lang="en-US" dirty="0"/>
          </a:p>
          <a:p>
            <a:pPr algn="just"/>
            <a:r>
              <a:rPr lang="en-US" dirty="0"/>
              <a:t>Fault Localization is easier.</a:t>
            </a:r>
          </a:p>
          <a:p>
            <a:pPr algn="just"/>
            <a:r>
              <a:rPr lang="en-US" dirty="0"/>
              <a:t>Possibility to obtain an early prototype.</a:t>
            </a:r>
          </a:p>
          <a:p>
            <a:pPr algn="just"/>
            <a:r>
              <a:rPr lang="en-US" dirty="0"/>
              <a:t>Critical Modules are tested on priority; major design flaws could be found and fixed first.</a:t>
            </a:r>
          </a:p>
          <a:p>
            <a:pPr algn="just"/>
            <a:r>
              <a:rPr lang="en-US" b="1" dirty="0"/>
              <a:t>Disadvantages:</a:t>
            </a:r>
            <a:endParaRPr lang="en-US" dirty="0"/>
          </a:p>
          <a:p>
            <a:pPr algn="just"/>
            <a:r>
              <a:rPr lang="en-US" dirty="0"/>
              <a:t>Needs many Stubs.</a:t>
            </a:r>
          </a:p>
          <a:p>
            <a:pPr algn="just"/>
            <a:r>
              <a:rPr lang="en-US" dirty="0"/>
              <a:t>Modules at a lower level are tested inadequately.</a:t>
            </a:r>
          </a:p>
          <a:p>
            <a:pPr algn="just"/>
            <a:endParaRPr lang="en-IN" dirty="0"/>
          </a:p>
        </p:txBody>
      </p:sp>
    </p:spTree>
    <p:extLst>
      <p:ext uri="{BB962C8B-B14F-4D97-AF65-F5344CB8AC3E}">
        <p14:creationId xmlns:p14="http://schemas.microsoft.com/office/powerpoint/2010/main" xmlns="" val="50170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Hybrid/ Sandwich Integration</a:t>
            </a:r>
            <a:br>
              <a:rPr lang="en-IN" b="1" dirty="0"/>
            </a:br>
            <a:endParaRPr lang="en-IN" dirty="0"/>
          </a:p>
        </p:txBody>
      </p:sp>
      <p:sp>
        <p:nvSpPr>
          <p:cNvPr id="3" name="Content Placeholder 2"/>
          <p:cNvSpPr>
            <a:spLocks noGrp="1"/>
          </p:cNvSpPr>
          <p:nvPr>
            <p:ph idx="1"/>
          </p:nvPr>
        </p:nvSpPr>
        <p:spPr/>
        <p:txBody>
          <a:bodyPr/>
          <a:lstStyle/>
          <a:p>
            <a:pPr algn="just"/>
            <a:r>
              <a:rPr lang="en-US" dirty="0"/>
              <a:t>In the sandwich/hybrid strategy is a combination of Top Down and Bottom up approaches. Here, top modules are tested with lower modules at the same time lower modules are integrated with top modules and tested. This strategy makes use of stubs as well as drivers.</a:t>
            </a:r>
            <a:endParaRPr lang="en-IN" dirty="0"/>
          </a:p>
        </p:txBody>
      </p:sp>
    </p:spTree>
    <p:extLst>
      <p:ext uri="{BB962C8B-B14F-4D97-AF65-F5344CB8AC3E}">
        <p14:creationId xmlns:p14="http://schemas.microsoft.com/office/powerpoint/2010/main" xmlns="" val="106109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3074" name="Picture 2" descr="https://www.guru99.com/images/1/Hybrid-Integration.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1196752"/>
            <a:ext cx="7221914" cy="41044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3856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Critical Path First</a:t>
            </a:r>
            <a:endParaRPr lang="en-IN" b="1" dirty="0"/>
          </a:p>
        </p:txBody>
      </p:sp>
      <p:sp>
        <p:nvSpPr>
          <p:cNvPr id="3" name="Content Placeholder 2"/>
          <p:cNvSpPr>
            <a:spLocks noGrp="1"/>
          </p:cNvSpPr>
          <p:nvPr>
            <p:ph idx="1"/>
          </p:nvPr>
        </p:nvSpPr>
        <p:spPr/>
        <p:txBody>
          <a:bodyPr/>
          <a:lstStyle/>
          <a:p>
            <a:pPr algn="just"/>
            <a:r>
              <a:rPr lang="en-IN" dirty="0" smtClean="0"/>
              <a:t>One must define critical path in which development team concentrates on design, implementation and testing of critical path of a system first.</a:t>
            </a:r>
          </a:p>
          <a:p>
            <a:pPr algn="just"/>
            <a:r>
              <a:rPr lang="en-IN" dirty="0" smtClean="0"/>
              <a:t>Critical path first is used where complete system testing is impossible and systems are so large.</a:t>
            </a:r>
            <a:endParaRPr lang="en-IN" dirty="0"/>
          </a:p>
        </p:txBody>
      </p:sp>
    </p:spTree>
    <p:extLst>
      <p:ext uri="{BB962C8B-B14F-4D97-AF65-F5344CB8AC3E}">
        <p14:creationId xmlns:p14="http://schemas.microsoft.com/office/powerpoint/2010/main" xmlns="" val="343592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Sub System Testing</a:t>
            </a:r>
            <a:endParaRPr lang="en-IN" b="1" dirty="0"/>
          </a:p>
        </p:txBody>
      </p:sp>
      <p:sp>
        <p:nvSpPr>
          <p:cNvPr id="3" name="Content Placeholder 2"/>
          <p:cNvSpPr>
            <a:spLocks noGrp="1"/>
          </p:cNvSpPr>
          <p:nvPr>
            <p:ph idx="1"/>
          </p:nvPr>
        </p:nvSpPr>
        <p:spPr/>
        <p:txBody>
          <a:bodyPr/>
          <a:lstStyle/>
          <a:p>
            <a:pPr algn="just"/>
            <a:r>
              <a:rPr lang="en-IN" dirty="0" smtClean="0"/>
              <a:t>In involves collection of units, sub modules, modules which have been integrated to form subsystems.</a:t>
            </a:r>
          </a:p>
          <a:p>
            <a:pPr algn="just"/>
            <a:r>
              <a:rPr lang="en-IN" dirty="0" smtClean="0"/>
              <a:t>The subsystem can be independently designed and implemented and can be a separate executable.</a:t>
            </a:r>
            <a:endParaRPr lang="en-IN" dirty="0"/>
          </a:p>
        </p:txBody>
      </p:sp>
    </p:spTree>
    <p:extLst>
      <p:ext uri="{BB962C8B-B14F-4D97-AF65-F5344CB8AC3E}">
        <p14:creationId xmlns:p14="http://schemas.microsoft.com/office/powerpoint/2010/main" xmlns="" val="21055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System Testing</a:t>
            </a:r>
            <a:endParaRPr lang="en-IN" b="1" dirty="0"/>
          </a:p>
        </p:txBody>
      </p:sp>
      <p:sp>
        <p:nvSpPr>
          <p:cNvPr id="3" name="Content Placeholder 2"/>
          <p:cNvSpPr>
            <a:spLocks noGrp="1"/>
          </p:cNvSpPr>
          <p:nvPr>
            <p:ph idx="1"/>
          </p:nvPr>
        </p:nvSpPr>
        <p:spPr/>
        <p:txBody>
          <a:bodyPr/>
          <a:lstStyle/>
          <a:p>
            <a:r>
              <a:rPr lang="en-IN" dirty="0" smtClean="0"/>
              <a:t>Represents the final testing done on a system before it is delivered to the customer.</a:t>
            </a:r>
          </a:p>
          <a:p>
            <a:r>
              <a:rPr lang="en-IN" dirty="0" smtClean="0"/>
              <a:t>System testing goes through the following stages:</a:t>
            </a:r>
          </a:p>
          <a:p>
            <a:r>
              <a:rPr lang="en-IN" dirty="0" smtClean="0"/>
              <a:t>Functional Testing</a:t>
            </a:r>
          </a:p>
          <a:p>
            <a:r>
              <a:rPr lang="en-IN" dirty="0" smtClean="0"/>
              <a:t>User Interface Testing: involves testing of </a:t>
            </a:r>
            <a:r>
              <a:rPr lang="en-IN" dirty="0" err="1" smtClean="0"/>
              <a:t>colors</a:t>
            </a:r>
            <a:r>
              <a:rPr lang="en-IN" dirty="0" smtClean="0"/>
              <a:t>, spelling, navigations and fonts</a:t>
            </a:r>
          </a:p>
          <a:p>
            <a:pPr marL="0" indent="0">
              <a:buNone/>
            </a:pPr>
            <a:r>
              <a:rPr lang="en-IN" dirty="0" smtClean="0"/>
              <a:t> </a:t>
            </a:r>
            <a:endParaRPr lang="en-IN" dirty="0"/>
          </a:p>
        </p:txBody>
      </p:sp>
    </p:spTree>
    <p:extLst>
      <p:ext uri="{BB962C8B-B14F-4D97-AF65-F5344CB8AC3E}">
        <p14:creationId xmlns:p14="http://schemas.microsoft.com/office/powerpoint/2010/main" xmlns="" val="4184997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Testing Stages</a:t>
            </a:r>
            <a:endParaRPr lang="en-IN" b="1" dirty="0"/>
          </a:p>
        </p:txBody>
      </p:sp>
      <p:sp>
        <p:nvSpPr>
          <p:cNvPr id="3" name="Content Placeholder 2"/>
          <p:cNvSpPr>
            <a:spLocks noGrp="1"/>
          </p:cNvSpPr>
          <p:nvPr>
            <p:ph idx="1"/>
          </p:nvPr>
        </p:nvSpPr>
        <p:spPr/>
        <p:txBody>
          <a:bodyPr/>
          <a:lstStyle/>
          <a:p>
            <a:r>
              <a:rPr lang="en-IN" dirty="0" smtClean="0"/>
              <a:t>Unit Testing</a:t>
            </a:r>
          </a:p>
          <a:p>
            <a:r>
              <a:rPr lang="en-IN" dirty="0" smtClean="0"/>
              <a:t>Module Testing</a:t>
            </a:r>
          </a:p>
          <a:p>
            <a:r>
              <a:rPr lang="en-IN" dirty="0" smtClean="0"/>
              <a:t>Subsystem Testing</a:t>
            </a:r>
          </a:p>
          <a:p>
            <a:r>
              <a:rPr lang="en-IN" dirty="0" smtClean="0"/>
              <a:t>System Testing</a:t>
            </a:r>
          </a:p>
          <a:p>
            <a:r>
              <a:rPr lang="en-IN" smtClean="0"/>
              <a:t>Acceptance Testing</a:t>
            </a:r>
            <a:endParaRPr lang="en-IN"/>
          </a:p>
        </p:txBody>
      </p:sp>
    </p:spTree>
    <p:extLst>
      <p:ext uri="{BB962C8B-B14F-4D97-AF65-F5344CB8AC3E}">
        <p14:creationId xmlns:p14="http://schemas.microsoft.com/office/powerpoint/2010/main" xmlns="" val="362473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Proposal Testing</a:t>
            </a:r>
            <a:endParaRPr lang="en-IN" b="1" dirty="0"/>
          </a:p>
        </p:txBody>
      </p:sp>
      <p:sp>
        <p:nvSpPr>
          <p:cNvPr id="3" name="Content Placeholder 2"/>
          <p:cNvSpPr>
            <a:spLocks noGrp="1"/>
          </p:cNvSpPr>
          <p:nvPr>
            <p:ph idx="1"/>
          </p:nvPr>
        </p:nvSpPr>
        <p:spPr/>
        <p:txBody>
          <a:bodyPr/>
          <a:lstStyle/>
          <a:p>
            <a:pPr algn="just"/>
            <a:r>
              <a:rPr lang="en-IN" dirty="0" smtClean="0"/>
              <a:t>Proposal is made to the customer on the basis of Request for proposal(RFP), Request for information(RFI) and Request for Quotation(RFQ).</a:t>
            </a:r>
          </a:p>
          <a:p>
            <a:pPr algn="just"/>
            <a:r>
              <a:rPr lang="en-IN" b="1" dirty="0" smtClean="0"/>
              <a:t>Agencies Involved: </a:t>
            </a:r>
            <a:r>
              <a:rPr lang="en-IN" dirty="0" smtClean="0"/>
              <a:t>Customer, Business Analyst, System Analyst, Project Manager</a:t>
            </a:r>
            <a:endParaRPr lang="en-IN" dirty="0"/>
          </a:p>
        </p:txBody>
      </p:sp>
    </p:spTree>
    <p:extLst>
      <p:ext uri="{BB962C8B-B14F-4D97-AF65-F5344CB8AC3E}">
        <p14:creationId xmlns:p14="http://schemas.microsoft.com/office/powerpoint/2010/main" xmlns="" val="560942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There are two types of review:</a:t>
            </a:r>
          </a:p>
          <a:p>
            <a:r>
              <a:rPr lang="en-IN" b="1" dirty="0" smtClean="0"/>
              <a:t>Technical Review: </a:t>
            </a:r>
            <a:r>
              <a:rPr lang="en-IN" dirty="0" smtClean="0"/>
              <a:t>involves technical feasibility</a:t>
            </a:r>
          </a:p>
          <a:p>
            <a:r>
              <a:rPr lang="en-IN" b="1" dirty="0" smtClean="0"/>
              <a:t>Commercial Review: </a:t>
            </a:r>
            <a:r>
              <a:rPr lang="en-IN" dirty="0" smtClean="0"/>
              <a:t>financial feasibility</a:t>
            </a:r>
          </a:p>
          <a:p>
            <a:endParaRPr lang="en-IN" b="1" dirty="0"/>
          </a:p>
        </p:txBody>
      </p:sp>
    </p:spTree>
    <p:extLst>
      <p:ext uri="{BB962C8B-B14F-4D97-AF65-F5344CB8AC3E}">
        <p14:creationId xmlns:p14="http://schemas.microsoft.com/office/powerpoint/2010/main" xmlns="" val="654343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Requirement Testing</a:t>
            </a:r>
            <a:endParaRPr lang="en-IN" b="1" dirty="0"/>
          </a:p>
        </p:txBody>
      </p:sp>
      <p:sp>
        <p:nvSpPr>
          <p:cNvPr id="3" name="Content Placeholder 2"/>
          <p:cNvSpPr>
            <a:spLocks noGrp="1"/>
          </p:cNvSpPr>
          <p:nvPr>
            <p:ph idx="1"/>
          </p:nvPr>
        </p:nvSpPr>
        <p:spPr/>
        <p:txBody>
          <a:bodyPr>
            <a:normAutofit fontScale="85000" lnSpcReduction="20000"/>
          </a:bodyPr>
          <a:lstStyle/>
          <a:p>
            <a:pPr algn="just"/>
            <a:r>
              <a:rPr lang="en-IN" dirty="0" smtClean="0"/>
              <a:t>Gathering and Arranging customer requirements It can be technical, economical, legal, operational and system requirements.</a:t>
            </a:r>
          </a:p>
          <a:p>
            <a:pPr algn="just"/>
            <a:r>
              <a:rPr lang="en-IN" dirty="0" smtClean="0"/>
              <a:t>Requirement Specifications should meet the following criteria:</a:t>
            </a:r>
          </a:p>
          <a:p>
            <a:pPr algn="just"/>
            <a:r>
              <a:rPr lang="en-IN" dirty="0" smtClean="0"/>
              <a:t>Clarity</a:t>
            </a:r>
          </a:p>
          <a:p>
            <a:pPr algn="just"/>
            <a:r>
              <a:rPr lang="en-IN" dirty="0" smtClean="0"/>
              <a:t>Complete</a:t>
            </a:r>
          </a:p>
          <a:p>
            <a:pPr algn="just"/>
            <a:r>
              <a:rPr lang="en-IN" dirty="0" smtClean="0"/>
              <a:t>Measurable</a:t>
            </a:r>
          </a:p>
          <a:p>
            <a:pPr algn="just"/>
            <a:r>
              <a:rPr lang="en-IN" dirty="0" smtClean="0"/>
              <a:t>Testable</a:t>
            </a:r>
          </a:p>
          <a:p>
            <a:pPr algn="just"/>
            <a:r>
              <a:rPr lang="en-IN" dirty="0" smtClean="0"/>
              <a:t>Not Conflicting</a:t>
            </a:r>
          </a:p>
          <a:p>
            <a:pPr algn="just"/>
            <a:r>
              <a:rPr lang="en-IN" dirty="0" smtClean="0"/>
              <a:t>Identifiable</a:t>
            </a:r>
            <a:endParaRPr lang="en-IN" dirty="0"/>
          </a:p>
        </p:txBody>
      </p:sp>
    </p:spTree>
    <p:extLst>
      <p:ext uri="{BB962C8B-B14F-4D97-AF65-F5344CB8AC3E}">
        <p14:creationId xmlns:p14="http://schemas.microsoft.com/office/powerpoint/2010/main" xmlns="" val="1579230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Design Testing</a:t>
            </a:r>
            <a:endParaRPr lang="en-IN" b="1" dirty="0"/>
          </a:p>
        </p:txBody>
      </p:sp>
      <p:sp>
        <p:nvSpPr>
          <p:cNvPr id="3" name="Content Placeholder 2"/>
          <p:cNvSpPr>
            <a:spLocks noGrp="1"/>
          </p:cNvSpPr>
          <p:nvPr>
            <p:ph idx="1"/>
          </p:nvPr>
        </p:nvSpPr>
        <p:spPr/>
        <p:txBody>
          <a:bodyPr>
            <a:normAutofit lnSpcReduction="10000"/>
          </a:bodyPr>
          <a:lstStyle/>
          <a:p>
            <a:pPr algn="just"/>
            <a:r>
              <a:rPr lang="en-IN" dirty="0" smtClean="0"/>
              <a:t>Start building low-level design and made high level architecture.</a:t>
            </a:r>
          </a:p>
          <a:p>
            <a:pPr algn="just"/>
            <a:r>
              <a:rPr lang="en-IN" dirty="0" smtClean="0"/>
              <a:t>Design should following criteria:</a:t>
            </a:r>
          </a:p>
          <a:p>
            <a:pPr algn="just"/>
            <a:r>
              <a:rPr lang="en-IN" dirty="0" smtClean="0"/>
              <a:t>Clarity</a:t>
            </a:r>
          </a:p>
          <a:p>
            <a:pPr algn="just"/>
            <a:r>
              <a:rPr lang="en-IN" dirty="0" smtClean="0"/>
              <a:t>Complete</a:t>
            </a:r>
          </a:p>
          <a:p>
            <a:pPr algn="just"/>
            <a:r>
              <a:rPr lang="en-IN" dirty="0" smtClean="0"/>
              <a:t>Traceable</a:t>
            </a:r>
          </a:p>
          <a:p>
            <a:pPr algn="just"/>
            <a:r>
              <a:rPr lang="en-IN" dirty="0" smtClean="0"/>
              <a:t>Implementable</a:t>
            </a:r>
          </a:p>
          <a:p>
            <a:pPr algn="just"/>
            <a:r>
              <a:rPr lang="en-IN" dirty="0" smtClean="0"/>
              <a:t>Testable</a:t>
            </a:r>
            <a:endParaRPr lang="en-IN" dirty="0"/>
          </a:p>
        </p:txBody>
      </p:sp>
    </p:spTree>
    <p:extLst>
      <p:ext uri="{BB962C8B-B14F-4D97-AF65-F5344CB8AC3E}">
        <p14:creationId xmlns:p14="http://schemas.microsoft.com/office/powerpoint/2010/main" xmlns="" val="200249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Code Review</a:t>
            </a:r>
            <a:endParaRPr lang="en-IN" b="1" dirty="0"/>
          </a:p>
        </p:txBody>
      </p:sp>
      <p:sp>
        <p:nvSpPr>
          <p:cNvPr id="3" name="Content Placeholder 2"/>
          <p:cNvSpPr>
            <a:spLocks noGrp="1"/>
          </p:cNvSpPr>
          <p:nvPr>
            <p:ph idx="1"/>
          </p:nvPr>
        </p:nvSpPr>
        <p:spPr/>
        <p:txBody>
          <a:bodyPr/>
          <a:lstStyle/>
          <a:p>
            <a:pPr algn="just"/>
            <a:r>
              <a:rPr lang="en-IN" dirty="0" smtClean="0"/>
              <a:t>Reviewing Code, database schema, object definitions, procedures, methods</a:t>
            </a:r>
          </a:p>
          <a:p>
            <a:pPr algn="just"/>
            <a:r>
              <a:rPr lang="en-IN" dirty="0" smtClean="0"/>
              <a:t>Must have following characteristics:</a:t>
            </a:r>
          </a:p>
          <a:p>
            <a:pPr algn="just"/>
            <a:r>
              <a:rPr lang="en-IN" dirty="0" smtClean="0"/>
              <a:t>Clarity</a:t>
            </a:r>
          </a:p>
          <a:p>
            <a:pPr algn="just"/>
            <a:r>
              <a:rPr lang="en-IN" dirty="0" smtClean="0"/>
              <a:t>Complete</a:t>
            </a:r>
          </a:p>
          <a:p>
            <a:pPr algn="just"/>
            <a:r>
              <a:rPr lang="en-IN" dirty="0" smtClean="0"/>
              <a:t>Traceable</a:t>
            </a:r>
          </a:p>
          <a:p>
            <a:pPr algn="just"/>
            <a:r>
              <a:rPr lang="en-IN" dirty="0" smtClean="0"/>
              <a:t>Maintainable</a:t>
            </a:r>
          </a:p>
          <a:p>
            <a:pPr algn="just"/>
            <a:endParaRPr lang="en-IN" dirty="0"/>
          </a:p>
        </p:txBody>
      </p:sp>
    </p:spTree>
    <p:extLst>
      <p:ext uri="{BB962C8B-B14F-4D97-AF65-F5344CB8AC3E}">
        <p14:creationId xmlns:p14="http://schemas.microsoft.com/office/powerpoint/2010/main" xmlns="" val="65112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Types </a:t>
            </a:r>
            <a:r>
              <a:rPr lang="en-IN" b="1" smtClean="0"/>
              <a:t>of Testing</a:t>
            </a:r>
            <a:endParaRPr lang="en-IN" b="1"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r>
              <a:rPr lang="en-IN" dirty="0" smtClean="0"/>
              <a:t>Unit Testing</a:t>
            </a:r>
          </a:p>
          <a:p>
            <a:r>
              <a:rPr lang="en-IN" dirty="0" smtClean="0"/>
              <a:t>Module Testing</a:t>
            </a:r>
          </a:p>
          <a:p>
            <a:r>
              <a:rPr lang="en-IN" dirty="0" smtClean="0"/>
              <a:t>Integration Testing</a:t>
            </a:r>
          </a:p>
          <a:p>
            <a:pPr marL="514350" indent="-514350">
              <a:buFont typeface="+mj-lt"/>
              <a:buAutoNum type="arabicPeriod"/>
            </a:pPr>
            <a:r>
              <a:rPr lang="en-IN" dirty="0" smtClean="0"/>
              <a:t>Bottom Up </a:t>
            </a:r>
          </a:p>
          <a:p>
            <a:pPr marL="514350" indent="-514350">
              <a:buFont typeface="+mj-lt"/>
              <a:buAutoNum type="arabicPeriod"/>
            </a:pPr>
            <a:r>
              <a:rPr lang="en-IN" dirty="0" smtClean="0"/>
              <a:t>Top Down</a:t>
            </a:r>
          </a:p>
          <a:p>
            <a:pPr marL="514350" indent="-514350">
              <a:buFont typeface="+mj-lt"/>
              <a:buAutoNum type="arabicPeriod"/>
            </a:pPr>
            <a:r>
              <a:rPr lang="en-IN" dirty="0" smtClean="0"/>
              <a:t>Stubs and Drivers</a:t>
            </a:r>
          </a:p>
          <a:p>
            <a:r>
              <a:rPr lang="en-IN" dirty="0" smtClean="0"/>
              <a:t>Big Bang Testing</a:t>
            </a:r>
          </a:p>
          <a:p>
            <a:r>
              <a:rPr lang="en-IN" dirty="0" smtClean="0"/>
              <a:t>Sandwich testing</a:t>
            </a:r>
          </a:p>
          <a:p>
            <a:r>
              <a:rPr lang="en-IN" dirty="0" smtClean="0"/>
              <a:t>Critical path Testing</a:t>
            </a:r>
          </a:p>
          <a:p>
            <a:r>
              <a:rPr lang="en-IN" dirty="0" smtClean="0"/>
              <a:t>Sub System testing</a:t>
            </a:r>
          </a:p>
          <a:p>
            <a:r>
              <a:rPr lang="en-IN" dirty="0" smtClean="0"/>
              <a:t>System Testing</a:t>
            </a:r>
          </a:p>
          <a:p>
            <a:pPr marL="514350" indent="-514350">
              <a:buFont typeface="+mj-lt"/>
              <a:buAutoNum type="arabicPeriod"/>
            </a:pPr>
            <a:r>
              <a:rPr lang="en-IN" dirty="0" smtClean="0"/>
              <a:t>Functional Testing</a:t>
            </a:r>
          </a:p>
          <a:p>
            <a:pPr marL="514350" indent="-514350">
              <a:buFont typeface="+mj-lt"/>
              <a:buAutoNum type="arabicPeriod"/>
            </a:pPr>
            <a:r>
              <a:rPr lang="en-IN" dirty="0" smtClean="0"/>
              <a:t>User Interface Testing</a:t>
            </a:r>
          </a:p>
          <a:p>
            <a:endParaRPr lang="en-IN" dirty="0" smtClean="0"/>
          </a:p>
        </p:txBody>
      </p:sp>
    </p:spTree>
    <p:extLst>
      <p:ext uri="{BB962C8B-B14F-4D97-AF65-F5344CB8AC3E}">
        <p14:creationId xmlns:p14="http://schemas.microsoft.com/office/powerpoint/2010/main" xmlns="" val="394489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Big Bang Approach</a:t>
            </a:r>
            <a:br>
              <a:rPr lang="en-IN" b="1" dirty="0"/>
            </a:br>
            <a:endParaRPr lang="en-IN" dirty="0"/>
          </a:p>
        </p:txBody>
      </p:sp>
      <p:sp>
        <p:nvSpPr>
          <p:cNvPr id="3" name="Content Placeholder 2"/>
          <p:cNvSpPr>
            <a:spLocks noGrp="1"/>
          </p:cNvSpPr>
          <p:nvPr>
            <p:ph idx="1"/>
          </p:nvPr>
        </p:nvSpPr>
        <p:spPr/>
        <p:txBody>
          <a:bodyPr>
            <a:normAutofit fontScale="92500" lnSpcReduction="20000"/>
          </a:bodyPr>
          <a:lstStyle/>
          <a:p>
            <a:pPr algn="just"/>
            <a:r>
              <a:rPr lang="en-US" dirty="0"/>
              <a:t>Here all component are integrated together at </a:t>
            </a:r>
            <a:r>
              <a:rPr lang="en-US" b="1" dirty="0"/>
              <a:t>once</a:t>
            </a:r>
            <a:r>
              <a:rPr lang="en-US" dirty="0"/>
              <a:t> and then tested</a:t>
            </a:r>
            <a:r>
              <a:rPr lang="en-US" dirty="0" smtClean="0"/>
              <a:t>.</a:t>
            </a:r>
          </a:p>
          <a:p>
            <a:pPr algn="just"/>
            <a:r>
              <a:rPr lang="en-US" b="1" dirty="0"/>
              <a:t>Advantages:</a:t>
            </a:r>
            <a:endParaRPr lang="en-US" dirty="0"/>
          </a:p>
          <a:p>
            <a:pPr algn="just"/>
            <a:r>
              <a:rPr lang="en-US" dirty="0"/>
              <a:t>Convenient for small systems.</a:t>
            </a:r>
          </a:p>
          <a:p>
            <a:pPr algn="just"/>
            <a:r>
              <a:rPr lang="en-US" b="1" dirty="0"/>
              <a:t>Disadvantages:</a:t>
            </a:r>
            <a:endParaRPr lang="en-US" dirty="0"/>
          </a:p>
          <a:p>
            <a:pPr algn="just"/>
            <a:r>
              <a:rPr lang="en-US" dirty="0"/>
              <a:t>Fault Localization is difficult.</a:t>
            </a:r>
          </a:p>
          <a:p>
            <a:pPr algn="just"/>
            <a:r>
              <a:rPr lang="en-US" dirty="0"/>
              <a:t>Since the Integration testing can commence only after "all" the modules are designed, the testing team will have less time for execution in the testing phase.</a:t>
            </a:r>
          </a:p>
          <a:p>
            <a:pPr algn="just"/>
            <a:endParaRPr lang="en-IN" dirty="0"/>
          </a:p>
        </p:txBody>
      </p:sp>
    </p:spTree>
    <p:extLst>
      <p:ext uri="{BB962C8B-B14F-4D97-AF65-F5344CB8AC3E}">
        <p14:creationId xmlns:p14="http://schemas.microsoft.com/office/powerpoint/2010/main" xmlns="" val="2231388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Stub and Driver?</a:t>
            </a:r>
            <a:br>
              <a:rPr lang="en-US" b="1" dirty="0"/>
            </a:br>
            <a:endParaRPr lang="en-IN" dirty="0"/>
          </a:p>
        </p:txBody>
      </p:sp>
      <p:sp>
        <p:nvSpPr>
          <p:cNvPr id="3" name="Content Placeholder 2"/>
          <p:cNvSpPr>
            <a:spLocks noGrp="1"/>
          </p:cNvSpPr>
          <p:nvPr>
            <p:ph idx="1"/>
          </p:nvPr>
        </p:nvSpPr>
        <p:spPr/>
        <p:txBody>
          <a:bodyPr/>
          <a:lstStyle/>
          <a:p>
            <a:pPr algn="just"/>
            <a:r>
              <a:rPr lang="en-US" dirty="0"/>
              <a:t>Incremental Approach is carried out by using dummy programs called </a:t>
            </a:r>
            <a:r>
              <a:rPr lang="en-US" b="1" dirty="0"/>
              <a:t>Stubs and Drivers</a:t>
            </a:r>
            <a:r>
              <a:rPr lang="en-US" dirty="0"/>
              <a:t>. Stubs and Drivers do not implement the entire programming logic of the software module but just simulate data communication with the calling module</a:t>
            </a:r>
            <a:r>
              <a:rPr lang="en-US" dirty="0" smtClean="0"/>
              <a:t>.</a:t>
            </a:r>
          </a:p>
          <a:p>
            <a:pPr algn="just"/>
            <a:r>
              <a:rPr lang="en-US" b="1" dirty="0"/>
              <a:t>Stub</a:t>
            </a:r>
            <a:r>
              <a:rPr lang="en-US" dirty="0"/>
              <a:t>: Is called by the Module under Test.</a:t>
            </a:r>
          </a:p>
          <a:p>
            <a:pPr algn="just"/>
            <a:r>
              <a:rPr lang="en-US" b="1" dirty="0"/>
              <a:t>Driver</a:t>
            </a:r>
            <a:r>
              <a:rPr lang="en-US" dirty="0"/>
              <a:t>: Calls the Module to be tested.</a:t>
            </a:r>
          </a:p>
          <a:p>
            <a:pPr algn="just"/>
            <a:endParaRPr lang="en-IN" dirty="0"/>
          </a:p>
        </p:txBody>
      </p:sp>
    </p:spTree>
    <p:extLst>
      <p:ext uri="{BB962C8B-B14F-4D97-AF65-F5344CB8AC3E}">
        <p14:creationId xmlns:p14="http://schemas.microsoft.com/office/powerpoint/2010/main" xmlns="" val="249313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502</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Unit V – Chapter 1</vt:lpstr>
      <vt:lpstr>Proposal Testing</vt:lpstr>
      <vt:lpstr>Slide 3</vt:lpstr>
      <vt:lpstr>Requirement Testing</vt:lpstr>
      <vt:lpstr>Design Testing</vt:lpstr>
      <vt:lpstr>Code Review</vt:lpstr>
      <vt:lpstr>Types of Testing</vt:lpstr>
      <vt:lpstr>Big Bang Approach </vt:lpstr>
      <vt:lpstr>What is Stub and Driver? </vt:lpstr>
      <vt:lpstr>Bottom-up Integration </vt:lpstr>
      <vt:lpstr>Slide 11</vt:lpstr>
      <vt:lpstr>Top-down Integration </vt:lpstr>
      <vt:lpstr>Slide 13</vt:lpstr>
      <vt:lpstr>Hybrid/ Sandwich Integration </vt:lpstr>
      <vt:lpstr>Slide 15</vt:lpstr>
      <vt:lpstr>Critical Path First</vt:lpstr>
      <vt:lpstr>Sub System Testing</vt:lpstr>
      <vt:lpstr>System Testing</vt:lpstr>
      <vt:lpstr>Testing Stages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 – Chapter 1</dc:title>
  <dc:creator>Vinay</dc:creator>
  <cp:lastModifiedBy>HCL</cp:lastModifiedBy>
  <cp:revision>29</cp:revision>
  <dcterms:created xsi:type="dcterms:W3CDTF">2019-02-19T04:39:27Z</dcterms:created>
  <dcterms:modified xsi:type="dcterms:W3CDTF">2018-12-22T01:26:15Z</dcterms:modified>
</cp:coreProperties>
</file>