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8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1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0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3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2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1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6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4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6571-4834-4692-AC9B-D91BE284A9D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0889F-75F8-4EE5-9577-473F9CF5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4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V – 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Staying Green</a:t>
            </a:r>
          </a:p>
        </p:txBody>
      </p:sp>
    </p:spTree>
    <p:extLst>
      <p:ext uri="{BB962C8B-B14F-4D97-AF65-F5344CB8AC3E}">
        <p14:creationId xmlns:p14="http://schemas.microsoft.com/office/powerpoint/2010/main" val="2807881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Specific </a:t>
            </a:r>
            <a:r>
              <a:rPr lang="en-US" dirty="0"/>
              <a:t>A goal should be precise and put in terms people can relate to</a:t>
            </a:r>
            <a:r>
              <a:rPr lang="en-US" dirty="0" smtClean="0"/>
              <a:t>. E.g. </a:t>
            </a:r>
            <a:r>
              <a:rPr lang="en-US" dirty="0"/>
              <a:t>“We are going to reduce our greenhouse gas emissions by 30 </a:t>
            </a:r>
            <a:r>
              <a:rPr lang="en-US" dirty="0" smtClean="0"/>
              <a:t>percent by </a:t>
            </a:r>
            <a:r>
              <a:rPr lang="en-US" dirty="0"/>
              <a:t>the end of next </a:t>
            </a:r>
            <a:r>
              <a:rPr lang="en-US" dirty="0" smtClean="0"/>
              <a:t>year.</a:t>
            </a:r>
          </a:p>
          <a:p>
            <a:pPr algn="just"/>
            <a:r>
              <a:rPr lang="en-US" b="1" dirty="0" smtClean="0"/>
              <a:t>Measurable: </a:t>
            </a:r>
            <a:r>
              <a:rPr lang="en-US" dirty="0"/>
              <a:t>measuring progress, you stay on track, achieve </a:t>
            </a:r>
            <a:r>
              <a:rPr lang="en-US" dirty="0" smtClean="0"/>
              <a:t>milestones.</a:t>
            </a:r>
          </a:p>
          <a:p>
            <a:pPr algn="just"/>
            <a:r>
              <a:rPr lang="en-US" b="1" dirty="0"/>
              <a:t>Attainable </a:t>
            </a:r>
            <a:r>
              <a:rPr lang="en-US" dirty="0"/>
              <a:t>When you identify your goals, you think of ways to achieve them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Realistic: </a:t>
            </a:r>
            <a:r>
              <a:rPr lang="en-US" dirty="0"/>
              <a:t>“We’re going to have </a:t>
            </a:r>
            <a:r>
              <a:rPr lang="en-US" dirty="0" smtClean="0"/>
              <a:t>zero impact </a:t>
            </a:r>
            <a:r>
              <a:rPr lang="en-US" dirty="0"/>
              <a:t>on the environment by the end of the quarter,” it’s just not </a:t>
            </a:r>
            <a:r>
              <a:rPr lang="en-US" dirty="0" smtClean="0"/>
              <a:t>realistic.</a:t>
            </a:r>
          </a:p>
          <a:p>
            <a:pPr algn="just"/>
            <a:r>
              <a:rPr lang="en-US" b="1" dirty="0"/>
              <a:t>Timely </a:t>
            </a:r>
            <a:r>
              <a:rPr lang="en-US" dirty="0"/>
              <a:t>You need to have a timeline in mind.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17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Checkups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When you’re collecting data, keep these issues in mind</a:t>
            </a:r>
            <a:r>
              <a:rPr lang="en-US" dirty="0" smtClean="0"/>
              <a:t>:</a:t>
            </a:r>
          </a:p>
          <a:p>
            <a:pPr algn="just"/>
            <a:r>
              <a:rPr lang="en-US" b="1" dirty="0"/>
              <a:t>Determine the level of detail </a:t>
            </a:r>
            <a:r>
              <a:rPr lang="en-US" dirty="0"/>
              <a:t>The scope of data </a:t>
            </a:r>
            <a:r>
              <a:rPr lang="en-US" dirty="0" smtClean="0"/>
              <a:t>collection</a:t>
            </a:r>
          </a:p>
          <a:p>
            <a:pPr algn="just"/>
            <a:r>
              <a:rPr lang="en-US" b="1" dirty="0"/>
              <a:t>Detail all energy sources </a:t>
            </a:r>
            <a:r>
              <a:rPr lang="en-US" dirty="0"/>
              <a:t>Take readings of all the energy you </a:t>
            </a:r>
            <a:r>
              <a:rPr lang="en-US" dirty="0" smtClean="0"/>
              <a:t>use.</a:t>
            </a:r>
          </a:p>
          <a:p>
            <a:pPr algn="just"/>
            <a:r>
              <a:rPr lang="en-US" b="1" dirty="0"/>
              <a:t>Document energy use </a:t>
            </a:r>
            <a:r>
              <a:rPr lang="en-US" dirty="0"/>
              <a:t>For the energy you pay for, gather energy bills, </a:t>
            </a:r>
            <a:r>
              <a:rPr lang="en-US" dirty="0" smtClean="0"/>
              <a:t>meter readings.</a:t>
            </a:r>
          </a:p>
          <a:p>
            <a:pPr algn="just"/>
            <a:r>
              <a:rPr lang="en-US" b="1" dirty="0"/>
              <a:t>Gather facility data </a:t>
            </a:r>
            <a:r>
              <a:rPr lang="en-US" dirty="0"/>
              <a:t>To normalize your data, you may have to collect </a:t>
            </a:r>
            <a:r>
              <a:rPr lang="en-US" dirty="0" smtClean="0"/>
              <a:t>non-energy related data </a:t>
            </a:r>
            <a:r>
              <a:rPr lang="en-US" dirty="0"/>
              <a:t>for your facilities, such as the building size and hours of 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83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It can be as simple as an Excel </a:t>
            </a:r>
            <a:r>
              <a:rPr lang="en-US" dirty="0" smtClean="0"/>
              <a:t>spreadsheet, or </a:t>
            </a:r>
            <a:r>
              <a:rPr lang="en-US" dirty="0"/>
              <a:t>you can get something as in-depth as SQL Server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Scope: </a:t>
            </a:r>
            <a:r>
              <a:rPr lang="en-US" dirty="0"/>
              <a:t>how much data </a:t>
            </a:r>
            <a:r>
              <a:rPr lang="en-US" dirty="0" smtClean="0"/>
              <a:t>and what </a:t>
            </a:r>
            <a:r>
              <a:rPr lang="en-US" dirty="0"/>
              <a:t>types of data are being </a:t>
            </a:r>
            <a:r>
              <a:rPr lang="en-US" dirty="0" smtClean="0"/>
              <a:t>measured.</a:t>
            </a:r>
          </a:p>
          <a:p>
            <a:pPr algn="just"/>
            <a:r>
              <a:rPr lang="en-US" b="1" dirty="0"/>
              <a:t>Ease of use </a:t>
            </a:r>
            <a:r>
              <a:rPr lang="en-US" dirty="0"/>
              <a:t>Although SQL Server databases are very powerful, they aren’t for </a:t>
            </a:r>
            <a:r>
              <a:rPr lang="en-US" dirty="0" smtClean="0"/>
              <a:t>the squeamish</a:t>
            </a:r>
            <a:r>
              <a:rPr lang="en-US" dirty="0"/>
              <a:t>. And although an </a:t>
            </a:r>
            <a:r>
              <a:rPr lang="en-US" dirty="0" smtClean="0"/>
              <a:t>Excel spreadsheet </a:t>
            </a:r>
            <a:r>
              <a:rPr lang="en-US" dirty="0"/>
              <a:t>is easy enough to </a:t>
            </a:r>
            <a:r>
              <a:rPr lang="en-US" dirty="0" smtClean="0"/>
              <a:t>use.</a:t>
            </a:r>
          </a:p>
          <a:p>
            <a:pPr algn="just"/>
            <a:r>
              <a:rPr lang="en-US" b="1" dirty="0"/>
              <a:t>Reporting </a:t>
            </a:r>
            <a:r>
              <a:rPr lang="en-US" dirty="0"/>
              <a:t>Not only is your tracking system good for monitoring your </a:t>
            </a:r>
            <a:r>
              <a:rPr lang="en-US" dirty="0" smtClean="0"/>
              <a:t>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11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Establish a base </a:t>
            </a:r>
            <a:r>
              <a:rPr lang="en-US" b="1" dirty="0" smtClean="0"/>
              <a:t>year: </a:t>
            </a:r>
            <a:r>
              <a:rPr lang="en-US" dirty="0"/>
              <a:t>Use as complete data as you can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Choose your metrics </a:t>
            </a:r>
            <a:r>
              <a:rPr lang="en-US" dirty="0"/>
              <a:t>Select what you are going to measure based on </a:t>
            </a:r>
            <a:r>
              <a:rPr lang="en-US" dirty="0" smtClean="0"/>
              <a:t>your organization’s </a:t>
            </a:r>
            <a:r>
              <a:rPr lang="en-US" dirty="0"/>
              <a:t>performance desires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Share your results </a:t>
            </a:r>
            <a:r>
              <a:rPr lang="en-US" dirty="0"/>
              <a:t>Make sure you share the baseline results with managers</a:t>
            </a:r>
            <a:r>
              <a:rPr lang="en-US" dirty="0" smtClean="0"/>
              <a:t>, departments</a:t>
            </a:r>
            <a:r>
              <a:rPr lang="en-US" dirty="0"/>
              <a:t>, and other stakeholders.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528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Benchmarking can be performed in a number of ways:</a:t>
            </a:r>
          </a:p>
          <a:p>
            <a:pPr algn="just"/>
            <a:r>
              <a:rPr lang="en-US" dirty="0"/>
              <a:t>• </a:t>
            </a:r>
            <a:r>
              <a:rPr lang="en-US" b="1" dirty="0"/>
              <a:t>Past performance </a:t>
            </a:r>
            <a:r>
              <a:rPr lang="en-US" dirty="0"/>
              <a:t>Compare your current status to historical performance.</a:t>
            </a:r>
          </a:p>
          <a:p>
            <a:pPr algn="just"/>
            <a:r>
              <a:rPr lang="en-US" dirty="0"/>
              <a:t>• </a:t>
            </a:r>
            <a:r>
              <a:rPr lang="en-US" b="1" dirty="0"/>
              <a:t>Industry average </a:t>
            </a:r>
            <a:r>
              <a:rPr lang="en-US" dirty="0"/>
              <a:t>Compare your organization’s results to an average of </a:t>
            </a:r>
            <a:r>
              <a:rPr lang="en-US" dirty="0" smtClean="0"/>
              <a:t>other organizations </a:t>
            </a:r>
            <a:r>
              <a:rPr lang="en-US" dirty="0"/>
              <a:t>in your industry.</a:t>
            </a:r>
          </a:p>
          <a:p>
            <a:pPr algn="just"/>
            <a:r>
              <a:rPr lang="en-US" dirty="0"/>
              <a:t>• </a:t>
            </a:r>
            <a:r>
              <a:rPr lang="en-US" b="1" dirty="0"/>
              <a:t>Best in class </a:t>
            </a:r>
            <a:r>
              <a:rPr lang="en-US" dirty="0"/>
              <a:t>Compare your organization to the best in the industry, not </a:t>
            </a:r>
            <a:r>
              <a:rPr lang="en-US" dirty="0" smtClean="0"/>
              <a:t>just the </a:t>
            </a:r>
            <a:r>
              <a:rPr lang="en-US" dirty="0"/>
              <a:t>average.</a:t>
            </a:r>
          </a:p>
          <a:p>
            <a:pPr algn="just"/>
            <a:r>
              <a:rPr lang="en-US" dirty="0"/>
              <a:t>• </a:t>
            </a:r>
            <a:r>
              <a:rPr lang="en-US" b="1" dirty="0"/>
              <a:t>Best practices </a:t>
            </a:r>
            <a:r>
              <a:rPr lang="en-US" dirty="0"/>
              <a:t>Compare your organization’s results to established practices </a:t>
            </a:r>
            <a:r>
              <a:rPr lang="en-US" dirty="0" smtClean="0"/>
              <a:t>that have </a:t>
            </a:r>
            <a:r>
              <a:rPr lang="en-US" dirty="0"/>
              <a:t>been deemed to be the best in the industry.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14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799"/>
            <a:ext cx="9067800" cy="513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169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Usage </a:t>
            </a:r>
            <a:r>
              <a:rPr lang="en-US" b="1" dirty="0" smtClean="0"/>
              <a:t>profiles</a:t>
            </a:r>
          </a:p>
          <a:p>
            <a:r>
              <a:rPr lang="en-US" b="1" dirty="0"/>
              <a:t>Performance </a:t>
            </a:r>
            <a:r>
              <a:rPr lang="en-US" b="1" dirty="0" smtClean="0"/>
              <a:t>comparisons</a:t>
            </a:r>
          </a:p>
          <a:p>
            <a:r>
              <a:rPr lang="en-US" b="1" dirty="0"/>
              <a:t>High </a:t>
            </a:r>
            <a:r>
              <a:rPr lang="en-US" b="1" dirty="0" smtClean="0"/>
              <a:t>costs</a:t>
            </a:r>
          </a:p>
          <a:p>
            <a:r>
              <a:rPr lang="en-US" b="1" dirty="0"/>
              <a:t>What’s missing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38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Interviews</a:t>
            </a:r>
          </a:p>
          <a:p>
            <a:r>
              <a:rPr lang="en-US" b="1" dirty="0"/>
              <a:t>Review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8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conduct an energy audit, you need to </a:t>
            </a:r>
            <a:r>
              <a:rPr lang="en-US" dirty="0" smtClean="0"/>
              <a:t>follow these </a:t>
            </a:r>
            <a:r>
              <a:rPr lang="en-US" dirty="0"/>
              <a:t>steps</a:t>
            </a:r>
            <a:r>
              <a:rPr lang="en-US" dirty="0" smtClean="0"/>
              <a:t>:</a:t>
            </a:r>
          </a:p>
          <a:p>
            <a:r>
              <a:rPr lang="en-US" b="1" dirty="0"/>
              <a:t>Assemble your </a:t>
            </a:r>
            <a:r>
              <a:rPr lang="en-US" b="1" dirty="0" smtClean="0"/>
              <a:t>team</a:t>
            </a:r>
          </a:p>
          <a:p>
            <a:r>
              <a:rPr lang="en-US" b="1" dirty="0"/>
              <a:t>Plan and develop a </a:t>
            </a:r>
            <a:r>
              <a:rPr lang="en-US" b="1" dirty="0" smtClean="0"/>
              <a:t>strategy</a:t>
            </a:r>
          </a:p>
          <a:p>
            <a:r>
              <a:rPr lang="en-US" b="1" dirty="0"/>
              <a:t>Generate a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34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Back on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Reviewing your action plan involves these key strategies</a:t>
            </a:r>
            <a:r>
              <a:rPr lang="en-US" dirty="0" smtClean="0"/>
              <a:t>:</a:t>
            </a:r>
          </a:p>
          <a:p>
            <a:r>
              <a:rPr lang="en-US" b="1" dirty="0"/>
              <a:t>Get </a:t>
            </a:r>
            <a:r>
              <a:rPr lang="en-US" b="1" dirty="0" smtClean="0"/>
              <a:t>feedback</a:t>
            </a:r>
          </a:p>
          <a:p>
            <a:r>
              <a:rPr lang="en-US" b="1" dirty="0"/>
              <a:t>Gauge </a:t>
            </a:r>
            <a:r>
              <a:rPr lang="en-US" b="1" dirty="0" smtClean="0"/>
              <a:t>awareness</a:t>
            </a:r>
          </a:p>
          <a:p>
            <a:r>
              <a:rPr lang="en-US" b="1" dirty="0"/>
              <a:t>Identify critical </a:t>
            </a:r>
            <a:r>
              <a:rPr lang="en-US" b="1" dirty="0" smtClean="0"/>
              <a:t>details</a:t>
            </a:r>
          </a:p>
          <a:p>
            <a:r>
              <a:rPr lang="en-US" b="1" dirty="0"/>
              <a:t>Know your side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Checkups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This will involve putting people in new roles and keeping important people—such </a:t>
            </a:r>
            <a:r>
              <a:rPr lang="en-US" dirty="0" smtClean="0"/>
              <a:t>as the </a:t>
            </a:r>
            <a:r>
              <a:rPr lang="en-US" dirty="0"/>
              <a:t>CEO—sold on the merits of a green plan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8153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807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</a:t>
            </a:r>
            <a:r>
              <a:rPr lang="en-US" dirty="0" smtClean="0"/>
              <a:t>Star</a:t>
            </a:r>
          </a:p>
          <a:p>
            <a:r>
              <a:rPr lang="en-US" dirty="0" smtClean="0"/>
              <a:t>EPEAT</a:t>
            </a:r>
          </a:p>
          <a:p>
            <a:r>
              <a:rPr lang="en-US" dirty="0" smtClean="0"/>
              <a:t> </a:t>
            </a:r>
            <a:r>
              <a:rPr lang="en-US" dirty="0"/>
              <a:t>RoHS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5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CGO, ultimately, is going to be responsible for three things:</a:t>
            </a:r>
          </a:p>
          <a:p>
            <a:pPr marL="0" indent="0">
              <a:buNone/>
            </a:pPr>
            <a:r>
              <a:rPr lang="en-US" dirty="0"/>
              <a:t>• Reducing the organization’s environmental footprint</a:t>
            </a:r>
          </a:p>
          <a:p>
            <a:pPr marL="0" indent="0">
              <a:buNone/>
            </a:pPr>
            <a:r>
              <a:rPr lang="en-US" dirty="0"/>
              <a:t>• Engaging diverse stakeholders</a:t>
            </a:r>
          </a:p>
          <a:p>
            <a:pPr marL="0" indent="0">
              <a:buNone/>
            </a:pPr>
            <a:r>
              <a:rPr lang="en-US" dirty="0"/>
              <a:t>• Discovering new revenue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82497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Many </a:t>
            </a:r>
            <a:r>
              <a:rPr lang="en-US" dirty="0"/>
              <a:t>companies started their eco-friendly behavior because, </a:t>
            </a:r>
            <a:r>
              <a:rPr lang="en-US" dirty="0" smtClean="0"/>
              <a:t>at first</a:t>
            </a:r>
            <a:r>
              <a:rPr lang="en-US" dirty="0"/>
              <a:t>, it was the law—they were simply trying to achieve a certain level of </a:t>
            </a:r>
            <a:r>
              <a:rPr lang="en-US" dirty="0" smtClean="0"/>
              <a:t>environmental responsibility </a:t>
            </a:r>
            <a:r>
              <a:rPr lang="en-US" dirty="0"/>
              <a:t>because of compliance issues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5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Compliance : </a:t>
            </a:r>
            <a:r>
              <a:rPr lang="en-US" dirty="0"/>
              <a:t>law, </a:t>
            </a:r>
            <a:r>
              <a:rPr lang="en-US" dirty="0" smtClean="0"/>
              <a:t>organizations</a:t>
            </a:r>
          </a:p>
          <a:p>
            <a:pPr algn="just"/>
            <a:r>
              <a:rPr lang="en-US" b="1" dirty="0"/>
              <a:t>Personal </a:t>
            </a:r>
            <a:r>
              <a:rPr lang="en-US" b="1" dirty="0" smtClean="0"/>
              <a:t>commitment : </a:t>
            </a:r>
            <a:r>
              <a:rPr lang="en-US" dirty="0"/>
              <a:t>It’s important for the entire organization to sign </a:t>
            </a:r>
            <a:r>
              <a:rPr lang="en-US" dirty="0" smtClean="0"/>
              <a:t>on to </a:t>
            </a:r>
            <a:r>
              <a:rPr lang="en-US" dirty="0"/>
              <a:t>the notion of being green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Public </a:t>
            </a:r>
            <a:r>
              <a:rPr lang="en-US" b="1" dirty="0" smtClean="0"/>
              <a:t>trust : </a:t>
            </a:r>
            <a:r>
              <a:rPr lang="en-US" dirty="0"/>
              <a:t>Although </a:t>
            </a:r>
            <a:r>
              <a:rPr lang="en-US" dirty="0" smtClean="0"/>
              <a:t>the public </a:t>
            </a:r>
            <a:r>
              <a:rPr lang="en-US" dirty="0"/>
              <a:t>wants you to be </a:t>
            </a:r>
            <a:r>
              <a:rPr lang="en-US" dirty="0" smtClean="0"/>
              <a:t>responsible.</a:t>
            </a:r>
          </a:p>
          <a:p>
            <a:pPr algn="just"/>
            <a:r>
              <a:rPr lang="en-US" b="1" dirty="0"/>
              <a:t>Sustainable </a:t>
            </a:r>
            <a:r>
              <a:rPr lang="en-US" b="1" dirty="0" smtClean="0"/>
              <a:t>growth : </a:t>
            </a:r>
            <a:r>
              <a:rPr lang="en-US" dirty="0"/>
              <a:t>develop </a:t>
            </a:r>
            <a:r>
              <a:rPr lang="en-US" dirty="0" smtClean="0"/>
              <a:t>greener products</a:t>
            </a:r>
            <a:r>
              <a:rPr lang="en-US" dirty="0"/>
              <a:t>, increase energy efficiency, and reduce waste further.</a:t>
            </a:r>
          </a:p>
        </p:txBody>
      </p:sp>
    </p:spTree>
    <p:extLst>
      <p:ext uri="{BB962C8B-B14F-4D97-AF65-F5344CB8AC3E}">
        <p14:creationId xmlns:p14="http://schemas.microsoft.com/office/powerpoint/2010/main" val="281167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66950"/>
            <a:ext cx="87630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062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47800"/>
            <a:ext cx="9175249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69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 the CEO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Unless your </a:t>
            </a:r>
            <a:r>
              <a:rPr lang="en-US" dirty="0"/>
              <a:t>management—especially your CEO—buys into the notion that going green is a </a:t>
            </a:r>
            <a:r>
              <a:rPr lang="en-US" dirty="0" smtClean="0"/>
              <a:t>good idea</a:t>
            </a:r>
            <a:r>
              <a:rPr lang="en-US" dirty="0"/>
              <a:t>, nothing will change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CEOs also know that their company needs to make money. So </a:t>
            </a:r>
            <a:r>
              <a:rPr lang="en-US" dirty="0" smtClean="0"/>
              <a:t>the best </a:t>
            </a:r>
            <a:r>
              <a:rPr lang="en-US" dirty="0"/>
              <a:t>way to explain the benefits of going green is by explaining the monetary benefits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2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Here are some other strategies that can help win over upper management</a:t>
            </a:r>
            <a:r>
              <a:rPr lang="en-US" dirty="0" smtClean="0"/>
              <a:t>:</a:t>
            </a:r>
          </a:p>
          <a:p>
            <a:pPr algn="just"/>
            <a:r>
              <a:rPr lang="en-US" b="1" dirty="0"/>
              <a:t>Keep contacts </a:t>
            </a:r>
            <a:r>
              <a:rPr lang="en-US" b="1" dirty="0" smtClean="0"/>
              <a:t>updated: </a:t>
            </a:r>
            <a:r>
              <a:rPr lang="en-US" dirty="0"/>
              <a:t>If upper management is engaged, it’s easier to sell your projects.</a:t>
            </a:r>
            <a:endParaRPr lang="en-US" b="1" dirty="0" smtClean="0"/>
          </a:p>
          <a:p>
            <a:pPr algn="just"/>
            <a:r>
              <a:rPr lang="en-US" b="1" dirty="0"/>
              <a:t>Talk to the investor relations </a:t>
            </a:r>
            <a:r>
              <a:rPr lang="en-US" b="1" dirty="0" smtClean="0"/>
              <a:t>staff: </a:t>
            </a:r>
            <a:r>
              <a:rPr lang="en-US" dirty="0"/>
              <a:t>Meet regularly with your investor relations </a:t>
            </a:r>
            <a:r>
              <a:rPr lang="en-US" dirty="0" smtClean="0"/>
              <a:t>staff </a:t>
            </a:r>
            <a:r>
              <a:rPr lang="en-US" dirty="0"/>
              <a:t>and explain the value of energy </a:t>
            </a:r>
            <a:r>
              <a:rPr lang="en-US" dirty="0" smtClean="0"/>
              <a:t>management.</a:t>
            </a:r>
            <a:endParaRPr lang="en-US" b="1" dirty="0" smtClean="0"/>
          </a:p>
          <a:p>
            <a:pPr algn="just"/>
            <a:r>
              <a:rPr lang="en-US" b="1" dirty="0"/>
              <a:t>Gain recognition for your “wins</a:t>
            </a:r>
            <a:r>
              <a:rPr lang="en-US" b="1" dirty="0" smtClean="0"/>
              <a:t>”: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1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727</Words>
  <Application>Microsoft Office PowerPoint</Application>
  <PresentationFormat>On-screen Show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Unit V – Chapter 2</vt:lpstr>
      <vt:lpstr>Organizational Checkups</vt:lpstr>
      <vt:lpstr>PowerPoint Presentation</vt:lpstr>
      <vt:lpstr>Transitioning</vt:lpstr>
      <vt:lpstr>PowerPoint Presentation</vt:lpstr>
      <vt:lpstr>Structure</vt:lpstr>
      <vt:lpstr>Evolution</vt:lpstr>
      <vt:lpstr>Sell the CEO</vt:lpstr>
      <vt:lpstr>PowerPoint Presentation</vt:lpstr>
      <vt:lpstr>SMART Goals</vt:lpstr>
      <vt:lpstr>Equipment Checkups</vt:lpstr>
      <vt:lpstr>Tracking Your Data</vt:lpstr>
      <vt:lpstr>Baseline Data</vt:lpstr>
      <vt:lpstr>Benchmarking</vt:lpstr>
      <vt:lpstr>Analyze Data</vt:lpstr>
      <vt:lpstr>Quantitative Reviews</vt:lpstr>
      <vt:lpstr>Qualitative Reviews</vt:lpstr>
      <vt:lpstr>Conduct Audits</vt:lpstr>
      <vt:lpstr>Get Back on Track</vt:lpstr>
      <vt:lpstr>Certifications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 – Chapter 2</dc:title>
  <dc:creator>123</dc:creator>
  <cp:lastModifiedBy>123</cp:lastModifiedBy>
  <cp:revision>25</cp:revision>
  <dcterms:created xsi:type="dcterms:W3CDTF">2017-02-27T12:56:52Z</dcterms:created>
  <dcterms:modified xsi:type="dcterms:W3CDTF">2017-03-01T14:12:01Z</dcterms:modified>
</cp:coreProperties>
</file>